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7" r:id="rId2"/>
    <p:sldId id="340" r:id="rId3"/>
    <p:sldId id="325" r:id="rId4"/>
    <p:sldId id="308" r:id="rId5"/>
    <p:sldId id="350" r:id="rId6"/>
    <p:sldId id="351" r:id="rId7"/>
    <p:sldId id="264" r:id="rId8"/>
    <p:sldId id="352" r:id="rId9"/>
    <p:sldId id="353" r:id="rId10"/>
    <p:sldId id="347" r:id="rId11"/>
    <p:sldId id="349" r:id="rId12"/>
    <p:sldId id="266" r:id="rId13"/>
    <p:sldId id="326" r:id="rId14"/>
    <p:sldId id="333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6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4C00"/>
    <a:srgbClr val="03604E"/>
    <a:srgbClr val="EFF5F5"/>
    <a:srgbClr val="256475"/>
    <a:srgbClr val="EAF2F1"/>
    <a:srgbClr val="DBE8E7"/>
    <a:srgbClr val="F2DCDB"/>
    <a:srgbClr val="F34841"/>
    <a:srgbClr val="FFFFFF"/>
    <a:srgbClr val="0000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2" autoAdjust="0"/>
    <p:restoredTop sz="94660"/>
  </p:normalViewPr>
  <p:slideViewPr>
    <p:cSldViewPr>
      <p:cViewPr>
        <p:scale>
          <a:sx n="97" d="100"/>
          <a:sy n="97" d="100"/>
        </p:scale>
        <p:origin x="-732" y="102"/>
      </p:cViewPr>
      <p:guideLst>
        <p:guide orient="horz" pos="116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7" d="100"/>
          <a:sy n="57" d="100"/>
        </p:scale>
        <p:origin x="179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6B5DF-AE0C-4B52-9C99-290BAA3F145E}" type="datetimeFigureOut">
              <a:rPr lang="ru-RU" smtClean="0"/>
              <a:t>11.03.2019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122A3-FACB-4DF5-9AF7-29E8DF6CA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98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AE5717-E239-4EDF-BE37-C301A4299618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53844-85B3-4874-807A-7398CC138CF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082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53844-85B3-4874-807A-7398CC138CFA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303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body"/>
          </p:nvPr>
        </p:nvSpPr>
        <p:spPr>
          <a:xfrm>
            <a:off x="686172" y="4343504"/>
            <a:ext cx="5484527" cy="4112814"/>
          </a:xfrm>
          <a:prstGeom prst="rect">
            <a:avLst/>
          </a:prstGeom>
        </p:spPr>
        <p:txBody>
          <a:bodyPr lIns="0" tIns="0" rIns="0" bIns="0"/>
          <a:lstStyle/>
          <a:p>
            <a:endParaRPr lang="ru-RU" sz="20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3885229" y="8685268"/>
            <a:ext cx="2969795" cy="45485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/>
          <a:lstStyle/>
          <a:p>
            <a:pPr algn="r">
              <a:lnSpc>
                <a:spcPct val="100000"/>
              </a:lnSpc>
            </a:pPr>
            <a:fld id="{9717C940-F4D5-494B-8F31-B58CBD25220E}" type="slidenum">
              <a:rPr lang="ru-RU" sz="1200" b="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ea typeface="+mn-ea"/>
              </a:rPr>
              <a:t>16</a:t>
            </a:fld>
            <a:endParaRPr lang="ru-RU" sz="1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>
            <a:lvl1pPr>
              <a:defRPr b="0" baseline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r>
              <a:rPr lang="en-US" dirty="0"/>
              <a:t>/</a:t>
            </a:r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Номер слайда 5"/>
          <p:cNvSpPr txBox="1">
            <a:spLocks/>
          </p:cNvSpPr>
          <p:nvPr userDrawn="1"/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kern="1200" baseline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Номер слайда 5"/>
          <p:cNvSpPr txBox="1">
            <a:spLocks/>
          </p:cNvSpPr>
          <p:nvPr userDrawn="1"/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kern="1200" baseline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Номер слайда 5"/>
          <p:cNvSpPr txBox="1">
            <a:spLocks/>
          </p:cNvSpPr>
          <p:nvPr userDrawn="1"/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kern="1200" baseline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Номер слайда 5"/>
          <p:cNvSpPr txBox="1">
            <a:spLocks/>
          </p:cNvSpPr>
          <p:nvPr userDrawn="1"/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kern="1200" baseline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6" name="Номер слайда 5"/>
          <p:cNvSpPr txBox="1">
            <a:spLocks/>
          </p:cNvSpPr>
          <p:nvPr userDrawn="1"/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b="0" kern="1200" baseline="0">
                <a:solidFill>
                  <a:schemeClr val="bg1"/>
                </a:solidFill>
                <a:latin typeface="Open Sans" panose="020B0606030504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</p:spPr>
        <p:txBody>
          <a:bodyPr/>
          <a:lstStyle>
            <a:lvl1pPr>
              <a:defRPr b="0" baseline="0">
                <a:solidFill>
                  <a:schemeClr val="bg1"/>
                </a:solidFill>
                <a:latin typeface="Open Sans" panose="020B0606030504020204" pitchFamily="34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0" y="6193678"/>
            <a:ext cx="9172373" cy="763714"/>
          </a:xfrm>
          <a:prstGeom prst="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11.03.2019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ustomShape 2"/>
          <p:cNvSpPr/>
          <p:nvPr userDrawn="1"/>
        </p:nvSpPr>
        <p:spPr>
          <a:xfrm>
            <a:off x="307838" y="6460086"/>
            <a:ext cx="3501047" cy="1919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044"/>
            <a:r>
              <a:rPr lang="ru-RU" sz="1200" b="0" spc="-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МОШЕНСКОЙ МУНИЦИПАЛЬНЫЙ РАЙОН</a:t>
            </a:r>
            <a:endParaRPr lang="ru-RU" sz="1600" b="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961" y="6331529"/>
            <a:ext cx="372801" cy="4841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emf"/><Relationship Id="rId4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38.jpe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jpeg"/><Relationship Id="rId5" Type="http://schemas.openxmlformats.org/officeDocument/2006/relationships/image" Target="../media/image36.emf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em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e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emf"/><Relationship Id="rId5" Type="http://schemas.openxmlformats.org/officeDocument/2006/relationships/image" Target="../media/image22.emf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-2918636"/>
            <a:ext cx="14984011" cy="1000262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-828600" y="3429000"/>
            <a:ext cx="6480720" cy="1192795"/>
          </a:xfrm>
          <a:prstGeom prst="roundRect">
            <a:avLst/>
          </a:prstGeom>
          <a:solidFill>
            <a:srgbClr val="EF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CustomShape 2"/>
          <p:cNvSpPr/>
          <p:nvPr/>
        </p:nvSpPr>
        <p:spPr>
          <a:xfrm>
            <a:off x="1403648" y="3556897"/>
            <a:ext cx="5637542" cy="439248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r>
              <a:rPr lang="ru-RU" sz="2000" spc="-1" dirty="0">
                <a:solidFill>
                  <a:srgbClr val="03604E"/>
                </a:solidFill>
                <a:uFill>
                  <a:solidFill>
                    <a:srgbClr val="FFFFFF"/>
                  </a:solidFill>
                </a:uFill>
                <a:ea typeface="Open Sans" panose="020B0606030504020204" pitchFamily="34" charset="0"/>
                <a:cs typeface="Open Sans" panose="020B0606030504020204" pitchFamily="34" charset="0"/>
              </a:rPr>
              <a:t>Инвестиционный паспорт</a:t>
            </a:r>
          </a:p>
          <a:p>
            <a:r>
              <a:rPr lang="ru-RU" sz="2000" spc="-1" dirty="0">
                <a:solidFill>
                  <a:srgbClr val="03604E"/>
                </a:solidFill>
                <a:uFill>
                  <a:solidFill>
                    <a:srgbClr val="FFFFFF"/>
                  </a:solidFill>
                </a:uFill>
                <a:ea typeface="Open Sans" panose="020B0606030504020204" pitchFamily="34" charset="0"/>
                <a:cs typeface="Open Sans" panose="020B0606030504020204" pitchFamily="34" charset="0"/>
              </a:rPr>
              <a:t>Мошенского муниципального района</a:t>
            </a:r>
          </a:p>
          <a:p>
            <a:r>
              <a:rPr lang="ru-RU" sz="2000" spc="-1" dirty="0">
                <a:solidFill>
                  <a:srgbClr val="03604E"/>
                </a:solidFill>
                <a:uFill>
                  <a:solidFill>
                    <a:srgbClr val="FFFFFF"/>
                  </a:solidFill>
                </a:uFill>
                <a:ea typeface="Open Sans" panose="020B0606030504020204" pitchFamily="34" charset="0"/>
                <a:cs typeface="Open Sans" panose="020B0606030504020204" pitchFamily="34" charset="0"/>
              </a:rPr>
              <a:t>Новгородской области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338" y="3656079"/>
            <a:ext cx="617737" cy="80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94220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99392"/>
            <a:ext cx="9180512" cy="6304215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-36512" y="2780928"/>
            <a:ext cx="4752528" cy="3418423"/>
          </a:xfrm>
          <a:prstGeom prst="rect">
            <a:avLst/>
          </a:prstGeom>
          <a:solidFill>
            <a:schemeClr val="lt1">
              <a:alpha val="8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20890" y="3284984"/>
            <a:ext cx="4015108" cy="809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 defTabSz="702366"/>
            <a:r>
              <a:rPr lang="ru-RU" sz="16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Уникальный </a:t>
            </a:r>
          </a:p>
          <a:p>
            <a:pPr lvl="0" defTabSz="702366"/>
            <a:r>
              <a:rPr lang="ru-RU" sz="1600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историко-культурный потенциал</a:t>
            </a:r>
          </a:p>
          <a:p>
            <a:pPr lvl="0" defTabSz="702366"/>
            <a:endParaRPr lang="ru-RU" sz="1600" b="1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lvl="0" defTabSz="702366"/>
            <a:r>
              <a:rPr lang="ru-RU" sz="16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На территории Мошенского муниципального района расположено 47 памятников истории и культуры: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496" y="4757463"/>
            <a:ext cx="4529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объекты федерального значения — 2;</a:t>
            </a: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объекты регионального значения — 12;</a:t>
            </a: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выявленные объекты — 34.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Историко-культурные ресурсы</a:t>
            </a:r>
          </a:p>
        </p:txBody>
      </p:sp>
    </p:spTree>
    <p:extLst>
      <p:ext uri="{BB962C8B-B14F-4D97-AF65-F5344CB8AC3E}">
        <p14:creationId xmlns:p14="http://schemas.microsoft.com/office/powerpoint/2010/main" val="3502123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ый прямоугольник 11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Социальная инфраструктура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98488" y="1412776"/>
            <a:ext cx="3600400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Образовательные учреждения: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5 детских дошкольных учреждений;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3 общеобразовательных учреждений;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МАУ ДО «Дом детского творчества»;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МБУ Молодёжный центр «Диалог».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098488" y="3212976"/>
            <a:ext cx="3456384" cy="25922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Учреждения культуры: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15 филиалов МУК «Межпоселенческий культурно - досуговый центр»;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14 филиалов МУК «Межпоселенческая библиотека»;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 филиала МУК «Межпоселенческий центр народных и художественных промыслов и ремесел»;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МУДОД «Детская школа искусств»;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МУК «Картинная галерея».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endParaRPr lang="ru-RU" sz="1400" dirty="0">
              <a:solidFill>
                <a:schemeClr val="tx1"/>
              </a:solidFill>
            </a:endParaRP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436096" y="1412776"/>
            <a:ext cx="3528392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Спортивные учреждения: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МБУС «Межпоселенческий спортивно-оздоровительный центр».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3212976"/>
            <a:ext cx="3528392" cy="2183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Учреждения здравоохранения: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ГОБУЗ  «</a:t>
            </a:r>
            <a:r>
              <a:rPr lang="ru-RU" sz="1400" dirty="0" err="1">
                <a:solidFill>
                  <a:schemeClr val="tx1"/>
                </a:solidFill>
              </a:rPr>
              <a:t>Мошенская</a:t>
            </a:r>
            <a:r>
              <a:rPr lang="ru-RU" sz="1400" dirty="0">
                <a:solidFill>
                  <a:schemeClr val="tx1"/>
                </a:solidFill>
              </a:rPr>
              <a:t> ЦРБ»;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центр врача общей практики;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поликлиника (100 посещений в неделю);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9 фельдшерско-акушерских пунктов;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отделение ГОБУЗ «Боровичская станция скорой медицинской помощи».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32" y="1412776"/>
            <a:ext cx="701200" cy="70335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62" y="3229701"/>
            <a:ext cx="701200" cy="70335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884" y="3242277"/>
            <a:ext cx="701200" cy="7033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884" y="1412776"/>
            <a:ext cx="701200" cy="703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5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2" t="13601" r="21651" b="12200"/>
          <a:stretch/>
        </p:blipFill>
        <p:spPr>
          <a:xfrm>
            <a:off x="4715125" y="0"/>
            <a:ext cx="5257475" cy="619213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10145" y="-194169"/>
            <a:ext cx="4740629" cy="6384812"/>
          </a:xfrm>
          <a:prstGeom prst="rect">
            <a:avLst/>
          </a:prstGeom>
          <a:solidFill>
            <a:schemeClr val="lt1">
              <a:alpha val="8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-1466935" y="357967"/>
            <a:ext cx="5750903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Инвестиционные площадки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1775" y="1194932"/>
            <a:ext cx="3954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В Мошенском муниципальном районе расположены 15 инвестиционных площадок: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496" y="1903472"/>
            <a:ext cx="42365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1182" lvl="1" defTabSz="702366"/>
            <a:endParaRPr lang="ru-RU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5 площадок - для промышленного производства;</a:t>
            </a:r>
          </a:p>
          <a:p>
            <a:pPr marL="570672" lvl="1" indent="-219490" defTabSz="702366">
              <a:buFont typeface="Arial" pitchFamily="34" charset="0"/>
              <a:buChar char="•"/>
            </a:pPr>
            <a:endParaRPr lang="ru-RU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7 площадок - для сельскохозяйственного производства;</a:t>
            </a:r>
          </a:p>
          <a:p>
            <a:pPr marL="570672" lvl="1" indent="-219490" defTabSz="702366">
              <a:buFont typeface="Arial" pitchFamily="34" charset="0"/>
              <a:buChar char="•"/>
            </a:pPr>
            <a:endParaRPr lang="ru-RU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 площадки - под туризм и рекреационную деятельность;</a:t>
            </a:r>
          </a:p>
          <a:p>
            <a:pPr marL="570672" lvl="1" indent="-219490" defTabSz="702366">
              <a:buFont typeface="Arial" pitchFamily="34" charset="0"/>
              <a:buChar char="•"/>
            </a:pPr>
            <a:endParaRPr lang="ru-RU" sz="1400" dirty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570672" lvl="1" indent="-219490" defTabSz="702366">
              <a:buFont typeface="Arial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1 площадка для строительства АЗС и развития придорожной деятельности.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2692" y="4866304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88000"/>
            <a:r>
              <a:rPr lang="ru-RU" sz="1600" b="1" dirty="0"/>
              <a:t>Все площадки имеют </a:t>
            </a:r>
          </a:p>
          <a:p>
            <a:pPr defTabSz="288000"/>
            <a:r>
              <a:rPr lang="ru-RU" sz="1600" b="1" dirty="0"/>
              <a:t>автомобильные подъездные пути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-215144" y="4855196"/>
            <a:ext cx="4737851" cy="746651"/>
          </a:xfrm>
          <a:prstGeom prst="roundRect">
            <a:avLst/>
          </a:prstGeom>
          <a:noFill/>
          <a:ln w="28575">
            <a:solidFill>
              <a:srgbClr val="0360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225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-1466935" y="357966"/>
            <a:ext cx="6254959" cy="661419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Инвестиционные площадки</a:t>
            </a:r>
          </a:p>
          <a:p>
            <a:r>
              <a:rPr lang="ru-RU" sz="1600" dirty="0">
                <a:solidFill>
                  <a:schemeClr val="bg1"/>
                </a:solidFill>
              </a:rPr>
              <a:t>(отдельное предложение)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062064" y="3685821"/>
            <a:ext cx="3797967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Электросеть на территории мощностью 400 Квт/час.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062064" y="4329926"/>
            <a:ext cx="3869976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Водоснабжение есть на территории, объем 4</a:t>
            </a:r>
          </a:p>
          <a:p>
            <a:r>
              <a:rPr lang="ru-RU" sz="1400" dirty="0">
                <a:solidFill>
                  <a:schemeClr val="tx1"/>
                </a:solidFill>
              </a:rPr>
              <a:t>тыс. куб. м/год.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62065" y="4977179"/>
            <a:ext cx="3797966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Автомагистраль —103  км,  </a:t>
            </a:r>
          </a:p>
          <a:p>
            <a:r>
              <a:rPr lang="ru-RU" sz="1400" dirty="0">
                <a:solidFill>
                  <a:schemeClr val="tx1"/>
                </a:solidFill>
              </a:rPr>
              <a:t>ж/д тупик —52 км.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064521" y="2191409"/>
            <a:ext cx="3600400" cy="943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Участок находится в частной собственности ООО «Стимул».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Вид разрешенного использования —для производственной деятельности (переработка древесины, производство пиломатериалов).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24423"/>
            <a:ext cx="339438" cy="3404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736591"/>
            <a:ext cx="339438" cy="3404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4384663"/>
            <a:ext cx="339438" cy="3404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5032735"/>
            <a:ext cx="339438" cy="34048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467544" y="1475492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Производственная база д. </a:t>
            </a:r>
            <a:r>
              <a:rPr lang="ru-RU" b="1" dirty="0" err="1"/>
              <a:t>Половниково</a:t>
            </a:r>
            <a:endParaRPr lang="ru-RU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8" r="22481"/>
          <a:stretch/>
        </p:blipFill>
        <p:spPr>
          <a:xfrm>
            <a:off x="5004048" y="3361"/>
            <a:ext cx="4176464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7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-1466935" y="357966"/>
            <a:ext cx="6254959" cy="661419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Инвестиционные площадки</a:t>
            </a:r>
          </a:p>
          <a:p>
            <a:r>
              <a:rPr lang="ru-RU" sz="1600" dirty="0">
                <a:solidFill>
                  <a:schemeClr val="bg1"/>
                </a:solidFill>
              </a:rPr>
              <a:t>(отдельное предложение)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3006" y="3685821"/>
            <a:ext cx="3600400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Электросеть — на территории </a:t>
            </a:r>
          </a:p>
          <a:p>
            <a:r>
              <a:rPr lang="ru-RU" sz="1400" dirty="0">
                <a:solidFill>
                  <a:schemeClr val="tx1"/>
                </a:solidFill>
              </a:rPr>
              <a:t>мощностью 80 Квт/ч.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23006" y="4329926"/>
            <a:ext cx="3873030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Водоснабжение есть на территории, водонапорная башня, </a:t>
            </a:r>
          </a:p>
          <a:p>
            <a:r>
              <a:rPr lang="ru-RU" sz="1400" dirty="0">
                <a:solidFill>
                  <a:schemeClr val="tx1"/>
                </a:solidFill>
              </a:rPr>
              <a:t>объем 1 тыс. куб. м/год.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93892" y="5230202"/>
            <a:ext cx="3765018" cy="396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Автомагистраль —115 км, </a:t>
            </a:r>
          </a:p>
          <a:p>
            <a:r>
              <a:rPr lang="ru-RU" sz="1400" dirty="0">
                <a:solidFill>
                  <a:schemeClr val="tx1"/>
                </a:solidFill>
              </a:rPr>
              <a:t>ж/д тупик — 62 км.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25462" y="2191409"/>
            <a:ext cx="3600400" cy="943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Участок находится в муниципальной собственности.</a:t>
            </a:r>
          </a:p>
          <a:p>
            <a:r>
              <a:rPr lang="ru-RU" sz="1400" b="1" dirty="0">
                <a:solidFill>
                  <a:schemeClr val="tx1"/>
                </a:solidFill>
              </a:rPr>
              <a:t>Вид разрешенного использования —туристическая деятельность, организация отдыха и досуга, создание оздоровительного лагеря.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224423"/>
            <a:ext cx="339438" cy="34048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3717032"/>
            <a:ext cx="339438" cy="34048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52" y="4365104"/>
            <a:ext cx="339438" cy="34048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552" y="5248759"/>
            <a:ext cx="339438" cy="3404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58" r="22481"/>
          <a:stretch/>
        </p:blipFill>
        <p:spPr>
          <a:xfrm>
            <a:off x="5004048" y="3361"/>
            <a:ext cx="4176464" cy="6192688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31540" y="1475492"/>
            <a:ext cx="4464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База отдыха д. Столбово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592" y="-27384"/>
            <a:ext cx="4164286" cy="6223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08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506" y="4588516"/>
            <a:ext cx="1140229" cy="1140229"/>
          </a:xfrm>
          <a:prstGeom prst="rect">
            <a:avLst/>
          </a:prstGeom>
        </p:spPr>
      </p:pic>
      <p:sp>
        <p:nvSpPr>
          <p:cNvPr id="12" name="CustomShape 2"/>
          <p:cNvSpPr/>
          <p:nvPr/>
        </p:nvSpPr>
        <p:spPr>
          <a:xfrm>
            <a:off x="6300192" y="3821615"/>
            <a:ext cx="1953235" cy="99403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044" algn="ctr"/>
            <a:endParaRPr lang="ru-RU" sz="16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-1466936" y="357967"/>
            <a:ext cx="7347259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5" y="332616"/>
            <a:ext cx="5904657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Инфраструктура поддержки инвесторов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144" y="3190889"/>
            <a:ext cx="782619" cy="876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44830"/>
            <a:ext cx="1600285" cy="7279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67" y="3093170"/>
            <a:ext cx="1524628" cy="4078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30" y="1143600"/>
            <a:ext cx="1023910" cy="417841"/>
          </a:xfrm>
          <a:prstGeom prst="rect">
            <a:avLst/>
          </a:prstGeom>
        </p:spPr>
      </p:pic>
      <p:sp>
        <p:nvSpPr>
          <p:cNvPr id="20" name="CustomShape 7"/>
          <p:cNvSpPr/>
          <p:nvPr/>
        </p:nvSpPr>
        <p:spPr>
          <a:xfrm>
            <a:off x="1746034" y="1105461"/>
            <a:ext cx="2808312" cy="11437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600593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АО «Корпорация МСП» И МСП банк: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льготный лизинг оборудования для МСП;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расширение доступа МСП к закупкам крупнейших заказчиков;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гарантийная поддержка и программы кредитования субъектов МСП;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субсидии банкам по кредитам МСП по льготной ставке.</a:t>
            </a:r>
          </a:p>
        </p:txBody>
      </p:sp>
      <p:sp>
        <p:nvSpPr>
          <p:cNvPr id="21" name="CustomShape 7"/>
          <p:cNvSpPr/>
          <p:nvPr/>
        </p:nvSpPr>
        <p:spPr>
          <a:xfrm>
            <a:off x="1746033" y="3093170"/>
            <a:ext cx="2888053" cy="11437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600593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Фонд развития моногородов: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/>
              <a:t>субсидии на создание объектов инфраструктуры для инвестиционных проектов, реализуемых в моногородах;</a:t>
            </a: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льготный заём для инвестпроектов в моногородах;</a:t>
            </a:r>
            <a:endParaRPr 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содействие в получении мер поддержки проектов в моногородах.</a:t>
            </a:r>
          </a:p>
        </p:txBody>
      </p:sp>
      <p:sp>
        <p:nvSpPr>
          <p:cNvPr id="22" name="CustomShape 7"/>
          <p:cNvSpPr/>
          <p:nvPr/>
        </p:nvSpPr>
        <p:spPr>
          <a:xfrm>
            <a:off x="1728863" y="4935390"/>
            <a:ext cx="2888054" cy="11437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288000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ГОАУ «Агентство развития Новгородской области»:</a:t>
            </a:r>
          </a:p>
          <a:p>
            <a:pPr marL="289676" indent="-171450" defTabSz="288000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комплексная поддержка инвесторам по принципу «одного окна»</a:t>
            </a:r>
          </a:p>
          <a:p>
            <a:pPr marL="118226" defTabSz="288000">
              <a:spcAft>
                <a:spcPts val="198"/>
              </a:spcAft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novgorodinvest.ru</a:t>
            </a: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23" name="CustomShape 7"/>
          <p:cNvSpPr/>
          <p:nvPr/>
        </p:nvSpPr>
        <p:spPr>
          <a:xfrm>
            <a:off x="5880324" y="3221319"/>
            <a:ext cx="2940148" cy="11437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600593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Новгородский фонд поддержки малого предпринимательства:</a:t>
            </a:r>
            <a:endParaRPr lang="en-US" sz="1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содействие кредитованию (поручительство), выдача льготных займов, услуги центра поддержки экспорта.</a:t>
            </a:r>
          </a:p>
        </p:txBody>
      </p:sp>
      <p:sp>
        <p:nvSpPr>
          <p:cNvPr id="24" name="CustomShape 7"/>
          <p:cNvSpPr/>
          <p:nvPr/>
        </p:nvSpPr>
        <p:spPr>
          <a:xfrm>
            <a:off x="5906325" y="1105461"/>
            <a:ext cx="2914356" cy="114378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600593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ГОАУ «МФЦ МР НО»:</a:t>
            </a: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государственные и муниципальные услуги для инвесторов.</a:t>
            </a: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Программа «Обеспечение экономического развития в Мошенском муниципальном районе» оказывается финансовая, имущественная, информационная и консультативная поддержка.</a:t>
            </a:r>
          </a:p>
        </p:txBody>
      </p:sp>
      <p:sp>
        <p:nvSpPr>
          <p:cNvPr id="15" name="CustomShape 7"/>
          <p:cNvSpPr/>
          <p:nvPr/>
        </p:nvSpPr>
        <p:spPr>
          <a:xfrm>
            <a:off x="5906325" y="4763274"/>
            <a:ext cx="2914356" cy="154604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8226" defTabSz="600593">
              <a:spcAft>
                <a:spcPts val="198"/>
              </a:spcAft>
            </a:pPr>
            <a:r>
              <a:rPr lang="ru-RU" sz="1200" b="1" dirty="0">
                <a:latin typeface="Calibri" panose="020F0502020204030204" pitchFamily="34" charset="0"/>
                <a:cs typeface="Calibri" panose="020F0502020204030204" pitchFamily="34" charset="0"/>
              </a:rPr>
              <a:t>АНО «ТО «Русь Новгородская»:</a:t>
            </a:r>
          </a:p>
          <a:p>
            <a:pPr marL="289676" indent="-171450" defTabSz="600593">
              <a:spcAft>
                <a:spcPts val="198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latin typeface="Calibri" panose="020F0502020204030204" pitchFamily="34" charset="0"/>
                <a:cs typeface="Calibri" panose="020F0502020204030204" pitchFamily="34" charset="0"/>
              </a:rPr>
              <a:t>развитие туристической инфраструктуры в Новгородской области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4D5AAA8A-1C5C-4005-A14A-7DCECCA3F0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604" y="4941168"/>
            <a:ext cx="1383185" cy="83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239505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473330" y="692696"/>
            <a:ext cx="1844945" cy="1872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853829" y="2922631"/>
            <a:ext cx="41570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/>
              <a:t>Гаан</a:t>
            </a:r>
            <a:r>
              <a:rPr lang="ru-RU" sz="1600" b="1" dirty="0"/>
              <a:t> Виктор Эрнстович</a:t>
            </a:r>
          </a:p>
          <a:p>
            <a:r>
              <a:rPr lang="ru-RU" sz="1400" dirty="0"/>
              <a:t>Первый заместитель главы Администрации Мошенского муниципального района</a:t>
            </a:r>
          </a:p>
          <a:p>
            <a:r>
              <a:rPr lang="ru-RU" sz="1400" dirty="0"/>
              <a:t> тел.: 8 (816-53) 61-458; 61-266</a:t>
            </a:r>
          </a:p>
          <a:p>
            <a:r>
              <a:rPr lang="ru-RU" sz="1400" dirty="0"/>
              <a:t>e-</a:t>
            </a:r>
            <a:r>
              <a:rPr lang="ru-RU" sz="1400" dirty="0" err="1"/>
              <a:t>mail</a:t>
            </a:r>
            <a:r>
              <a:rPr lang="ru-RU" sz="1400" dirty="0"/>
              <a:t>:  mosh-adm@yandex.ru</a:t>
            </a:r>
            <a:endParaRPr lang="ru-RU" sz="16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853829" y="1312211"/>
            <a:ext cx="391575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Кондратьев Алексей Дмитриевич</a:t>
            </a:r>
          </a:p>
          <a:p>
            <a:r>
              <a:rPr lang="ru-RU" sz="1400" dirty="0"/>
              <a:t>Глава Мошенского муниципального района</a:t>
            </a:r>
          </a:p>
          <a:p>
            <a:r>
              <a:rPr lang="ru-RU" sz="1400" dirty="0"/>
              <a:t>тел.: 8 (816-53) 614-38</a:t>
            </a:r>
          </a:p>
          <a:p>
            <a:r>
              <a:rPr lang="ru-RU" sz="1400" dirty="0"/>
              <a:t>e-</a:t>
            </a:r>
            <a:r>
              <a:rPr lang="ru-RU" sz="1400" dirty="0" err="1"/>
              <a:t>mail</a:t>
            </a:r>
            <a:r>
              <a:rPr lang="ru-RU" sz="1400" dirty="0"/>
              <a:t>: mosh-adm@yandex.ru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-1466935" y="357967"/>
            <a:ext cx="6254959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5535" y="332616"/>
            <a:ext cx="5904657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Команда поддержки инвестора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09951" y="131096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03604E"/>
                </a:solidFill>
              </a:rPr>
              <a:t>Вся полезная информация</a:t>
            </a:r>
          </a:p>
          <a:p>
            <a:r>
              <a:rPr lang="ru-RU" sz="1600" dirty="0">
                <a:solidFill>
                  <a:srgbClr val="03604E"/>
                </a:solidFill>
              </a:rPr>
              <a:t>на портале: </a:t>
            </a:r>
            <a:r>
              <a:rPr lang="en-US" sz="1600" b="1" dirty="0">
                <a:solidFill>
                  <a:srgbClr val="03604E"/>
                </a:solidFill>
              </a:rPr>
              <a:t>novgorodinvest.ru</a:t>
            </a:r>
            <a:endParaRPr lang="ru-RU" sz="1600" b="1" dirty="0">
              <a:solidFill>
                <a:srgbClr val="03604E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260" y="1412776"/>
            <a:ext cx="3109489" cy="5441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238" y="980728"/>
            <a:ext cx="1645694" cy="217649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ECBB6E40-B43C-4962-AD09-D525BD6AC2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84" y="4557497"/>
            <a:ext cx="1260000" cy="1386000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91579B03-18B7-404A-8CDC-854A61379CDD}"/>
              </a:ext>
            </a:extLst>
          </p:cNvPr>
          <p:cNvSpPr/>
          <p:nvPr/>
        </p:nvSpPr>
        <p:spPr>
          <a:xfrm>
            <a:off x="1814932" y="4707721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Проектный офис Министерства</a:t>
            </a:r>
          </a:p>
          <a:p>
            <a:r>
              <a:rPr lang="ru-RU" sz="1400" b="1" dirty="0"/>
              <a:t>инвестиционной политики Новгородской области</a:t>
            </a:r>
          </a:p>
          <a:p>
            <a:r>
              <a:rPr lang="ru-RU" sz="1400" b="1" dirty="0"/>
              <a:t>на территории района </a:t>
            </a:r>
          </a:p>
          <a:p>
            <a:r>
              <a:rPr lang="ru-RU" sz="1400" dirty="0"/>
              <a:t>тел.: 8 (8162) 70-01-16 </a:t>
            </a:r>
          </a:p>
          <a:p>
            <a:r>
              <a:rPr lang="ru-RU" sz="1400" dirty="0"/>
              <a:t>e-</a:t>
            </a:r>
            <a:r>
              <a:rPr lang="ru-RU" sz="1400" dirty="0" err="1"/>
              <a:t>mail</a:t>
            </a:r>
            <a:r>
              <a:rPr lang="ru-RU" sz="1400" dirty="0"/>
              <a:t>: econom@novreg.ru</a:t>
            </a:r>
          </a:p>
        </p:txBody>
      </p:sp>
    </p:spTree>
    <p:extLst>
      <p:ext uri="{BB962C8B-B14F-4D97-AF65-F5344CB8AC3E}">
        <p14:creationId xmlns:p14="http://schemas.microsoft.com/office/powerpoint/2010/main" val="67953862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stomShape 2"/>
          <p:cNvSpPr/>
          <p:nvPr/>
        </p:nvSpPr>
        <p:spPr>
          <a:xfrm>
            <a:off x="497385" y="4161539"/>
            <a:ext cx="4147397" cy="30118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наличие естественной ресурсной базы;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возможности для развития сельского жилищного и дачного строительства;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наличие свободных земель на берегах живописных озер и рек; 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значительный потенциал для развития сельского хозяйства, переработки сельскохозяйственной продукции, разведения рыбы;</a:t>
            </a:r>
          </a:p>
        </p:txBody>
      </p:sp>
      <p:sp>
        <p:nvSpPr>
          <p:cNvPr id="20" name="CustomShape 2"/>
          <p:cNvSpPr/>
          <p:nvPr/>
        </p:nvSpPr>
        <p:spPr>
          <a:xfrm>
            <a:off x="540657" y="1973143"/>
            <a:ext cx="4033813" cy="142480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>
              <a:lnSpc>
                <a:spcPct val="120000"/>
              </a:lnSpc>
            </a:pPr>
            <a:r>
              <a:rPr lang="ru-RU" sz="1400" dirty="0"/>
              <a:t>площадь территории </a:t>
            </a:r>
            <a:r>
              <a:rPr lang="en-US" sz="1400" dirty="0"/>
              <a:t>—	</a:t>
            </a:r>
            <a:r>
              <a:rPr lang="ru-RU" sz="1400" dirty="0"/>
              <a:t> 2 568 км²;</a:t>
            </a:r>
          </a:p>
          <a:p>
            <a:pPr>
              <a:lnSpc>
                <a:spcPct val="120000"/>
              </a:lnSpc>
            </a:pPr>
            <a:r>
              <a:rPr lang="ru-RU" sz="1400" dirty="0"/>
              <a:t>численность населения — 6 339 чел.; </a:t>
            </a:r>
          </a:p>
          <a:p>
            <a:pPr>
              <a:lnSpc>
                <a:spcPct val="120000"/>
              </a:lnSpc>
            </a:pPr>
            <a:r>
              <a:rPr lang="ru-RU" sz="1400" dirty="0"/>
              <a:t>% к населению области — 1,0 %; </a:t>
            </a:r>
          </a:p>
          <a:p>
            <a:pPr>
              <a:lnSpc>
                <a:spcPct val="120000"/>
              </a:lnSpc>
            </a:pPr>
            <a:r>
              <a:rPr lang="ru-RU" sz="1400" dirty="0"/>
              <a:t>в том числе: с. Мошенское — 2 182 чел.;</a:t>
            </a:r>
          </a:p>
          <a:p>
            <a:pPr>
              <a:lnSpc>
                <a:spcPct val="120000"/>
              </a:lnSpc>
            </a:pPr>
            <a:r>
              <a:rPr lang="ru-RU" sz="1400" dirty="0"/>
              <a:t>трудоспособное население — 2 875 чел.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6152" y="3487354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Факторы </a:t>
            </a:r>
          </a:p>
          <a:p>
            <a:r>
              <a:rPr lang="ru-RU" sz="1600" b="1" dirty="0"/>
              <a:t>инвестиционной привлекательности:</a:t>
            </a:r>
            <a:endParaRPr lang="en-US" sz="16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4929570" y="487845"/>
            <a:ext cx="41044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/>
              <a:t>Мошенской</a:t>
            </a:r>
            <a:r>
              <a:rPr lang="ru-RU" sz="1600" b="1" dirty="0"/>
              <a:t> район —</a:t>
            </a:r>
          </a:p>
          <a:p>
            <a:r>
              <a:rPr lang="ru-RU" sz="1600" b="1" dirty="0" err="1"/>
              <a:t>экологичная</a:t>
            </a:r>
            <a:r>
              <a:rPr lang="ru-RU" sz="1600" b="1" dirty="0"/>
              <a:t> территория для бизнеса</a:t>
            </a:r>
            <a:endParaRPr lang="en-US" sz="16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88024" y="363712"/>
            <a:ext cx="4752528" cy="833040"/>
          </a:xfrm>
          <a:prstGeom prst="roundRect">
            <a:avLst/>
          </a:prstGeom>
          <a:noFill/>
          <a:ln w="28575">
            <a:solidFill>
              <a:srgbClr val="0360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26152" y="1052736"/>
            <a:ext cx="4289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Территория и демография:</a:t>
            </a:r>
          </a:p>
          <a:p>
            <a:r>
              <a:rPr lang="ru-RU" sz="1600" dirty="0"/>
              <a:t>районный центр — с. Мошенское </a:t>
            </a:r>
          </a:p>
          <a:p>
            <a:r>
              <a:rPr lang="ru-RU" sz="1600" dirty="0"/>
              <a:t>основан в 1927 году, </a:t>
            </a:r>
            <a:endParaRPr lang="en-US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329332"/>
            <a:ext cx="3948699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О Мошенском районе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119" y="1359467"/>
            <a:ext cx="3595033" cy="2645598"/>
          </a:xfrm>
          <a:prstGeom prst="rect">
            <a:avLst/>
          </a:prstGeom>
        </p:spPr>
      </p:pic>
      <p:sp>
        <p:nvSpPr>
          <p:cNvPr id="11" name="CustomShape 2"/>
          <p:cNvSpPr/>
          <p:nvPr/>
        </p:nvSpPr>
        <p:spPr>
          <a:xfrm>
            <a:off x="4715232" y="4286594"/>
            <a:ext cx="4318794" cy="151867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ресурсный потенциал для создания предприятий глубокой переработки низкосортной 					и балансовой  древесины; 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богатая история района, памятные места;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сохранившиеся традиционные ремесла  				и народные промыслы;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/>
              <a:t>благоприятная экологическая ситуация.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931499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9575" cy="6193050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251520" y="-531440"/>
            <a:ext cx="4968552" cy="6724490"/>
          </a:xfrm>
          <a:prstGeom prst="rect">
            <a:avLst/>
          </a:prstGeom>
          <a:solidFill>
            <a:schemeClr val="lt1">
              <a:alpha val="8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1772816"/>
            <a:ext cx="4792131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dirty="0">
                <a:solidFill>
                  <a:schemeClr val="tx1"/>
                </a:solidFill>
              </a:rPr>
              <a:t>В разное время на территории района действовал пищеблок кондитерских изделий, выпекался хлеб, велась заготовка кожевенного и лекарственного сырья, действовал завод по производству льноволокна, изготавливались знаменитые русские валенки.</a:t>
            </a:r>
          </a:p>
          <a:p>
            <a:endParaRPr lang="ru-RU" sz="1600" dirty="0">
              <a:solidFill>
                <a:schemeClr val="tx1"/>
              </a:solidFill>
            </a:endParaRPr>
          </a:p>
          <a:p>
            <a:r>
              <a:rPr lang="ru-RU" sz="1600" dirty="0">
                <a:solidFill>
                  <a:schemeClr val="tx1"/>
                </a:solidFill>
              </a:rPr>
              <a:t>На сегодняшний день район в наибольшей степени готов и перспективен для инвестиционных вложений, так как здесь созданы благоприятные условия не только для отдыха, но и для ведения бизнеса. 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CustomShape 3"/>
          <p:cNvSpPr/>
          <p:nvPr/>
        </p:nvSpPr>
        <p:spPr>
          <a:xfrm>
            <a:off x="3372677" y="2096857"/>
            <a:ext cx="4364226" cy="40961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/>
          <a:lstStyle/>
          <a:p>
            <a:pPr marL="11044"/>
            <a:endParaRPr lang="ru-RU" sz="9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ea typeface="DejaVu San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95536" y="329332"/>
            <a:ext cx="3948699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Промышленность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724128" y="1268760"/>
            <a:ext cx="4650357" cy="3997850"/>
          </a:xfrm>
          <a:prstGeom prst="roundRect">
            <a:avLst/>
          </a:prstGeom>
          <a:solidFill>
            <a:srgbClr val="03604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868144" y="1817078"/>
            <a:ext cx="3125483" cy="49242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ru-RU" sz="1600" dirty="0">
                <a:solidFill>
                  <a:schemeClr val="bg1"/>
                </a:solidFill>
              </a:rPr>
              <a:t>Наличие свободных земельных участков и объектов недвижимости, готовность местного населения положительно оценить приход инвестиций, заинтересованность органов местного самоуправления в поддержке инвестора - позволят успешно развивать бизнес в различных сферах.</a:t>
            </a:r>
          </a:p>
        </p:txBody>
      </p:sp>
    </p:spTree>
    <p:extLst>
      <p:ext uri="{BB962C8B-B14F-4D97-AF65-F5344CB8AC3E}">
        <p14:creationId xmlns:p14="http://schemas.microsoft.com/office/powerpoint/2010/main" val="743153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01"/>
          <a:stretch/>
        </p:blipFill>
        <p:spPr>
          <a:xfrm>
            <a:off x="-199253" y="0"/>
            <a:ext cx="9379765" cy="618756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-199254" y="-171400"/>
            <a:ext cx="9379765" cy="6380966"/>
          </a:xfrm>
          <a:prstGeom prst="rect">
            <a:avLst/>
          </a:prstGeom>
          <a:solidFill>
            <a:schemeClr val="lt1">
              <a:alpha val="8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-1466935" y="357967"/>
            <a:ext cx="7263071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29332"/>
            <a:ext cx="5400600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Преимущества Мошенского района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15616" y="1656104"/>
            <a:ext cx="3960440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Выгодное </a:t>
            </a:r>
            <a:endParaRPr lang="en-US" sz="1600" b="1" dirty="0">
              <a:solidFill>
                <a:schemeClr val="tx1"/>
              </a:solidFill>
            </a:endParaRPr>
          </a:p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географическое положение: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Москва —550  км;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Санкт-Петербург </a:t>
            </a:r>
            <a:r>
              <a:rPr lang="en-US" sz="1400" dirty="0">
                <a:solidFill>
                  <a:schemeClr val="tx1"/>
                </a:solidFill>
              </a:rPr>
              <a:t>— </a:t>
            </a:r>
            <a:r>
              <a:rPr lang="ru-RU" sz="1400" dirty="0">
                <a:solidFill>
                  <a:schemeClr val="tx1"/>
                </a:solidFill>
              </a:rPr>
              <a:t>450 км;</a:t>
            </a:r>
            <a:endParaRPr lang="en-US" sz="1400" dirty="0">
              <a:solidFill>
                <a:schemeClr val="tx1"/>
              </a:solidFill>
            </a:endParaRP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Великий Новгород</a:t>
            </a:r>
            <a:r>
              <a:rPr lang="en-US" sz="1400" dirty="0">
                <a:solidFill>
                  <a:schemeClr val="tx1"/>
                </a:solidFill>
              </a:rPr>
              <a:t> — </a:t>
            </a:r>
            <a:r>
              <a:rPr lang="ru-RU" sz="1400" dirty="0">
                <a:solidFill>
                  <a:schemeClr val="tx1"/>
                </a:solidFill>
              </a:rPr>
              <a:t>24</a:t>
            </a:r>
            <a:r>
              <a:rPr lang="en-US" sz="1400" dirty="0">
                <a:solidFill>
                  <a:schemeClr val="tx1"/>
                </a:solidFill>
              </a:rPr>
              <a:t>0 </a:t>
            </a:r>
            <a:r>
              <a:rPr lang="ru-RU" sz="1400" dirty="0">
                <a:solidFill>
                  <a:schemeClr val="tx1"/>
                </a:solidFill>
              </a:rPr>
              <a:t>км.</a:t>
            </a:r>
            <a:endParaRPr lang="ru-RU" sz="14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115616" y="4104376"/>
            <a:ext cx="3960440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52000"/>
            <a:r>
              <a:rPr lang="ru-RU" sz="1600" b="1" dirty="0">
                <a:solidFill>
                  <a:schemeClr val="tx1"/>
                </a:solidFill>
              </a:rPr>
              <a:t>Развитая транспортная сеть: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федеральная дорога М-10 «Россия»;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Октябрьская железная дорога;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водный путь по реке Волхов.</a:t>
            </a:r>
            <a:endParaRPr lang="ru-RU" sz="1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547675" y="1656104"/>
            <a:ext cx="3960440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Развитая </a:t>
            </a:r>
          </a:p>
          <a:p>
            <a:r>
              <a:rPr lang="ru-RU" sz="1600" b="1" dirty="0">
                <a:solidFill>
                  <a:schemeClr val="tx1"/>
                </a:solidFill>
              </a:rPr>
              <a:t>инженерная инфраструктура: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уровень газификации — 0 %;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уровень электроснабжения — 100 %;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уровень </a:t>
            </a:r>
            <a:r>
              <a:rPr lang="ru-RU" sz="1400" dirty="0" err="1">
                <a:solidFill>
                  <a:schemeClr val="tx1"/>
                </a:solidFill>
              </a:rPr>
              <a:t>хол</a:t>
            </a:r>
            <a:r>
              <a:rPr lang="ru-RU" sz="1400" dirty="0">
                <a:solidFill>
                  <a:schemeClr val="tx1"/>
                </a:solidFill>
              </a:rPr>
              <a:t>. водоснабжения — 82,7 %;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транспортная доступность — 100 %.</a:t>
            </a:r>
            <a:endParaRPr lang="ru-RU" sz="1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5547675" y="4104376"/>
            <a:ext cx="3960440" cy="13037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Минимальное время в пути:</a:t>
            </a:r>
          </a:p>
          <a:p>
            <a:r>
              <a:rPr lang="ru-RU" sz="1400" dirty="0">
                <a:solidFill>
                  <a:schemeClr val="tx1"/>
                </a:solidFill>
              </a:rPr>
              <a:t>на скоростном поезде Сапсан: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Санкт-Петербург — 1 час 40 минут;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Москва — 2 часа 30 минут.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475383" y="4540022"/>
            <a:ext cx="3960440" cy="17728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endParaRPr lang="ru-RU" sz="1500" dirty="0">
              <a:solidFill>
                <a:srgbClr val="256475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146" y="1715917"/>
            <a:ext cx="723816" cy="7260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3150" y="1715917"/>
            <a:ext cx="702938" cy="7050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146" y="4149080"/>
            <a:ext cx="748083" cy="7503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3150" y="4149080"/>
            <a:ext cx="799941" cy="8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847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9" t="-173" r="46670" b="173"/>
          <a:stretch/>
        </p:blipFill>
        <p:spPr>
          <a:xfrm>
            <a:off x="6444209" y="-90000"/>
            <a:ext cx="2736304" cy="6283834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-199254" y="-110268"/>
            <a:ext cx="6643463" cy="6283834"/>
          </a:xfrm>
          <a:prstGeom prst="rect">
            <a:avLst/>
          </a:prstGeom>
          <a:solidFill>
            <a:schemeClr val="lt1">
              <a:alpha val="84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29332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Инженерная инфраструктура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15616" y="1230807"/>
            <a:ext cx="5932803" cy="14049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Теплоснабжение: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10  котельных (дровяное топливо) со средней</a:t>
            </a:r>
          </a:p>
          <a:p>
            <a:pPr defTabSz="288000"/>
            <a:r>
              <a:rPr lang="ru-RU" sz="1400" dirty="0">
                <a:solidFill>
                  <a:schemeClr val="tx1"/>
                </a:solidFill>
              </a:rPr>
              <a:t>       мощностью 1,6 Гкал/час, в том числе 7 автономных</a:t>
            </a:r>
          </a:p>
          <a:p>
            <a:pPr defTabSz="288000"/>
            <a:r>
              <a:rPr lang="ru-RU" sz="1400" dirty="0">
                <a:solidFill>
                  <a:schemeClr val="tx1"/>
                </a:solidFill>
              </a:rPr>
              <a:t>       котельных;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7 угольных котельных со средней мощностью 2,57 Гкал/час.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15616" y="2750946"/>
            <a:ext cx="7300955" cy="1326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Водоотведение: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пропускная способность очистных </a:t>
            </a:r>
          </a:p>
          <a:p>
            <a:r>
              <a:rPr lang="ru-RU" sz="1400" dirty="0">
                <a:solidFill>
                  <a:schemeClr val="tx1"/>
                </a:solidFill>
              </a:rPr>
              <a:t>       сооружений — 0,04 тыс. куб. м/сутки;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одиночное протяжение главных коллекторов — 1,05 км;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канализационные  сети — 4,2 км.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115616" y="4293096"/>
            <a:ext cx="6220835" cy="17281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52000"/>
            <a:r>
              <a:rPr lang="ru-RU" sz="1600" b="1" dirty="0">
                <a:solidFill>
                  <a:schemeClr val="tx1"/>
                </a:solidFill>
              </a:rPr>
              <a:t>Уровень благоустройства жилищного фонда: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централизованное водоснабжение — 82,5 %;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централизованное водоотведение — 1,7 %;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отопление — 0,1 %;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горячее водоснабжение — 0 %;</a:t>
            </a:r>
          </a:p>
          <a:p>
            <a:pPr marL="285750" indent="-285750" defTabSz="252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сетевой газ — 0 %.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901" y="1268760"/>
            <a:ext cx="721694" cy="7239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062" y="2750946"/>
            <a:ext cx="721694" cy="723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901" y="4293096"/>
            <a:ext cx="721694" cy="72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90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700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775"/>
          <a:stretch/>
        </p:blipFill>
        <p:spPr>
          <a:xfrm>
            <a:off x="-648711" y="1"/>
            <a:ext cx="9797661" cy="6187562"/>
          </a:xfrm>
          <a:prstGeom prst="rect">
            <a:avLst/>
          </a:prstGeom>
          <a:ln>
            <a:noFill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-199254" y="1"/>
            <a:ext cx="9348203" cy="6187562"/>
          </a:xfrm>
          <a:prstGeom prst="rect">
            <a:avLst/>
          </a:prstGeom>
          <a:solidFill>
            <a:schemeClr val="lt1">
              <a:alpha val="89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-1466935" y="357967"/>
            <a:ext cx="6038935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95536" y="329332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Инженерная инфраструктура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264851" y="1238670"/>
            <a:ext cx="7262933" cy="14728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Водоснабжение: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централизованные водопроводные сети — 104,48 км;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установленная производственная мощность </a:t>
            </a:r>
          </a:p>
          <a:p>
            <a:r>
              <a:rPr lang="ru-RU" sz="1400" dirty="0">
                <a:solidFill>
                  <a:schemeClr val="tx1"/>
                </a:solidFill>
              </a:rPr>
              <a:t>       водозаборных узлов— 118. куб. м/сутки.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264852" y="2636912"/>
            <a:ext cx="7550965" cy="14725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Электроснабжение:</a:t>
            </a:r>
          </a:p>
          <a:p>
            <a:r>
              <a:rPr lang="ru-RU" sz="1400" dirty="0">
                <a:solidFill>
                  <a:schemeClr val="tx1"/>
                </a:solidFill>
              </a:rPr>
              <a:t>Объекты электроэнергетики с географической привязкой к Мошенскому району: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подстанция 110/35/10 </a:t>
            </a:r>
            <a:r>
              <a:rPr lang="ru-RU" sz="1400" dirty="0" err="1">
                <a:solidFill>
                  <a:schemeClr val="tx1"/>
                </a:solidFill>
              </a:rPr>
              <a:t>кВ</a:t>
            </a:r>
            <a:r>
              <a:rPr lang="ru-RU" sz="1400" dirty="0">
                <a:solidFill>
                  <a:schemeClr val="tx1"/>
                </a:solidFill>
              </a:rPr>
              <a:t> «Мошенское»;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подстанции 110/10 </a:t>
            </a:r>
            <a:r>
              <a:rPr lang="ru-RU" sz="1400" dirty="0" err="1">
                <a:solidFill>
                  <a:schemeClr val="tx1"/>
                </a:solidFill>
              </a:rPr>
              <a:t>кВ</a:t>
            </a:r>
            <a:r>
              <a:rPr lang="ru-RU" sz="1400" dirty="0">
                <a:solidFill>
                  <a:schemeClr val="tx1"/>
                </a:solidFill>
              </a:rPr>
              <a:t>: ПС «Кабожа»;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подстанция ПС «Чувашева Гора» 110/10 </a:t>
            </a:r>
            <a:r>
              <a:rPr lang="ru-RU" sz="1400" dirty="0" err="1">
                <a:solidFill>
                  <a:schemeClr val="tx1"/>
                </a:solidFill>
              </a:rPr>
              <a:t>кВ</a:t>
            </a:r>
            <a:r>
              <a:rPr lang="ru-RU" sz="1400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подстанция ПС «</a:t>
            </a:r>
            <a:r>
              <a:rPr lang="ru-RU" sz="1400" dirty="0" err="1">
                <a:solidFill>
                  <a:schemeClr val="tx1"/>
                </a:solidFill>
              </a:rPr>
              <a:t>Ореховно</a:t>
            </a:r>
            <a:r>
              <a:rPr lang="ru-RU" sz="1400" dirty="0">
                <a:solidFill>
                  <a:schemeClr val="tx1"/>
                </a:solidFill>
              </a:rPr>
              <a:t>» 110/10 </a:t>
            </a:r>
            <a:r>
              <a:rPr lang="ru-RU" sz="1400" dirty="0" err="1">
                <a:solidFill>
                  <a:schemeClr val="tx1"/>
                </a:solidFill>
              </a:rPr>
              <a:t>кВ.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264852" y="4491837"/>
            <a:ext cx="5854336" cy="1457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600" b="1" dirty="0">
                <a:solidFill>
                  <a:schemeClr val="tx1"/>
                </a:solidFill>
              </a:rPr>
              <a:t>Газоснабжение: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/>
                </a:solidFill>
              </a:rPr>
              <a:t>Мошенской</a:t>
            </a:r>
            <a:r>
              <a:rPr lang="ru-RU" sz="1400" dirty="0">
                <a:solidFill>
                  <a:schemeClr val="tx1"/>
                </a:solidFill>
              </a:rPr>
              <a:t> газовый участок ООО «ГНС-Новгород» осуществляет поставку сжиженного (баллонного) газа во все населенные пункты муниципального района. Обеспечение населения на 100 %.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208" y="1247552"/>
            <a:ext cx="725300" cy="7275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208" y="4491741"/>
            <a:ext cx="725300" cy="72753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2645638"/>
            <a:ext cx="725300" cy="72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872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05" r="12082"/>
          <a:stretch/>
        </p:blipFill>
        <p:spPr>
          <a:xfrm rot="5400000">
            <a:off x="6487212" y="3538279"/>
            <a:ext cx="1171498" cy="412129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0" b="34276"/>
          <a:stretch/>
        </p:blipFill>
        <p:spPr>
          <a:xfrm>
            <a:off x="4118437" y="1854790"/>
            <a:ext cx="5025563" cy="15121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4" b="25306"/>
          <a:stretch/>
        </p:blipFill>
        <p:spPr>
          <a:xfrm>
            <a:off x="4381079" y="-292056"/>
            <a:ext cx="4752529" cy="207604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-13248" y="-315415"/>
            <a:ext cx="5025563" cy="650009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-1466935" y="357967"/>
            <a:ext cx="4814799" cy="4480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Природные ресурсы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1103138"/>
            <a:ext cx="2929596" cy="800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Земли сельскохозяйственного назначения для развития аграрного сектора экономики</a:t>
            </a:r>
            <a:endParaRPr lang="ru-RU" sz="14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187624" y="2098695"/>
            <a:ext cx="3600400" cy="15321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Месторождения общераспространенных полезных ископаемых: 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щебенка, гравий;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торф, сапропель; 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минеральные красители;</a:t>
            </a:r>
          </a:p>
          <a:p>
            <a:pPr marL="285750" indent="-285750" defTabSz="28800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Известняк.</a:t>
            </a:r>
            <a:endParaRPr lang="ru-RU" sz="14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187624" y="5299501"/>
            <a:ext cx="3397058" cy="8009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b="1" dirty="0">
                <a:solidFill>
                  <a:schemeClr val="tx1"/>
                </a:solidFill>
              </a:rPr>
              <a:t>Рыбные ресурсы </a:t>
            </a:r>
            <a:endParaRPr lang="en-US" sz="1400" b="1" dirty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chemeClr val="tx1"/>
                </a:solidFill>
              </a:rPr>
              <a:t>для промышленного, любительского </a:t>
            </a:r>
            <a:endParaRPr lang="en-US" sz="1400" b="1" dirty="0">
              <a:solidFill>
                <a:schemeClr val="tx1"/>
              </a:solidFill>
            </a:endParaRPr>
          </a:p>
          <a:p>
            <a:r>
              <a:rPr lang="ru-RU" sz="1400" b="1" dirty="0">
                <a:solidFill>
                  <a:schemeClr val="tx1"/>
                </a:solidFill>
              </a:rPr>
              <a:t>и спортивного рыболовства</a:t>
            </a:r>
            <a:endParaRPr lang="ru-RU" sz="14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527" y="5211536"/>
            <a:ext cx="723715" cy="72593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3527" y="2060848"/>
            <a:ext cx="723715" cy="7259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527" y="1052736"/>
            <a:ext cx="723715" cy="725939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187624" y="3645024"/>
            <a:ext cx="3726220" cy="13897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Площадь лесного фонда — 181,8 тыс. га.</a:t>
            </a:r>
            <a:endParaRPr lang="ru-RU" sz="1400" b="1" dirty="0"/>
          </a:p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Расчетная лесосека на 2018 г. — 380,0 тыс. м</a:t>
            </a:r>
            <a:r>
              <a:rPr lang="ru-RU" sz="1400" b="1" baseline="30000" dirty="0">
                <a:solidFill>
                  <a:schemeClr val="tx1"/>
                </a:solidFill>
              </a:rPr>
              <a:t>3</a:t>
            </a:r>
            <a:r>
              <a:rPr lang="ru-RU" sz="1400" b="1" dirty="0">
                <a:solidFill>
                  <a:schemeClr val="tx1"/>
                </a:solidFill>
              </a:rPr>
              <a:t>,</a:t>
            </a:r>
          </a:p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в т. ч. по хвойному хозяйству — 109,7 тыс. м</a:t>
            </a:r>
            <a:r>
              <a:rPr lang="ru-RU" sz="1400" b="1" baseline="30000" dirty="0">
                <a:solidFill>
                  <a:schemeClr val="tx1"/>
                </a:solidFill>
              </a:rPr>
              <a:t>3  </a:t>
            </a:r>
          </a:p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Объем возможной к заготовке древесины</a:t>
            </a:r>
          </a:p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для производства щепы и/или </a:t>
            </a:r>
            <a:r>
              <a:rPr lang="ru-RU" sz="1400" b="1" dirty="0" err="1">
                <a:solidFill>
                  <a:schemeClr val="tx1"/>
                </a:solidFill>
              </a:rPr>
              <a:t>пеллет</a:t>
            </a:r>
            <a:endParaRPr lang="ru-RU" sz="1400" b="1" dirty="0">
              <a:solidFill>
                <a:schemeClr val="tx1"/>
              </a:solidFill>
            </a:endParaRPr>
          </a:p>
          <a:p>
            <a:pPr defTabSz="288000"/>
            <a:r>
              <a:rPr lang="ru-RU" sz="1400" b="1" dirty="0">
                <a:solidFill>
                  <a:schemeClr val="tx1"/>
                </a:solidFill>
              </a:rPr>
              <a:t>— 234,5 тыс. м</a:t>
            </a:r>
            <a:r>
              <a:rPr lang="ru-RU" sz="1400" b="1" baseline="30000" dirty="0">
                <a:solidFill>
                  <a:schemeClr val="tx1"/>
                </a:solidFill>
              </a:rPr>
              <a:t>3</a:t>
            </a:r>
            <a:r>
              <a:rPr lang="ru-RU" sz="1400" b="1" dirty="0">
                <a:solidFill>
                  <a:schemeClr val="tx1"/>
                </a:solidFill>
              </a:rPr>
              <a:t> в год.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573016"/>
            <a:ext cx="836095" cy="83428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" t="29728" b="40872"/>
          <a:stretch/>
        </p:blipFill>
        <p:spPr>
          <a:xfrm>
            <a:off x="5004048" y="3429000"/>
            <a:ext cx="4139952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83394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71"/>
          <a:stretch/>
        </p:blipFill>
        <p:spPr>
          <a:xfrm>
            <a:off x="4932363" y="-97088"/>
            <a:ext cx="4392165" cy="6301911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-1466935" y="357967"/>
            <a:ext cx="7335079" cy="7839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Разработка полезных ископаемых</a:t>
            </a:r>
          </a:p>
          <a:p>
            <a:r>
              <a:rPr lang="ru-RU" sz="1600" dirty="0">
                <a:solidFill>
                  <a:schemeClr val="bg1"/>
                </a:solidFill>
              </a:rPr>
              <a:t>(инвестиционное предложение 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556792"/>
            <a:ext cx="4392811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На территории Мошенского района расположено 8 разведанных месторождений природного сапропеля, который может использоваться в качестве удобрений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8421" y="3475830"/>
            <a:ext cx="3931571" cy="196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Коробожа</a:t>
            </a:r>
            <a:r>
              <a:rPr lang="ru-RU" sz="1600" dirty="0">
                <a:solidFill>
                  <a:schemeClr val="tx1"/>
                </a:solidFill>
              </a:rPr>
              <a:t>» – 3 240 тыс. т, 540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Омша</a:t>
            </a:r>
            <a:r>
              <a:rPr lang="ru-RU" sz="1600" dirty="0">
                <a:solidFill>
                  <a:schemeClr val="tx1"/>
                </a:solidFill>
              </a:rPr>
              <a:t>» – 635 тыс. т, 92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Чучемеля</a:t>
            </a:r>
            <a:r>
              <a:rPr lang="ru-RU" sz="1600" dirty="0">
                <a:solidFill>
                  <a:schemeClr val="tx1"/>
                </a:solidFill>
              </a:rPr>
              <a:t>» – 649 тыс. т, 94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«Игорь» – 3 342 тыс. т, 557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«Черное» – 2 100 тыс. т, 350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Редрово</a:t>
            </a:r>
            <a:r>
              <a:rPr lang="ru-RU" sz="1600" dirty="0">
                <a:solidFill>
                  <a:schemeClr val="tx1"/>
                </a:solidFill>
              </a:rPr>
              <a:t>» – 816 тыс. т, 223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Ореховно</a:t>
            </a:r>
            <a:r>
              <a:rPr lang="ru-RU" sz="1600" dirty="0">
                <a:solidFill>
                  <a:schemeClr val="tx1"/>
                </a:solidFill>
              </a:rPr>
              <a:t>» – 574 тыс. т, 70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</a:rPr>
              <a:t>«</a:t>
            </a:r>
            <a:r>
              <a:rPr lang="ru-RU" sz="1600" dirty="0" err="1">
                <a:solidFill>
                  <a:schemeClr val="tx1"/>
                </a:solidFill>
              </a:rPr>
              <a:t>Глиненец</a:t>
            </a:r>
            <a:r>
              <a:rPr lang="ru-RU" sz="1600" dirty="0">
                <a:solidFill>
                  <a:schemeClr val="tx1"/>
                </a:solidFill>
              </a:rPr>
              <a:t>» – 69 тыс. т, 4 га.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34187" y="3020367"/>
            <a:ext cx="259228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Месторождения:</a:t>
            </a:r>
          </a:p>
        </p:txBody>
      </p:sp>
    </p:spTree>
    <p:extLst>
      <p:ext uri="{BB962C8B-B14F-4D97-AF65-F5344CB8AC3E}">
        <p14:creationId xmlns:p14="http://schemas.microsoft.com/office/powerpoint/2010/main" val="29309833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" t="-242" r="433" b="3"/>
          <a:stretch/>
        </p:blipFill>
        <p:spPr>
          <a:xfrm>
            <a:off x="-24016" y="-27384"/>
            <a:ext cx="9276536" cy="622462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-36512" y="980728"/>
            <a:ext cx="9180512" cy="5059626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1292" y="1476929"/>
            <a:ext cx="3345263" cy="10159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Гравийно-песчаный материал и песок, могут быть использованы для всех видов строительных работ и для производства силикатного кирпича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1292" y="2564904"/>
            <a:ext cx="259228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Месторождения: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32043" y="1925566"/>
            <a:ext cx="259228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Месторождение: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1292" y="2899766"/>
            <a:ext cx="3854684" cy="19693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Мошенское – </a:t>
            </a:r>
            <a:r>
              <a:rPr lang="en-US" sz="1400" dirty="0">
                <a:solidFill>
                  <a:schemeClr val="tx1"/>
                </a:solidFill>
              </a:rPr>
              <a:t>B-642</a:t>
            </a:r>
            <a:r>
              <a:rPr lang="ru-RU" sz="1400" dirty="0">
                <a:solidFill>
                  <a:schemeClr val="tx1"/>
                </a:solidFill>
              </a:rPr>
              <a:t>,</a:t>
            </a:r>
            <a:r>
              <a:rPr lang="en-US" sz="1400" dirty="0">
                <a:solidFill>
                  <a:schemeClr val="tx1"/>
                </a:solidFill>
              </a:rPr>
              <a:t> C1-2 280 </a:t>
            </a:r>
            <a:r>
              <a:rPr lang="ru-RU" sz="1400" dirty="0">
                <a:solidFill>
                  <a:schemeClr val="tx1"/>
                </a:solidFill>
              </a:rPr>
              <a:t>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С2-2 028 тыс.м</a:t>
            </a:r>
            <a:r>
              <a:rPr lang="ru-RU" sz="1400" baseline="30000" dirty="0">
                <a:solidFill>
                  <a:schemeClr val="tx1"/>
                </a:solidFill>
              </a:rPr>
              <a:t>3 </a:t>
            </a:r>
            <a:r>
              <a:rPr lang="ru-RU" sz="1400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Прибой – </a:t>
            </a:r>
            <a:r>
              <a:rPr lang="en-US" sz="1400" dirty="0">
                <a:solidFill>
                  <a:schemeClr val="tx1"/>
                </a:solidFill>
              </a:rPr>
              <a:t>P</a:t>
            </a:r>
            <a:r>
              <a:rPr lang="ru-RU" sz="1400" dirty="0">
                <a:solidFill>
                  <a:schemeClr val="tx1"/>
                </a:solidFill>
              </a:rPr>
              <a:t>-20 000 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10 км</a:t>
            </a:r>
            <a:r>
              <a:rPr lang="ru-RU" sz="1400" baseline="30000" dirty="0">
                <a:solidFill>
                  <a:schemeClr val="tx1"/>
                </a:solidFill>
              </a:rPr>
              <a:t>2</a:t>
            </a:r>
            <a:r>
              <a:rPr lang="ru-RU" sz="1400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Кабожа – </a:t>
            </a:r>
            <a:r>
              <a:rPr lang="en-US" sz="1400" dirty="0">
                <a:solidFill>
                  <a:schemeClr val="tx1"/>
                </a:solidFill>
              </a:rPr>
              <a:t>P-</a:t>
            </a:r>
            <a:r>
              <a:rPr lang="ru-RU" sz="1400" dirty="0">
                <a:solidFill>
                  <a:schemeClr val="tx1"/>
                </a:solidFill>
              </a:rPr>
              <a:t>18 000 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9 км</a:t>
            </a:r>
            <a:r>
              <a:rPr lang="ru-RU" sz="1400" baseline="30000" dirty="0">
                <a:solidFill>
                  <a:schemeClr val="tx1"/>
                </a:solidFill>
              </a:rPr>
              <a:t>2</a:t>
            </a:r>
            <a:r>
              <a:rPr lang="ru-RU" sz="1400" dirty="0">
                <a:solidFill>
                  <a:schemeClr val="tx1"/>
                </a:solidFill>
              </a:rPr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Осташово – </a:t>
            </a:r>
            <a:r>
              <a:rPr lang="en-US" sz="1400" dirty="0">
                <a:solidFill>
                  <a:schemeClr val="tx1"/>
                </a:solidFill>
              </a:rPr>
              <a:t>P-</a:t>
            </a:r>
            <a:r>
              <a:rPr lang="ru-RU" sz="1400" dirty="0">
                <a:solidFill>
                  <a:schemeClr val="tx1"/>
                </a:solidFill>
              </a:rPr>
              <a:t>6 000 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250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/>
                </a:solidFill>
              </a:rPr>
              <a:t>Платаново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en-US" sz="1400" dirty="0">
                <a:solidFill>
                  <a:schemeClr val="tx1"/>
                </a:solidFill>
              </a:rPr>
              <a:t>P-1 000 </a:t>
            </a:r>
            <a:r>
              <a:rPr lang="ru-RU" sz="1400" dirty="0">
                <a:solidFill>
                  <a:schemeClr val="tx1"/>
                </a:solidFill>
              </a:rPr>
              <a:t>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80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/>
                </a:solidFill>
              </a:rPr>
              <a:t>Осипово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en-US" sz="1400" dirty="0">
                <a:solidFill>
                  <a:schemeClr val="tx1"/>
                </a:solidFill>
              </a:rPr>
              <a:t>P-4 000 </a:t>
            </a:r>
            <a:r>
              <a:rPr lang="ru-RU" sz="1400" dirty="0">
                <a:solidFill>
                  <a:schemeClr val="tx1"/>
                </a:solidFill>
              </a:rPr>
              <a:t>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200 га;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Морозовское – </a:t>
            </a:r>
            <a:r>
              <a:rPr lang="en-US" sz="1400" dirty="0">
                <a:solidFill>
                  <a:schemeClr val="tx1"/>
                </a:solidFill>
              </a:rPr>
              <a:t>C1</a:t>
            </a:r>
            <a:r>
              <a:rPr lang="ru-RU" sz="1400" dirty="0">
                <a:solidFill>
                  <a:schemeClr val="tx1"/>
                </a:solidFill>
              </a:rPr>
              <a:t>-462, </a:t>
            </a:r>
            <a:r>
              <a:rPr lang="en-US" sz="1400" dirty="0">
                <a:solidFill>
                  <a:schemeClr val="tx1"/>
                </a:solidFill>
              </a:rPr>
              <a:t>C</a:t>
            </a:r>
            <a:r>
              <a:rPr lang="ru-RU" sz="1400" dirty="0">
                <a:solidFill>
                  <a:schemeClr val="tx1"/>
                </a:solidFill>
              </a:rPr>
              <a:t>2-660 тыс. м</a:t>
            </a:r>
            <a:r>
              <a:rPr lang="ru-RU" sz="1400" baseline="30000" dirty="0">
                <a:solidFill>
                  <a:schemeClr val="tx1"/>
                </a:solidFill>
              </a:rPr>
              <a:t>3</a:t>
            </a:r>
            <a:r>
              <a:rPr lang="ru-RU" sz="1400" dirty="0">
                <a:solidFill>
                  <a:schemeClr val="tx1"/>
                </a:solidFill>
              </a:rPr>
              <a:t>, 670х435 м.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933610" y="3029423"/>
            <a:ext cx="259228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Месторождение: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3611" y="4411745"/>
            <a:ext cx="2592289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Месторождение: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32041" y="1440118"/>
            <a:ext cx="3345263" cy="5079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Доломиты и известняк пригодные для известкования почв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32040" y="2160198"/>
            <a:ext cx="3119167" cy="476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Александровское – </a:t>
            </a:r>
            <a:r>
              <a:rPr lang="en-US" sz="1400" dirty="0">
                <a:solidFill>
                  <a:schemeClr val="tx1"/>
                </a:solidFill>
              </a:rPr>
              <a:t>C2-</a:t>
            </a:r>
            <a:r>
              <a:rPr lang="ru-RU" sz="1400" dirty="0">
                <a:solidFill>
                  <a:schemeClr val="tx1"/>
                </a:solidFill>
              </a:rPr>
              <a:t>24 тыс. т.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3609" y="3240751"/>
            <a:ext cx="2734735" cy="548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/>
                </a:solidFill>
              </a:rPr>
              <a:t>Уверское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en-US" sz="1400" dirty="0">
                <a:solidFill>
                  <a:schemeClr val="tx1"/>
                </a:solidFill>
              </a:rPr>
              <a:t>C2-6 </a:t>
            </a:r>
            <a:r>
              <a:rPr lang="ru-RU" sz="1400" dirty="0">
                <a:solidFill>
                  <a:schemeClr val="tx1"/>
                </a:solidFill>
              </a:rPr>
              <a:t>тыс. 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/>
                </a:solidFill>
              </a:rPr>
              <a:t>Дороховское</a:t>
            </a:r>
            <a:r>
              <a:rPr lang="ru-RU" sz="1400" dirty="0">
                <a:solidFill>
                  <a:schemeClr val="tx1"/>
                </a:solidFill>
              </a:rPr>
              <a:t> – </a:t>
            </a:r>
            <a:r>
              <a:rPr lang="en-US" sz="1400" dirty="0">
                <a:solidFill>
                  <a:schemeClr val="tx1"/>
                </a:solidFill>
              </a:rPr>
              <a:t>C2-6</a:t>
            </a:r>
            <a:r>
              <a:rPr lang="ru-RU" sz="1400" dirty="0">
                <a:solidFill>
                  <a:schemeClr val="tx1"/>
                </a:solidFill>
              </a:rPr>
              <a:t> тыс. т.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3610" y="2564904"/>
            <a:ext cx="3345263" cy="534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Марс коричневый, используется для изготовления минеральных красок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2041" y="3902680"/>
            <a:ext cx="3345263" cy="5344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600" b="1" dirty="0">
                <a:solidFill>
                  <a:schemeClr val="tx1"/>
                </a:solidFill>
              </a:rPr>
              <a:t>Валунные суглинки для сырьевой базы местного значения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32041" y="4653136"/>
            <a:ext cx="2592289" cy="4767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Емельяново.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1292" y="5157192"/>
            <a:ext cx="7959140" cy="793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>
            <a:noAutofit/>
          </a:bodyPr>
          <a:lstStyle/>
          <a:p>
            <a:r>
              <a:rPr lang="ru-RU" sz="1400" dirty="0">
                <a:solidFill>
                  <a:schemeClr val="tx1"/>
                </a:solidFill>
              </a:rPr>
              <a:t>В Мошенском районе расположено 64 торфяных месторождения, которые могут применяться для производства органических удобрений, топлива, подстилочных, упаковочных и изоляционных материалов, а также как субстрат в тепличном хозяйстве.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-1466935" y="357967"/>
            <a:ext cx="7335079" cy="783936"/>
          </a:xfrm>
          <a:prstGeom prst="roundRect">
            <a:avLst/>
          </a:prstGeom>
          <a:solidFill>
            <a:srgbClr val="036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5536" y="332616"/>
            <a:ext cx="4752528" cy="4766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bg1"/>
                </a:solidFill>
              </a:rPr>
              <a:t>Разработка полезных ископаемых</a:t>
            </a:r>
          </a:p>
          <a:p>
            <a:r>
              <a:rPr lang="ru-RU" sz="1600" dirty="0">
                <a:solidFill>
                  <a:schemeClr val="bg1"/>
                </a:solidFill>
              </a:rPr>
              <a:t>(инвестиционное предложение )</a:t>
            </a:r>
          </a:p>
        </p:txBody>
      </p:sp>
    </p:spTree>
    <p:extLst>
      <p:ext uri="{BB962C8B-B14F-4D97-AF65-F5344CB8AC3E}">
        <p14:creationId xmlns:p14="http://schemas.microsoft.com/office/powerpoint/2010/main" val="13940353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2">
      <a:majorFont>
        <a:latin typeface="Open Sans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10917</TotalTime>
  <Words>1396</Words>
  <Application>Microsoft Office PowerPoint</Application>
  <PresentationFormat>Экран (4:3)</PresentationFormat>
  <Paragraphs>228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А. Купцова</dc:creator>
  <cp:lastModifiedBy>m</cp:lastModifiedBy>
  <cp:revision>455</cp:revision>
  <dcterms:created xsi:type="dcterms:W3CDTF">2018-07-05T09:08:44Z</dcterms:created>
  <dcterms:modified xsi:type="dcterms:W3CDTF">2019-03-11T05:17:53Z</dcterms:modified>
</cp:coreProperties>
</file>