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34"/>
  </p:notesMasterIdLst>
  <p:handoutMasterIdLst>
    <p:handoutMasterId r:id="rId35"/>
  </p:handoutMasterIdLst>
  <p:sldIdLst>
    <p:sldId id="526" r:id="rId2"/>
    <p:sldId id="527" r:id="rId3"/>
    <p:sldId id="574" r:id="rId4"/>
    <p:sldId id="532" r:id="rId5"/>
    <p:sldId id="534" r:id="rId6"/>
    <p:sldId id="535" r:id="rId7"/>
    <p:sldId id="536" r:id="rId8"/>
    <p:sldId id="576" r:id="rId9"/>
    <p:sldId id="577" r:id="rId10"/>
    <p:sldId id="539" r:id="rId11"/>
    <p:sldId id="540" r:id="rId12"/>
    <p:sldId id="544" r:id="rId13"/>
    <p:sldId id="547" r:id="rId14"/>
    <p:sldId id="565" r:id="rId15"/>
    <p:sldId id="578" r:id="rId16"/>
    <p:sldId id="564" r:id="rId17"/>
    <p:sldId id="580" r:id="rId18"/>
    <p:sldId id="550" r:id="rId19"/>
    <p:sldId id="568" r:id="rId20"/>
    <p:sldId id="552" r:id="rId21"/>
    <p:sldId id="553" r:id="rId22"/>
    <p:sldId id="554" r:id="rId23"/>
    <p:sldId id="555" r:id="rId24"/>
    <p:sldId id="566" r:id="rId25"/>
    <p:sldId id="567" r:id="rId26"/>
    <p:sldId id="573" r:id="rId27"/>
    <p:sldId id="569" r:id="rId28"/>
    <p:sldId id="570" r:id="rId29"/>
    <p:sldId id="571" r:id="rId30"/>
    <p:sldId id="558" r:id="rId31"/>
    <p:sldId id="559" r:id="rId32"/>
    <p:sldId id="560" r:id="rId3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 userDrawn="1">
          <p15:clr>
            <a:srgbClr val="A4A3A4"/>
          </p15:clr>
        </p15:guide>
        <p15:guide id="2" pos="2139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BFF"/>
    <a:srgbClr val="EE7D00"/>
    <a:srgbClr val="0057D6"/>
    <a:srgbClr val="004CBC"/>
    <a:srgbClr val="EAEAEA"/>
    <a:srgbClr val="FA8300"/>
    <a:srgbClr val="FFB869"/>
    <a:srgbClr val="3F8D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0926" autoAdjust="0"/>
  </p:normalViewPr>
  <p:slideViewPr>
    <p:cSldViewPr>
      <p:cViewPr>
        <p:scale>
          <a:sx n="75" d="100"/>
          <a:sy n="75" d="100"/>
        </p:scale>
        <p:origin x="-15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20"/>
        <p:guide orient="horz" pos="3110"/>
        <p:guide pos="214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7125984251968"/>
          <c:y val="7.5630221794794769E-2"/>
          <c:w val="0.81007751937984562"/>
          <c:h val="0.73319327731092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403</a:t>
                    </a:r>
                    <a:r>
                      <a:rPr lang="ru-RU" baseline="0" dirty="0" smtClean="0"/>
                      <a:t> 519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373 732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395 185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403519</c:v>
                </c:pt>
                <c:pt idx="1">
                  <c:v>373732</c:v>
                </c:pt>
                <c:pt idx="2">
                  <c:v>395185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35311104"/>
        <c:axId val="33677888"/>
      </c:barChart>
      <c:catAx>
        <c:axId val="3531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677888"/>
        <c:crosses val="autoZero"/>
        <c:auto val="1"/>
        <c:lblAlgn val="ctr"/>
        <c:lblOffset val="100"/>
        <c:noMultiLvlLbl val="0"/>
      </c:catAx>
      <c:valAx>
        <c:axId val="336778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31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931869387307957"/>
          <c:y val="9.72403701259442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42379258827033"/>
          <c:y val="0.19639012994212329"/>
          <c:w val="0.65652993594118325"/>
          <c:h val="0.77517966857829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-0.20654008049690997"/>
                  <c:y val="0.13372082236728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096036804336393"/>
                  <c:y val="-0.20940928683818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Пенсионное обеспечение</c:v>
                </c:pt>
                <c:pt idx="1">
                  <c:v>Охрана семьи и детства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4249.8999999999996</c:v>
                </c:pt>
                <c:pt idx="1">
                  <c:v>9650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6197798617174"/>
          <c:y val="2.898552453670564E-2"/>
          <c:w val="0.80357189726284217"/>
          <c:h val="0.9710145092921891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3356663750366"/>
          <c:y val="0.10163353018372702"/>
          <c:w val="0.61006289308176098"/>
          <c:h val="0.898148148148148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Жильё и городская среда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">
                  <c:v>2120500</c:v>
                </c:pt>
                <c:pt idx="1">
                  <c:v>52065.95</c:v>
                </c:pt>
                <c:pt idx="2" formatCode="#,##0">
                  <c:v>2153353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3800427724312"/>
          <c:y val="4.4861391929187339E-2"/>
          <c:w val="0.86358668708078168"/>
          <c:h val="0.81013455037082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95193</c:v>
                </c:pt>
                <c:pt idx="1">
                  <c:v>119452</c:v>
                </c:pt>
                <c:pt idx="2">
                  <c:v>115172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58944"/>
        <c:axId val="33656768"/>
      </c:barChart>
      <c:catAx>
        <c:axId val="3585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656768"/>
        <c:crosses val="autoZero"/>
        <c:auto val="1"/>
        <c:lblAlgn val="ctr"/>
        <c:lblOffset val="100"/>
        <c:noMultiLvlLbl val="0"/>
      </c:catAx>
      <c:valAx>
        <c:axId val="33656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85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50846203851846E-2"/>
          <c:y val="0.10147577921474904"/>
          <c:w val="0.48503206364374601"/>
          <c:h val="0.7871575563924077"/>
        </c:manualLayout>
      </c:layout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4506497401285598"/>
                  <c:y val="-4.2479934573395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679040927950059"/>
                  <c:y val="-0.10868709346114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813682449041489E-2"/>
                  <c:y val="5.13343984175891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907009514849218E-2"/>
                  <c:y val="5.19253299859256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127726437816467E-2"/>
                  <c:y val="2.22939252158697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6375353125608661E-3"/>
                  <c:y val="2.024306744265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6765137502220507E-2"/>
                  <c:y val="-1.93240518848187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590513447443668E-2"/>
                  <c:y val="-4.1062992125984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7592990624214116E-2"/>
                  <c:y val="-4.01040359085549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6221850478855963E-2"/>
                  <c:y val="-3.8183650956673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7164698217689671E-2"/>
                  <c:y val="2.0048499372361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Земельный налог</c:v>
                </c:pt>
                <c:pt idx="4">
                  <c:v>Доходы от продажи материальных и нематериальных активов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Налог на имущество физических лиц</c:v>
                </c:pt>
                <c:pt idx="7">
                  <c:v>Прочие налоговые и неналоговые доходы</c:v>
                </c:pt>
                <c:pt idx="8">
                  <c:v>Государственная пошлина</c:v>
                </c:pt>
                <c:pt idx="9">
                  <c:v>Штрафы, санкции, возмещение ущерба</c:v>
                </c:pt>
                <c:pt idx="10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62839.6</c:v>
                </c:pt>
                <c:pt idx="1">
                  <c:v>26548</c:v>
                </c:pt>
                <c:pt idx="2">
                  <c:v>8063.7</c:v>
                </c:pt>
                <c:pt idx="3">
                  <c:v>5044.7</c:v>
                </c:pt>
                <c:pt idx="4">
                  <c:v>4168.3</c:v>
                </c:pt>
                <c:pt idx="5">
                  <c:v>4139.3999999999996</c:v>
                </c:pt>
                <c:pt idx="6">
                  <c:v>2205.1999999999998</c:v>
                </c:pt>
                <c:pt idx="7">
                  <c:v>885.09999999999548</c:v>
                </c:pt>
                <c:pt idx="8">
                  <c:v>732.6</c:v>
                </c:pt>
                <c:pt idx="9">
                  <c:v>320.2</c:v>
                </c:pt>
                <c:pt idx="10">
                  <c:v>225.6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4390576304186E-2"/>
          <c:y val="5.2424422008653812E-2"/>
          <c:w val="0.55720998074153927"/>
          <c:h val="0.943009680393118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0479097720076226E-2"/>
                  <c:y val="9.2672984864568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9713745886057364E-2"/>
                  <c:y val="7.6808865786688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70432947964889"/>
                  <c:y val="8.170856320498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254799292102432"/>
                  <c:y val="-5.397243602864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555703454159047E-2"/>
                  <c:y val="-9.2199358025396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248179364675882E-2"/>
                  <c:y val="-3.2152875954195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6869537376215491E-2"/>
                  <c:y val="-9.0856820305818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2330940587068388E-2"/>
                  <c:y val="-3.1869850200636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3238106321282411E-2"/>
                  <c:y val="3.337502360200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79 654,4 т.руб</c:v>
                </c:pt>
                <c:pt idx="1">
                  <c:v>Национальная оборона 691,0 т.руб</c:v>
                </c:pt>
                <c:pt idx="2">
                  <c:v>Национальная безопасность и правоохранительная деятельность 3 376,6</c:v>
                </c:pt>
                <c:pt idx="3">
                  <c:v>Национальная экономика 90 150,7 т.руб</c:v>
                </c:pt>
                <c:pt idx="4">
                  <c:v>Жилищно комунальное хозяйство 21 778,8 т.р</c:v>
                </c:pt>
                <c:pt idx="5">
                  <c:v>Образование 125 179,3 т.руб</c:v>
                </c:pt>
                <c:pt idx="6">
                  <c:v>Культура и кинематография 49751,6 т.руб</c:v>
                </c:pt>
                <c:pt idx="7">
                  <c:v>Социальная политика 18 080,0 т.руб</c:v>
                </c:pt>
                <c:pt idx="8">
                  <c:v>Физическая культура и спорт 5 332,3 т.руб</c:v>
                </c:pt>
                <c:pt idx="9">
                  <c:v>Обслуживание государственного долга 29,3 т.руб</c:v>
                </c:pt>
                <c:pt idx="10">
                  <c:v>Охрана окружающей среды 1 850,0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0.94799999999999995</c:v>
                </c:pt>
                <c:pt idx="1">
                  <c:v>1.2010000000000001</c:v>
                </c:pt>
                <c:pt idx="2">
                  <c:v>1.165</c:v>
                </c:pt>
                <c:pt idx="3">
                  <c:v>1.087</c:v>
                </c:pt>
                <c:pt idx="4">
                  <c:v>1.163</c:v>
                </c:pt>
                <c:pt idx="5">
                  <c:v>1.2030000000000001</c:v>
                </c:pt>
                <c:pt idx="6">
                  <c:v>0.97299999999999998</c:v>
                </c:pt>
                <c:pt idx="7">
                  <c:v>1.3009999999999999</c:v>
                </c:pt>
                <c:pt idx="8">
                  <c:v>0.752</c:v>
                </c:pt>
                <c:pt idx="9">
                  <c:v>0.97299999999999998</c:v>
                </c:pt>
                <c:pt idx="10">
                  <c:v>1.0569999999999999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49085354956058"/>
          <c:y val="1.60863003078019E-2"/>
          <c:w val="0.35724989695733189"/>
          <c:h val="0.98207893621983899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29652703702947"/>
          <c:y val="9.4250619816392309E-2"/>
          <c:w val="0.83803363927210472"/>
          <c:h val="0.670518092696959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5566112302886201E-3"/>
                  <c:y val="-0.32424021720613089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107 172,4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754816403848343E-3"/>
                  <c:y val="-0.294763833823755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104 050,9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32092870673448E-2"/>
                  <c:y val="-0.359611877264981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25</a:t>
                    </a:r>
                    <a:r>
                      <a:rPr lang="ru-RU" baseline="0" dirty="0" smtClean="0"/>
                      <a:t> 179,3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107172</c:v>
                </c:pt>
                <c:pt idx="1">
                  <c:v>104050.9</c:v>
                </c:pt>
                <c:pt idx="2">
                  <c:v>125179.3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762432"/>
        <c:axId val="35037184"/>
        <c:axId val="0"/>
      </c:bar3DChart>
      <c:catAx>
        <c:axId val="1437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37184"/>
        <c:crosses val="autoZero"/>
        <c:auto val="1"/>
        <c:lblAlgn val="ctr"/>
        <c:lblOffset val="100"/>
        <c:noMultiLvlLbl val="0"/>
      </c:catAx>
      <c:valAx>
        <c:axId val="35037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376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1600" dirty="0" smtClean="0"/>
              <a:t> год</a:t>
            </a:r>
            <a:endParaRPr lang="ru-RU" sz="1600" dirty="0"/>
          </a:p>
        </c:rich>
      </c:tx>
      <c:layout>
        <c:manualLayout>
          <c:xMode val="edge"/>
          <c:yMode val="edge"/>
          <c:x val="0.2404524062574269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81321024993408E-2"/>
          <c:y val="0.1525806958444505"/>
          <c:w val="0.4655405984435062"/>
          <c:h val="0.859033247127898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4.3341699774627332E-2"/>
                  <c:y val="-3.1241936902069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94123436372198E-2"/>
                  <c:y val="-3.02992301227969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161494403672404E-2"/>
                  <c:y val="-2.6399825873120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 2024-29 859,1; 2023-30 093,8</c:v>
                </c:pt>
                <c:pt idx="1">
                  <c:v>Общее образование 2024-83 791,5; 2023-63 464,3</c:v>
                </c:pt>
                <c:pt idx="2">
                  <c:v>Дополнительное образование 2024-8 216,6; 2023-7351,2</c:v>
                </c:pt>
                <c:pt idx="3">
                  <c:v>Молодёжная политика 2024-222,8; 2023-161,6</c:v>
                </c:pt>
                <c:pt idx="4">
                  <c:v>Другие вопросы в области образования 2024-3089,3; 2023-2980,1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29859.1</c:v>
                </c:pt>
                <c:pt idx="1">
                  <c:v>83791.5</c:v>
                </c:pt>
                <c:pt idx="2">
                  <c:v>8216.6</c:v>
                </c:pt>
                <c:pt idx="3">
                  <c:v>222.8</c:v>
                </c:pt>
                <c:pt idx="4">
                  <c:v>3089.3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179710628914325"/>
          <c:y val="6.245100879715515E-2"/>
          <c:w val="0.44820289371085686"/>
          <c:h val="0.91254102720444197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54538571426360394"/>
          <c:y val="5.93581227851697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41330696023786"/>
          <c:y val="0.26339557815293291"/>
          <c:w val="0.7744902207508596"/>
          <c:h val="0.671810416166577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-0.20098341930900634"/>
                  <c:y val="0.13153467231386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437623140224708"/>
                  <c:y val="-0.203650271216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194784813182833E-3"/>
                  <c:y val="-5.471889410325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364061704376797"/>
                  <c:y val="-4.932919406088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Молодёжная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30093.8</c:v>
                </c:pt>
                <c:pt idx="1">
                  <c:v>63464.27</c:v>
                </c:pt>
                <c:pt idx="2">
                  <c:v>7351.2</c:v>
                </c:pt>
                <c:pt idx="3">
                  <c:v>161.6</c:v>
                </c:pt>
                <c:pt idx="4">
                  <c:v>2980.1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061728395061731E-2"/>
                  <c:y val="-0.29940063293765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48148148148188E-2"/>
                  <c:y val="-0.31736467091391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64197530864213E-2"/>
                  <c:y val="-0.29940063293765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13454.7</c:v>
                </c:pt>
                <c:pt idx="1">
                  <c:v>13899.9</c:v>
                </c:pt>
                <c:pt idx="2">
                  <c:v>18080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003584"/>
        <c:axId val="35044096"/>
        <c:axId val="0"/>
      </c:bar3DChart>
      <c:catAx>
        <c:axId val="14400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44096"/>
        <c:crosses val="autoZero"/>
        <c:auto val="1"/>
        <c:lblAlgn val="ctr"/>
        <c:lblOffset val="100"/>
        <c:noMultiLvlLbl val="0"/>
      </c:catAx>
      <c:valAx>
        <c:axId val="350440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400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год</a:t>
            </a:r>
            <a:endParaRPr lang="ru-RU" dirty="0"/>
          </a:p>
        </c:rich>
      </c:tx>
      <c:layout>
        <c:manualLayout>
          <c:xMode val="edge"/>
          <c:yMode val="edge"/>
          <c:x val="0.25712944364709894"/>
          <c:y val="2.51437101623155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83141028367817"/>
          <c:y val="0.24248699670920981"/>
          <c:w val="0.43111100233803834"/>
          <c:h val="0.732369293128475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1"/>
              <c:layout>
                <c:manualLayout>
                  <c:x val="0.16179246758125396"/>
                  <c:y val="-0.25825626060234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Пенсионное обеспечение 2024-5 287,8; 2023-4 249,9</c:v>
                </c:pt>
                <c:pt idx="1">
                  <c:v>Охрана семьи и детства 2024-12 792,2; 2023-9 650,0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5287.8</c:v>
                </c:pt>
                <c:pt idx="1">
                  <c:v>12792.2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130149700883763"/>
          <c:y val="0.14286906891389403"/>
          <c:w val="0.36389759559065044"/>
          <c:h val="0.81098100395996919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B04A8-990B-4F23-BD69-1A7544476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8C70AC-D971-4005-B4C8-5AED01FF660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Культура</a:t>
          </a:r>
          <a:br>
            <a:rPr lang="ru-RU" b="1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 </a:t>
          </a:r>
          <a:br>
            <a:rPr lang="ru-RU" b="1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52 065,95 руб. 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884E7D36-237C-4BFC-81BC-4767623D1229}" type="parTrans" cxnId="{9B76371F-747F-4D27-A6FC-ED0B88635EF8}">
      <dgm:prSet/>
      <dgm:spPr/>
      <dgm:t>
        <a:bodyPr/>
        <a:lstStyle/>
        <a:p>
          <a:endParaRPr lang="ru-RU"/>
        </a:p>
      </dgm:t>
    </dgm:pt>
    <dgm:pt modelId="{45F5359C-8872-4E57-A5DF-3D4D5565B8C1}" type="sibTrans" cxnId="{9B76371F-747F-4D27-A6FC-ED0B88635EF8}">
      <dgm:prSet/>
      <dgm:spPr/>
      <dgm:t>
        <a:bodyPr/>
        <a:lstStyle/>
        <a:p>
          <a:endParaRPr lang="ru-RU"/>
        </a:p>
      </dgm:t>
    </dgm:pt>
    <dgm:pt modelId="{D286D43E-2086-4039-9464-BEC224136858}" type="pres">
      <dgm:prSet presAssocID="{E07B04A8-990B-4F23-BD69-1A7544476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931C2-133D-4675-A9A8-1247A27DC666}" type="pres">
      <dgm:prSet presAssocID="{3E8C70AC-D971-4005-B4C8-5AED01FF660D}" presName="parentText" presStyleLbl="node1" presStyleIdx="0" presStyleCnt="1" custLinFactNeighborY="15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81EE8-2C10-41A1-9040-8D3501BF0BCC}" type="presOf" srcId="{3E8C70AC-D971-4005-B4C8-5AED01FF660D}" destId="{022931C2-133D-4675-A9A8-1247A27DC666}" srcOrd="0" destOrd="0" presId="urn:microsoft.com/office/officeart/2005/8/layout/vList2"/>
    <dgm:cxn modelId="{9B76371F-747F-4D27-A6FC-ED0B88635EF8}" srcId="{E07B04A8-990B-4F23-BD69-1A7544476B95}" destId="{3E8C70AC-D971-4005-B4C8-5AED01FF660D}" srcOrd="0" destOrd="0" parTransId="{884E7D36-237C-4BFC-81BC-4767623D1229}" sibTransId="{45F5359C-8872-4E57-A5DF-3D4D5565B8C1}"/>
    <dgm:cxn modelId="{BF9E8525-78C7-4D59-B533-A9B060D55472}" type="presOf" srcId="{E07B04A8-990B-4F23-BD69-1A7544476B95}" destId="{D286D43E-2086-4039-9464-BEC224136858}" srcOrd="0" destOrd="0" presId="urn:microsoft.com/office/officeart/2005/8/layout/vList2"/>
    <dgm:cxn modelId="{C4BB43B7-1F0A-41A5-BCC9-53626380010B}" type="presParOf" srcId="{D286D43E-2086-4039-9464-BEC224136858}" destId="{022931C2-133D-4675-A9A8-1247A27DC6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8C441-95C2-4058-8329-B968143FFB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B2785-76CE-499E-AF36-7AC55AC67B97}">
      <dgm:prSet/>
      <dgm:spPr>
        <a:solidFill>
          <a:srgbClr val="FF0000"/>
        </a:solidFill>
      </dgm:spPr>
      <dgm:t>
        <a:bodyPr/>
        <a:lstStyle/>
        <a:p>
          <a:pPr algn="ctr" rtl="0"/>
          <a:r>
            <a:rPr lang="ru-RU" b="1" dirty="0" smtClean="0"/>
            <a:t>Образование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>2 120 500,00 руб.</a:t>
          </a:r>
          <a:endParaRPr lang="ru-RU" dirty="0"/>
        </a:p>
      </dgm:t>
    </dgm:pt>
    <dgm:pt modelId="{A59A900E-4C2E-42B8-AC29-586867E5B0EF}" type="parTrans" cxnId="{F321BE1B-1802-4752-898C-A66B2DB89040}">
      <dgm:prSet/>
      <dgm:spPr/>
      <dgm:t>
        <a:bodyPr/>
        <a:lstStyle/>
        <a:p>
          <a:endParaRPr lang="ru-RU"/>
        </a:p>
      </dgm:t>
    </dgm:pt>
    <dgm:pt modelId="{F7514689-B64A-47EC-B29A-CFF2E5E10252}" type="sibTrans" cxnId="{F321BE1B-1802-4752-898C-A66B2DB89040}">
      <dgm:prSet/>
      <dgm:spPr/>
      <dgm:t>
        <a:bodyPr/>
        <a:lstStyle/>
        <a:p>
          <a:endParaRPr lang="ru-RU"/>
        </a:p>
      </dgm:t>
    </dgm:pt>
    <dgm:pt modelId="{79015B25-60B7-4156-98A4-E5E6A70CF1F3}" type="pres">
      <dgm:prSet presAssocID="{BBF8C441-95C2-4058-8329-B968143FFB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12BD9-ABE4-4076-BB6B-E5C273618758}" type="pres">
      <dgm:prSet presAssocID="{53CB2785-76CE-499E-AF36-7AC55AC67B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F68DE-3152-4000-9D39-5AA2166B7FFD}" type="presOf" srcId="{BBF8C441-95C2-4058-8329-B968143FFB3B}" destId="{79015B25-60B7-4156-98A4-E5E6A70CF1F3}" srcOrd="0" destOrd="0" presId="urn:microsoft.com/office/officeart/2005/8/layout/vList2"/>
    <dgm:cxn modelId="{3801CF68-A511-47C7-982A-3B5112FD6AA1}" type="presOf" srcId="{53CB2785-76CE-499E-AF36-7AC55AC67B97}" destId="{6FC12BD9-ABE4-4076-BB6B-E5C273618758}" srcOrd="0" destOrd="0" presId="urn:microsoft.com/office/officeart/2005/8/layout/vList2"/>
    <dgm:cxn modelId="{F321BE1B-1802-4752-898C-A66B2DB89040}" srcId="{BBF8C441-95C2-4058-8329-B968143FFB3B}" destId="{53CB2785-76CE-499E-AF36-7AC55AC67B97}" srcOrd="0" destOrd="0" parTransId="{A59A900E-4C2E-42B8-AC29-586867E5B0EF}" sibTransId="{F7514689-B64A-47EC-B29A-CFF2E5E10252}"/>
    <dgm:cxn modelId="{F343BC55-59A3-4D8A-984F-EAE56432F6C3}" type="presParOf" srcId="{79015B25-60B7-4156-98A4-E5E6A70CF1F3}" destId="{6FC12BD9-ABE4-4076-BB6B-E5C2736187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72C10-2E4A-42A7-9DF8-A01454D00B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F0BF0C-2038-49B1-A4D0-1F32D6C1F8EC}">
      <dgm:prSet/>
      <dgm:spPr/>
      <dgm:t>
        <a:bodyPr/>
        <a:lstStyle/>
        <a:p>
          <a:pPr algn="ctr" rtl="0"/>
          <a:r>
            <a:rPr lang="ru-RU" b="1" dirty="0" smtClean="0"/>
            <a:t>Жильё и городская среда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>         2 153 353,00 руб.</a:t>
          </a:r>
          <a:endParaRPr lang="ru-RU" dirty="0"/>
        </a:p>
      </dgm:t>
    </dgm:pt>
    <dgm:pt modelId="{CF773BC4-05B2-4FCF-8129-D2691545E106}" type="parTrans" cxnId="{CB33FB41-85C5-404C-B114-40BDF9B56BC4}">
      <dgm:prSet/>
      <dgm:spPr/>
      <dgm:t>
        <a:bodyPr/>
        <a:lstStyle/>
        <a:p>
          <a:endParaRPr lang="ru-RU"/>
        </a:p>
      </dgm:t>
    </dgm:pt>
    <dgm:pt modelId="{ABED3231-0A81-4CE2-AC4D-CF9E893780B4}" type="sibTrans" cxnId="{CB33FB41-85C5-404C-B114-40BDF9B56BC4}">
      <dgm:prSet/>
      <dgm:spPr/>
      <dgm:t>
        <a:bodyPr/>
        <a:lstStyle/>
        <a:p>
          <a:endParaRPr lang="ru-RU"/>
        </a:p>
      </dgm:t>
    </dgm:pt>
    <dgm:pt modelId="{2D51C952-6B37-473D-9F2A-4B6F2FB37FBC}" type="pres">
      <dgm:prSet presAssocID="{8FA72C10-2E4A-42A7-9DF8-A01454D00B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14E75-5FB2-43EB-ADF7-F47B9D6D1EE6}" type="pres">
      <dgm:prSet presAssocID="{C7F0BF0C-2038-49B1-A4D0-1F32D6C1F8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3FB41-85C5-404C-B114-40BDF9B56BC4}" srcId="{8FA72C10-2E4A-42A7-9DF8-A01454D00BB9}" destId="{C7F0BF0C-2038-49B1-A4D0-1F32D6C1F8EC}" srcOrd="0" destOrd="0" parTransId="{CF773BC4-05B2-4FCF-8129-D2691545E106}" sibTransId="{ABED3231-0A81-4CE2-AC4D-CF9E893780B4}"/>
    <dgm:cxn modelId="{73E623A2-FF71-4F7B-BB94-981E9A9569A0}" type="presOf" srcId="{8FA72C10-2E4A-42A7-9DF8-A01454D00BB9}" destId="{2D51C952-6B37-473D-9F2A-4B6F2FB37FBC}" srcOrd="0" destOrd="0" presId="urn:microsoft.com/office/officeart/2005/8/layout/vList2"/>
    <dgm:cxn modelId="{D9490253-BF4E-49FE-9ABB-BDC12F19EBC2}" type="presOf" srcId="{C7F0BF0C-2038-49B1-A4D0-1F32D6C1F8EC}" destId="{63A14E75-5FB2-43EB-ADF7-F47B9D6D1EE6}" srcOrd="0" destOrd="0" presId="urn:microsoft.com/office/officeart/2005/8/layout/vList2"/>
    <dgm:cxn modelId="{437A2D46-4B28-4681-B1A9-453CEAB6238B}" type="presParOf" srcId="{2D51C952-6B37-473D-9F2A-4B6F2FB37FBC}" destId="{63A14E75-5FB2-43EB-ADF7-F47B9D6D1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931C2-133D-4675-A9A8-1247A27DC666}">
      <dsp:nvSpPr>
        <dsp:cNvPr id="0" name=""/>
        <dsp:cNvSpPr/>
      </dsp:nvSpPr>
      <dsp:spPr>
        <a:xfrm>
          <a:off x="0" y="230788"/>
          <a:ext cx="1139838" cy="65987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Культура</a:t>
          </a:r>
          <a:b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 </a:t>
          </a:r>
          <a:b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52 065,95 руб. </a:t>
          </a:r>
          <a:endParaRPr lang="ru-RU" sz="1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2213" y="263001"/>
        <a:ext cx="1075412" cy="595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12BD9-ABE4-4076-BB6B-E5C273618758}">
      <dsp:nvSpPr>
        <dsp:cNvPr id="0" name=""/>
        <dsp:cNvSpPr/>
      </dsp:nvSpPr>
      <dsp:spPr>
        <a:xfrm>
          <a:off x="0" y="127260"/>
          <a:ext cx="1352550" cy="65987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Образование</a:t>
          </a:r>
          <a:br>
            <a:rPr lang="ru-RU" sz="1200" b="1" kern="1200" dirty="0" smtClean="0"/>
          </a:br>
          <a:r>
            <a:rPr lang="ru-RU" sz="1200" b="1" kern="1200" dirty="0" smtClean="0"/>
            <a:t/>
          </a:r>
          <a:br>
            <a:rPr lang="ru-RU" sz="1200" b="1" kern="1200" dirty="0" smtClean="0"/>
          </a:br>
          <a:r>
            <a:rPr lang="ru-RU" sz="1200" b="1" kern="1200" dirty="0" smtClean="0"/>
            <a:t>2 120 500,00 руб.</a:t>
          </a:r>
          <a:endParaRPr lang="ru-RU" sz="1200" kern="1200" dirty="0"/>
        </a:p>
      </dsp:txBody>
      <dsp:txXfrm>
        <a:off x="32213" y="159473"/>
        <a:ext cx="1288124" cy="595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14E75-5FB2-43EB-ADF7-F47B9D6D1EE6}">
      <dsp:nvSpPr>
        <dsp:cNvPr id="0" name=""/>
        <dsp:cNvSpPr/>
      </dsp:nvSpPr>
      <dsp:spPr>
        <a:xfrm>
          <a:off x="0" y="3073"/>
          <a:ext cx="2795894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Жильё и городская среда</a:t>
          </a:r>
          <a:br>
            <a:rPr lang="ru-RU" sz="1500" b="1" kern="1200" dirty="0" smtClean="0"/>
          </a:br>
          <a:r>
            <a:rPr lang="ru-RU" sz="1500" b="1" kern="1200" dirty="0" smtClean="0"/>
            <a:t/>
          </a:r>
          <a:br>
            <a:rPr lang="ru-RU" sz="1500" b="1" kern="1200" dirty="0" smtClean="0"/>
          </a:br>
          <a:r>
            <a:rPr lang="ru-RU" sz="1500" b="1" kern="1200" dirty="0" smtClean="0"/>
            <a:t>         2 153 353,00 руб.</a:t>
          </a:r>
          <a:endParaRPr lang="ru-RU" sz="1500" kern="1200" dirty="0"/>
        </a:p>
      </dsp:txBody>
      <dsp:txXfrm>
        <a:off x="40266" y="43339"/>
        <a:ext cx="2715362" cy="74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0.60848</cdr:x>
      <cdr:y>0.46089</cdr:y>
    </cdr:from>
    <cdr:to>
      <cdr:x>0.73688</cdr:x>
      <cdr:y>0.55799</cdr:y>
    </cdr:to>
    <cdr:sp macro="" textlink="">
      <cdr:nvSpPr>
        <cdr:cNvPr id="13" name="Стрелка вправо 12"/>
        <cdr:cNvSpPr/>
      </cdr:nvSpPr>
      <cdr:spPr>
        <a:xfrm xmlns:a="http://schemas.openxmlformats.org/drawingml/2006/main" rot="19373105">
          <a:off x="4636581" y="2300331"/>
          <a:ext cx="978408" cy="48463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  5,7%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0.3365</cdr:x>
      <cdr:y>0.42001</cdr:y>
    </cdr:from>
    <cdr:to>
      <cdr:x>0.4649</cdr:x>
      <cdr:y>0.51711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618878">
          <a:off x="2564097" y="2096308"/>
          <a:ext cx="978408" cy="48463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  7,4%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0.29809</cdr:x>
      <cdr:y>0.59012</cdr:y>
    </cdr:from>
    <cdr:to>
      <cdr:x>0.37263</cdr:x>
      <cdr:y>0.80984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8860273">
          <a:off x="2262646" y="2861359"/>
          <a:ext cx="994465" cy="61344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b="1" dirty="0" smtClean="0"/>
            <a:t>25,5%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0.48843</cdr:x>
      <cdr:y>0.30243</cdr:y>
    </cdr:from>
    <cdr:to>
      <cdr:x>0.62491</cdr:x>
      <cdr:y>0.43796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697607">
          <a:off x="4019584" y="1368787"/>
          <a:ext cx="1123175" cy="61340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b="1" dirty="0" smtClean="0"/>
            <a:t>3,6%</a:t>
          </a:r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0.51687</cdr:x>
      <cdr:y>0.01449</cdr:y>
    </cdr:from>
    <cdr:to>
      <cdr:x>0.62069</cdr:x>
      <cdr:y>0.08696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646674" y="76200"/>
          <a:ext cx="933357" cy="3810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54,6%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0.51687</cdr:x>
      <cdr:y>0.11594</cdr:y>
    </cdr:from>
    <cdr:to>
      <cdr:x>0.61808</cdr:x>
      <cdr:y>0.19661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646674" y="609600"/>
          <a:ext cx="909885" cy="424147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23,1%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0.51687</cdr:x>
      <cdr:y>0.24638</cdr:y>
    </cdr:from>
    <cdr:to>
      <cdr:x>0.61808</cdr:x>
      <cdr:y>0.32706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4646674" y="1295400"/>
          <a:ext cx="909885" cy="4242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ru-RU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200" b="1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0.51687</cdr:x>
      <cdr:y>0.34783</cdr:y>
    </cdr:from>
    <cdr:to>
      <cdr:x>0.61808</cdr:x>
      <cdr:y>0.42851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646674" y="1828800"/>
          <a:ext cx="909885" cy="4241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4,4%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0.52534</cdr:x>
      <cdr:y>0.44928</cdr:y>
    </cdr:from>
    <cdr:to>
      <cdr:x>0.62051</cdr:x>
      <cdr:y>0.53623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4722874" y="2362200"/>
          <a:ext cx="855577" cy="4572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3,6%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0.51687</cdr:x>
      <cdr:y>0.57971</cdr:y>
    </cdr:from>
    <cdr:to>
      <cdr:x>0.61808</cdr:x>
      <cdr:y>0.66038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4646674" y="3048000"/>
          <a:ext cx="909885" cy="424146"/>
        </a:xfrm>
        <a:prstGeom xmlns:a="http://schemas.openxmlformats.org/drawingml/2006/main" prst="ellipse">
          <a:avLst/>
        </a:prstGeom>
        <a:solidFill xmlns:a="http://schemas.openxmlformats.org/drawingml/2006/main">
          <a:srgbClr val="EE7D0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</a:t>
          </a:r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rPr>
            <a:t>3,6</a:t>
          </a:r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0.51687</cdr:x>
      <cdr:y>0.71014</cdr:y>
    </cdr:from>
    <cdr:to>
      <cdr:x>0.61808</cdr:x>
      <cdr:y>0.79082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4646674" y="3733800"/>
          <a:ext cx="909885" cy="4241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1,9%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0.51687</cdr:x>
      <cdr:y>0.82609</cdr:y>
    </cdr:from>
    <cdr:to>
      <cdr:x>0.61808</cdr:x>
      <cdr:y>0.90676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4646674" y="4343400"/>
          <a:ext cx="909885" cy="42414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0,8%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0.184</cdr:x>
      <cdr:y>0.29329</cdr:y>
    </cdr:from>
    <cdr:to>
      <cdr:x>0.38512</cdr:x>
      <cdr:y>0.63255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1570059" y="1542061"/>
          <a:ext cx="1716111" cy="178377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Всего</a:t>
          </a:r>
          <a:br>
            <a:rPr lang="ru-RU" sz="2000" dirty="0" smtClean="0"/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115 172,4 </a:t>
          </a:r>
          <a:r>
            <a:rPr lang="ru-RU" sz="2000" dirty="0" err="1" smtClean="0"/>
            <a:t>тыс.руб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0.61858</cdr:x>
      <cdr:y>0</cdr:y>
    </cdr:from>
    <cdr:to>
      <cdr:x>1</cdr:x>
      <cdr:y>0.97101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61074" y="0"/>
          <a:ext cx="3428999" cy="510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400" dirty="0" smtClean="0"/>
            <a:t>Налог </a:t>
          </a:r>
          <a:r>
            <a:rPr lang="ru-RU" sz="1400" dirty="0"/>
            <a:t>на доходы физических лиц	</a:t>
          </a:r>
        </a:p>
        <a:p xmlns:a="http://schemas.openxmlformats.org/drawingml/2006/main">
          <a:endParaRPr lang="ru-RU" sz="1400" dirty="0" smtClean="0"/>
        </a:p>
        <a:p xmlns:a="http://schemas.openxmlformats.org/drawingml/2006/main">
          <a:r>
            <a:rPr lang="ru-RU" sz="1400" dirty="0" smtClean="0"/>
            <a:t>Акцизы </a:t>
          </a:r>
          <a:r>
            <a:rPr lang="ru-RU" sz="1400" dirty="0"/>
            <a:t>по подакцизным товарам	</a:t>
          </a:r>
          <a:endParaRPr lang="ru-RU" sz="1400" dirty="0" smtClean="0"/>
        </a:p>
        <a:p xmlns:a="http://schemas.openxmlformats.org/drawingml/2006/main">
          <a:endParaRPr lang="ru-RU" sz="1400" dirty="0"/>
        </a:p>
        <a:p xmlns:a="http://schemas.openxmlformats.org/drawingml/2006/main">
          <a:endParaRPr lang="ru-RU" sz="1400" dirty="0" smtClean="0"/>
        </a:p>
        <a:p xmlns:a="http://schemas.openxmlformats.org/drawingml/2006/main">
          <a:r>
            <a:rPr lang="ru-RU" sz="1400" dirty="0" smtClean="0"/>
            <a:t>Налог</a:t>
          </a:r>
          <a:r>
            <a:rPr lang="ru-RU" sz="1400" dirty="0"/>
            <a:t>, взимаемый в связи с </a:t>
          </a:r>
          <a:r>
            <a:rPr lang="ru-RU" sz="1400" dirty="0" smtClean="0"/>
            <a:t>применением</a:t>
          </a:r>
          <a:br>
            <a:rPr lang="ru-RU" sz="1400" dirty="0" smtClean="0"/>
          </a:br>
          <a:r>
            <a:rPr lang="ru-RU" sz="1400" dirty="0" smtClean="0"/>
            <a:t> </a:t>
          </a:r>
          <a:r>
            <a:rPr lang="ru-RU" sz="1400" dirty="0"/>
            <a:t>упрощенной системы налогообложения	</a:t>
          </a:r>
        </a:p>
        <a:p xmlns:a="http://schemas.openxmlformats.org/drawingml/2006/main">
          <a:endParaRPr lang="ru-RU" sz="1400" dirty="0" smtClean="0"/>
        </a:p>
        <a:p xmlns:a="http://schemas.openxmlformats.org/drawingml/2006/main">
          <a:r>
            <a:rPr lang="ru-RU" sz="1400" dirty="0" smtClean="0"/>
            <a:t>Земельный </a:t>
          </a:r>
          <a:r>
            <a:rPr lang="ru-RU" sz="1400" dirty="0"/>
            <a:t>налог	</a:t>
          </a:r>
        </a:p>
        <a:p xmlns:a="http://schemas.openxmlformats.org/drawingml/2006/main">
          <a:endParaRPr lang="ru-RU" sz="1400" dirty="0" smtClean="0"/>
        </a:p>
        <a:p xmlns:a="http://schemas.openxmlformats.org/drawingml/2006/main">
          <a:r>
            <a:rPr lang="ru-RU" sz="1400" dirty="0" smtClean="0"/>
            <a:t>Доходы </a:t>
          </a:r>
          <a:r>
            <a:rPr lang="ru-RU" sz="1400" dirty="0"/>
            <a:t>от продажи материальных </a:t>
          </a:r>
          <a:r>
            <a:rPr lang="ru-RU" sz="1400" dirty="0" smtClean="0"/>
            <a:t>и</a:t>
          </a:r>
          <a:br>
            <a:rPr lang="ru-RU" sz="1400" dirty="0" smtClean="0"/>
          </a:br>
          <a:r>
            <a:rPr lang="ru-RU" sz="1400" dirty="0" smtClean="0"/>
            <a:t> </a:t>
          </a:r>
          <a:r>
            <a:rPr lang="ru-RU" sz="1400" dirty="0"/>
            <a:t>нематериальных активов	</a:t>
          </a:r>
        </a:p>
        <a:p xmlns:a="http://schemas.openxmlformats.org/drawingml/2006/main">
          <a:endParaRPr lang="ru-RU" sz="1400" dirty="0" smtClean="0"/>
        </a:p>
        <a:p xmlns:a="http://schemas.openxmlformats.org/drawingml/2006/main">
          <a:r>
            <a:rPr lang="ru-RU" sz="1400" dirty="0" smtClean="0"/>
            <a:t>Доходы </a:t>
          </a:r>
          <a:r>
            <a:rPr lang="ru-RU" sz="1400" dirty="0"/>
            <a:t>от использования имущества</a:t>
          </a:r>
          <a:r>
            <a:rPr lang="ru-RU" sz="1400" dirty="0" smtClean="0"/>
            <a:t>,</a:t>
          </a:r>
          <a:br>
            <a:rPr lang="ru-RU" sz="1400" dirty="0" smtClean="0"/>
          </a:br>
          <a:r>
            <a:rPr lang="ru-RU" sz="1400" dirty="0" smtClean="0"/>
            <a:t> </a:t>
          </a:r>
          <a:r>
            <a:rPr lang="ru-RU" sz="1400" dirty="0"/>
            <a:t>находящегося в государственной </a:t>
          </a:r>
          <a:r>
            <a:rPr lang="ru-RU" sz="1400" dirty="0" smtClean="0"/>
            <a:t>и</a:t>
          </a:r>
          <a:br>
            <a:rPr lang="ru-RU" sz="1400" dirty="0" smtClean="0"/>
          </a:br>
          <a:r>
            <a:rPr lang="ru-RU" sz="1400" dirty="0" smtClean="0"/>
            <a:t> </a:t>
          </a:r>
          <a:r>
            <a:rPr lang="ru-RU" sz="1400" dirty="0"/>
            <a:t>муниципальной собственности	</a:t>
          </a:r>
        </a:p>
        <a:p xmlns:a="http://schemas.openxmlformats.org/drawingml/2006/main">
          <a:endParaRPr lang="ru-RU" sz="1400" dirty="0" smtClean="0"/>
        </a:p>
        <a:p xmlns:a="http://schemas.openxmlformats.org/drawingml/2006/main">
          <a:r>
            <a:rPr lang="ru-RU" sz="1400" dirty="0" smtClean="0"/>
            <a:t>Налог </a:t>
          </a:r>
          <a:r>
            <a:rPr lang="ru-RU" sz="1400" dirty="0"/>
            <a:t>на имущество физических лиц	</a:t>
          </a:r>
          <a:endParaRPr lang="ru-RU" sz="1400" dirty="0" smtClean="0"/>
        </a:p>
        <a:p xmlns:a="http://schemas.openxmlformats.org/drawingml/2006/main">
          <a:endParaRPr lang="ru-RU" sz="1400" dirty="0" smtClean="0"/>
        </a:p>
        <a:p xmlns:a="http://schemas.openxmlformats.org/drawingml/2006/main">
          <a:endParaRPr lang="ru-RU" sz="1400" dirty="0" smtClean="0"/>
        </a:p>
        <a:p xmlns:a="http://schemas.openxmlformats.org/drawingml/2006/main">
          <a:r>
            <a:rPr lang="ru-RU" sz="1400" dirty="0" smtClean="0"/>
            <a:t>Прочие </a:t>
          </a:r>
          <a:r>
            <a:rPr lang="ru-RU" sz="1400" dirty="0"/>
            <a:t>налоговые и неналоговые доходы</a:t>
          </a:r>
          <a:r>
            <a:rPr lang="ru-RU" sz="1200" dirty="0"/>
            <a:t>	</a:t>
          </a:r>
        </a:p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dirty="0">
              <a:latin typeface="+mn-lt"/>
              <a:ea typeface="+mn-ea"/>
              <a:cs typeface="+mn-cs"/>
            </a:rPr>
            <a:t>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0.37013</cdr:x>
      <cdr:y>0.42318</cdr:y>
    </cdr:from>
    <cdr:to>
      <cdr:x>0.43974</cdr:x>
      <cdr:y>0.56744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7890679">
          <a:off x="3230481" y="775996"/>
          <a:ext cx="310788" cy="58206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anchor="b">
          <a:scene3d>
            <a:camera prst="orthographicFront">
              <a:rot lat="0" lon="0" rev="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endParaRPr lang="ru-RU" sz="1800" b="1" dirty="0" smtClean="0"/>
        </a:p>
        <a:p xmlns:a="http://schemas.openxmlformats.org/drawingml/2006/main">
          <a:pPr algn="ctr"/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endParaRPr lang="ru-RU" sz="1800" b="1" dirty="0" smtClean="0"/>
        </a:p>
        <a:p xmlns:a="http://schemas.openxmlformats.org/drawingml/2006/main">
          <a:pPr algn="ctr"/>
          <a:endParaRPr lang="ru-RU" sz="1800" b="1" dirty="0"/>
        </a:p>
      </cdr:txBody>
    </cdr:sp>
  </cdr:relSizeAnchor>
  <cdr:relSizeAnchor xmlns:cdr="http://schemas.openxmlformats.org/drawingml/2006/chartDrawing">
    <cdr:from>
      <cdr:x>0.37792</cdr:x>
      <cdr:y>0.40058</cdr:y>
    </cdr:from>
    <cdr:to>
      <cdr:x>0.42349</cdr:x>
      <cdr:y>0.5067</cdr:y>
    </cdr:to>
    <cdr:sp macro="" textlink="">
      <cdr:nvSpPr>
        <cdr:cNvPr id="3" name="TextBox 2"/>
        <cdr:cNvSpPr txBox="1"/>
      </cdr:nvSpPr>
      <cdr:spPr>
        <a:xfrm xmlns:a="http://schemas.openxmlformats.org/drawingml/2006/main" rot="1587887">
          <a:off x="3159995" y="862966"/>
          <a:ext cx="381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2,9%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0.35726</cdr:x>
      <cdr:y>0.32878</cdr:y>
    </cdr:from>
    <cdr:to>
      <cdr:x>0.45013</cdr:x>
      <cdr:y>0.53947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063702">
          <a:off x="2940131" y="756306"/>
          <a:ext cx="764235" cy="48464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0.67568</cdr:x>
      <cdr:y>0.6129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5214" y="1541206"/>
          <a:ext cx="1178502" cy="973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vertOverflow="clip" vert="horz" wrap="non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endParaRPr lang="ru-RU" sz="1800" b="1" dirty="0" smtClean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4BF576-2E1D-4651-B722-470DF55C3342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B0DF9D-75B9-415E-802D-CB7352349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90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5BE8DE-0146-4CF0-8536-F9FD9267BF9A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7" tIns="45643" rIns="91287" bIns="4564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89994"/>
            <a:ext cx="5438775" cy="4443649"/>
          </a:xfrm>
          <a:prstGeom prst="rect">
            <a:avLst/>
          </a:prstGeom>
        </p:spPr>
        <p:txBody>
          <a:bodyPr vert="horz" lIns="91287" tIns="45643" rIns="91287" bIns="4564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1E73AB-8755-4750-AD99-8440B33EC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08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0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2653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9942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6807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240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439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4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640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5977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3290B-1A6E-4171-815B-1FA77090B942}" type="datetime1">
              <a:rPr lang="en-US" smtClean="0"/>
              <a:t>4/23/2025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B3F10-E915-4EA0-A847-C588050D3D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C0A98-D0DD-4353-AE9A-3F90E4643B89}" type="datetime1">
              <a:rPr lang="en-US" smtClean="0"/>
              <a:t>4/23/2025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CE2C5-E43E-4E0E-A93A-83A051F37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7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041FF-7D3F-4EB7-A472-B527E410D3C6}" type="datetime1">
              <a:rPr lang="en-US" smtClean="0"/>
              <a:t>4/23/2025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2D89A-A297-47D2-ACFF-CA64200100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4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0F4AE-A047-4CC4-BF3C-EAE8C7762013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B2B96B-74E8-4AF3-AFB8-405FDEBC72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42FA-48C8-405D-BC65-798476C9B534}" type="datetime1">
              <a:rPr lang="en-US" smtClean="0"/>
              <a:t>4/23/2025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6D93-FD6A-4199-B2D7-16DF6B1A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DBDE3-28B3-429B-A5EC-F6D5DF3931B4}" type="datetime1">
              <a:rPr lang="en-US" smtClean="0"/>
              <a:t>4/23/2025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8AB5D-63FC-4228-A664-CB1A8CD4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62E7B-7C0E-4591-B4A5-DF9D5BA707C7}" type="datetime1">
              <a:rPr lang="en-US" smtClean="0"/>
              <a:t>4/23/2025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8AB5D-63FC-4228-A664-CB1A8CD4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45F00-66B6-43E9-A397-66A9067C0368}" type="datetime1">
              <a:rPr lang="en-US" smtClean="0"/>
              <a:t>4/23/2025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C6D93-FD6A-4199-B2D7-16DF6B1A8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4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70EB7-4B35-4B39-99E7-0C9A6301F8F1}" type="datetime1">
              <a:rPr lang="en-US" smtClean="0"/>
              <a:t>4/23/2025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145F4-DAC7-484C-812A-8E9409823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3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BD683-6069-421F-BE35-6E9AE713F818}" type="datetime1">
              <a:rPr lang="en-US" smtClean="0"/>
              <a:t>4/23/2025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016FA-EF00-4D8C-BD16-256BE1CCE9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5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FB2BE-6FB0-444B-A736-49C58F2E5955}" type="datetime1">
              <a:rPr lang="en-US" smtClean="0"/>
              <a:t>4/23/2025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A10CA-9ED9-4189-977B-054ADD126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1B43B-04AF-48AA-8E70-DEF638CC33E9}" type="datetime1">
              <a:rPr lang="en-US" smtClean="0"/>
              <a:t>4/23/2025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D8FE-EB46-42DF-B84B-88A7685C2A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4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C82CE-74AB-40F2-9CBB-FBDA4327B041}" type="datetime1">
              <a:rPr lang="en-US" smtClean="0"/>
              <a:t>4/23/2025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154CB-0505-466D-8D4D-72EE4BF4F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FA34A-4D09-4FBA-BEE3-C711FE73106C}" type="datetime1">
              <a:rPr lang="en-US" smtClean="0"/>
              <a:t>4/23/2025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E4CAC-6F82-4269-8038-3EABB6883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1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73C77-0B13-4497-9AE5-6790FA755665}" type="datetime1">
              <a:rPr lang="en-US" smtClean="0"/>
              <a:t>4/23/2025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ADE0-8258-4182-9107-DF81D09EBB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9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03E96D-1E82-4B58-9CC4-8A4ED74A76F9}" type="datetime1">
              <a:rPr lang="en-US" smtClean="0"/>
              <a:t>4/23/2025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18AB5D-63FC-4228-A664-CB1A8CD4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5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2" r:id="rId12"/>
    <p:sldLayoutId id="2147483965" r:id="rId13"/>
    <p:sldLayoutId id="2147483977" r:id="rId14"/>
    <p:sldLayoutId id="2147483978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6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Worksheet8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9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11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12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38.emf"/><Relationship Id="rId4" Type="http://schemas.openxmlformats.org/officeDocument/2006/relationships/package" Target="../embeddings/Microsoft_Excel_Worksheet13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Worksheet14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Data" Target="../diagrams/data3.xml"/><Relationship Id="rId3" Type="http://schemas.openxmlformats.org/officeDocument/2006/relationships/chart" Target="../charts/chart11.xml"/><Relationship Id="rId21" Type="http://schemas.openxmlformats.org/officeDocument/2006/relationships/diagramColors" Target="../diagrams/colors3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wmf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4.png"/><Relationship Id="rId5" Type="http://schemas.openxmlformats.org/officeDocument/2006/relationships/diagramData" Target="../diagrams/data1.xml"/><Relationship Id="rId15" Type="http://schemas.openxmlformats.org/officeDocument/2006/relationships/image" Target="../media/image44.wmf"/><Relationship Id="rId23" Type="http://schemas.openxmlformats.org/officeDocument/2006/relationships/image" Target="../media/image46.jpeg"/><Relationship Id="rId10" Type="http://schemas.openxmlformats.org/officeDocument/2006/relationships/diagramData" Target="../diagrams/data2.xml"/><Relationship Id="rId19" Type="http://schemas.openxmlformats.org/officeDocument/2006/relationships/diagramLayout" Target="../diagrams/layout3.xml"/><Relationship Id="rId4" Type="http://schemas.openxmlformats.org/officeDocument/2006/relationships/chart" Target="../charts/chart1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microsoft.com/office/2007/relationships/diagramDrawing" Target="../diagrams/drawin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png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png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Excel_Worksheet26.xlsx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http://www.bus.gov.ru/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hyperlink" Target="http://www.torgi.gov.ru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hyperlink" Target="http://www.gosuslugi.ru/" TargetMode="External"/><Relationship Id="rId5" Type="http://schemas.openxmlformats.org/officeDocument/2006/relationships/image" Target="../media/image53.png"/><Relationship Id="rId10" Type="http://schemas.openxmlformats.org/officeDocument/2006/relationships/hyperlink" Target="http://www.novkfo.ru/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hyperlink" Target="https://moshensk.gosuslugi.r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oshfinans@yandex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88" y="22860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Отчет </a:t>
            </a:r>
          </a:p>
          <a:p>
            <a:pPr algn="ctr">
              <a:defRPr/>
            </a:pP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об исполнении  </a:t>
            </a:r>
          </a:p>
          <a:p>
            <a:pPr algn="ctr">
              <a:defRPr/>
            </a:pP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бюджета муниципального </a:t>
            </a:r>
            <a:r>
              <a:rPr lang="ru-RU" altLang="ru-RU" sz="44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округа Новгородской области </a:t>
            </a: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altLang="ru-RU" sz="44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2024 </a:t>
            </a: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год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solidFill>
                  <a:srgbClr val="004CBC"/>
                </a:solidFill>
                <a:latin typeface="+mj-lt"/>
                <a:ea typeface="+mj-ea"/>
                <a:cs typeface="+mj-cs"/>
              </a:rPr>
              <a:t>(Бюджет для граждан)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57189" y="6215063"/>
            <a:ext cx="848120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rgbClr val="004CBC"/>
                </a:solidFill>
              </a:rPr>
              <a:t>комитет финансов Администрации Мошенского муниципального </a:t>
            </a:r>
            <a:r>
              <a:rPr lang="ru-RU" sz="3200" b="1" dirty="0" smtClean="0">
                <a:solidFill>
                  <a:srgbClr val="004CBC"/>
                </a:solidFill>
              </a:rPr>
              <a:t>округа Новгородской области</a:t>
            </a:r>
            <a:endParaRPr lang="ru-RU" sz="3200" b="1" dirty="0">
              <a:solidFill>
                <a:srgbClr val="004CBC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14287" y="9906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48000" y="337066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7422"/>
            <a:ext cx="685800" cy="700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529113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1</a:t>
            </a:r>
            <a:r>
              <a:rPr sz="1500" b="1" spc="-30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500" b="1" spc="-15" baseline="2777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бщ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го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у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рс</a:t>
            </a:r>
            <a:r>
              <a:rPr sz="1500" b="1" spc="30" baseline="2777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ве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-</a:t>
            </a:r>
            <a:r>
              <a:rPr lang="ru-RU"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3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43718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просы»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70217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9461" name="object 5"/>
          <p:cNvSpPr txBox="1">
            <a:spLocks noChangeArrowheads="1"/>
          </p:cNvSpPr>
          <p:nvPr/>
        </p:nvSpPr>
        <p:spPr bwMode="auto">
          <a:xfrm>
            <a:off x="1482725" y="5443538"/>
            <a:ext cx="1235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безопасность и правоохранительная деятельность»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2" name="object 6"/>
          <p:cNvSpPr txBox="1">
            <a:spLocks noChangeArrowheads="1"/>
          </p:cNvSpPr>
          <p:nvPr/>
        </p:nvSpPr>
        <p:spPr bwMode="auto">
          <a:xfrm>
            <a:off x="1914525" y="4643438"/>
            <a:ext cx="11001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04 «Национальная экономика»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3" name="object 7"/>
          <p:cNvSpPr txBox="1">
            <a:spLocks noChangeArrowheads="1"/>
          </p:cNvSpPr>
          <p:nvPr/>
        </p:nvSpPr>
        <p:spPr bwMode="auto">
          <a:xfrm>
            <a:off x="2800350" y="5692775"/>
            <a:ext cx="876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05 «Жилищно- коммунальное хозяйство»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4" name="object 8"/>
          <p:cNvSpPr txBox="1">
            <a:spLocks noChangeArrowheads="1"/>
          </p:cNvSpPr>
          <p:nvPr/>
        </p:nvSpPr>
        <p:spPr bwMode="auto">
          <a:xfrm>
            <a:off x="3355975" y="4600575"/>
            <a:ext cx="784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06 «Охрана окружающей среды»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507523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9466" name="object 10"/>
          <p:cNvSpPr txBox="1">
            <a:spLocks noChangeArrowheads="1"/>
          </p:cNvSpPr>
          <p:nvPr/>
        </p:nvSpPr>
        <p:spPr bwMode="auto">
          <a:xfrm>
            <a:off x="4662488" y="5302250"/>
            <a:ext cx="1062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08 «Культура, кинематография»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507523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9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Здр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оо</a:t>
            </a:r>
            <a:r>
              <a:rPr sz="1000" b="1" spc="-1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ранение»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9468" name="object 12"/>
          <p:cNvSpPr txBox="1">
            <a:spLocks noChangeArrowheads="1"/>
          </p:cNvSpPr>
          <p:nvPr/>
        </p:nvSpPr>
        <p:spPr bwMode="auto">
          <a:xfrm>
            <a:off x="5659438" y="4643438"/>
            <a:ext cx="955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10 «Социальная политика»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9" name="object 13"/>
          <p:cNvSpPr txBox="1">
            <a:spLocks noChangeArrowheads="1"/>
          </p:cNvSpPr>
          <p:nvPr/>
        </p:nvSpPr>
        <p:spPr bwMode="auto">
          <a:xfrm>
            <a:off x="6380163" y="4930775"/>
            <a:ext cx="941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11 «Физическая культура и спорт»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0" name="object 14"/>
          <p:cNvSpPr txBox="1">
            <a:spLocks noChangeArrowheads="1"/>
          </p:cNvSpPr>
          <p:nvPr/>
        </p:nvSpPr>
        <p:spPr bwMode="auto">
          <a:xfrm>
            <a:off x="6938963" y="5453063"/>
            <a:ext cx="825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12 «Средства массовой информации»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1" name="object 15"/>
          <p:cNvSpPr txBox="1">
            <a:spLocks noChangeArrowheads="1"/>
          </p:cNvSpPr>
          <p:nvPr/>
        </p:nvSpPr>
        <p:spPr bwMode="auto">
          <a:xfrm>
            <a:off x="7531100" y="5940425"/>
            <a:ext cx="11398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2" name="object 16"/>
          <p:cNvSpPr txBox="1">
            <a:spLocks noChangeArrowheads="1"/>
          </p:cNvSpPr>
          <p:nvPr/>
        </p:nvSpPr>
        <p:spPr bwMode="auto">
          <a:xfrm>
            <a:off x="7964488" y="4979988"/>
            <a:ext cx="11795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3" name="object 17"/>
          <p:cNvSpPr>
            <a:spLocks noChangeArrowheads="1"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>
              <a:gd name="T0" fmla="*/ 0 w 8785225"/>
              <a:gd name="T1" fmla="*/ 0 h 2303526"/>
              <a:gd name="T2" fmla="*/ 8785225 w 8785225"/>
              <a:gd name="T3" fmla="*/ 2303526 h 2303526"/>
            </a:gdLst>
            <a:ahLst/>
            <a:cxnLst/>
            <a:rect l="T0" t="T1" r="T2" b="T3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4" name="object 18"/>
          <p:cNvSpPr txBox="1">
            <a:spLocks noChangeArrowheads="1"/>
          </p:cNvSpPr>
          <p:nvPr/>
        </p:nvSpPr>
        <p:spPr bwMode="auto">
          <a:xfrm>
            <a:off x="179388" y="727075"/>
            <a:ext cx="862965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>
              <a:lnSpc>
                <a:spcPts val="1513"/>
              </a:lnSpc>
            </a:pPr>
            <a:endParaRPr lang="ru-RU" sz="1600" b="1" dirty="0">
              <a:latin typeface="Arial Narrow" pitchFamily="34" charset="0"/>
              <a:cs typeface="Times New Roman" pitchFamily="18" charset="0"/>
            </a:endParaRPr>
          </a:p>
          <a:p>
            <a:pPr marL="12700" algn="just"/>
            <a:r>
              <a:rPr lang="ru-RU" sz="14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marL="127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27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12700" algn="just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12700" algn="just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Мошенского муниципального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бюджетов</a:t>
            </a:r>
            <a:endParaRPr lang="ru-RU" sz="2000" dirty="0">
              <a:solidFill>
                <a:srgbClr val="004CB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475" name="object 19"/>
          <p:cNvSpPr>
            <a:spLocks noChangeArrowheads="1"/>
          </p:cNvSpPr>
          <p:nvPr/>
        </p:nvSpPr>
        <p:spPr bwMode="auto">
          <a:xfrm>
            <a:off x="107950" y="3771900"/>
            <a:ext cx="8856663" cy="636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6" name="object 20"/>
          <p:cNvSpPr>
            <a:spLocks noChangeArrowheads="1"/>
          </p:cNvSpPr>
          <p:nvPr/>
        </p:nvSpPr>
        <p:spPr bwMode="auto">
          <a:xfrm>
            <a:off x="539750" y="4402138"/>
            <a:ext cx="0" cy="846137"/>
          </a:xfrm>
          <a:custGeom>
            <a:avLst/>
            <a:gdLst>
              <a:gd name="T0" fmla="*/ 0 h 846201"/>
              <a:gd name="T1" fmla="*/ 846201 h 846201"/>
            </a:gdLst>
            <a:ahLst/>
            <a:cxnLst/>
            <a:rect l="0" t="T0" r="0" b="T1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7" name="object 21"/>
          <p:cNvSpPr>
            <a:spLocks noChangeArrowheads="1"/>
          </p:cNvSpPr>
          <p:nvPr/>
        </p:nvSpPr>
        <p:spPr bwMode="auto">
          <a:xfrm>
            <a:off x="1154113" y="4414838"/>
            <a:ext cx="0" cy="244475"/>
          </a:xfrm>
          <a:custGeom>
            <a:avLst/>
            <a:gdLst>
              <a:gd name="T0" fmla="*/ 0 h 244475"/>
              <a:gd name="T1" fmla="*/ 244475 h 244475"/>
            </a:gdLst>
            <a:ahLst/>
            <a:cxnLst/>
            <a:rect l="0" t="T0" r="0" b="T1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8" name="object 22"/>
          <p:cNvSpPr>
            <a:spLocks noChangeArrowheads="1"/>
          </p:cNvSpPr>
          <p:nvPr/>
        </p:nvSpPr>
        <p:spPr bwMode="auto">
          <a:xfrm>
            <a:off x="1774825" y="4435475"/>
            <a:ext cx="0" cy="823913"/>
          </a:xfrm>
          <a:custGeom>
            <a:avLst/>
            <a:gdLst>
              <a:gd name="T0" fmla="*/ 0 h 823849"/>
              <a:gd name="T1" fmla="*/ 823849 h 823849"/>
            </a:gdLst>
            <a:ahLst/>
            <a:cxnLst/>
            <a:rect l="0" t="T0" r="0" b="T1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9" name="object 23"/>
          <p:cNvSpPr>
            <a:spLocks noChangeArrowheads="1"/>
          </p:cNvSpPr>
          <p:nvPr/>
        </p:nvSpPr>
        <p:spPr bwMode="auto">
          <a:xfrm>
            <a:off x="2408238" y="4435475"/>
            <a:ext cx="0" cy="165100"/>
          </a:xfrm>
          <a:custGeom>
            <a:avLst/>
            <a:gdLst>
              <a:gd name="T0" fmla="*/ 0 h 165100"/>
              <a:gd name="T1" fmla="*/ 165100 h 165100"/>
            </a:gdLst>
            <a:ahLst/>
            <a:cxnLst/>
            <a:rect l="0" t="T0" r="0" b="T1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0" name="object 24"/>
          <p:cNvSpPr>
            <a:spLocks noChangeArrowheads="1"/>
          </p:cNvSpPr>
          <p:nvPr/>
        </p:nvSpPr>
        <p:spPr bwMode="auto">
          <a:xfrm>
            <a:off x="3059113" y="4435475"/>
            <a:ext cx="0" cy="1214438"/>
          </a:xfrm>
          <a:custGeom>
            <a:avLst/>
            <a:gdLst>
              <a:gd name="T0" fmla="*/ 0 h 1214374"/>
              <a:gd name="T1" fmla="*/ 1214374 h 1214374"/>
            </a:gdLst>
            <a:ahLst/>
            <a:cxnLst/>
            <a:rect l="0" t="T0" r="0" b="T1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1" name="object 25"/>
          <p:cNvSpPr>
            <a:spLocks noChangeArrowheads="1"/>
          </p:cNvSpPr>
          <p:nvPr/>
        </p:nvSpPr>
        <p:spPr bwMode="auto">
          <a:xfrm>
            <a:off x="3635375" y="4435475"/>
            <a:ext cx="0" cy="165100"/>
          </a:xfrm>
          <a:custGeom>
            <a:avLst/>
            <a:gdLst>
              <a:gd name="T0" fmla="*/ 0 h 165100"/>
              <a:gd name="T1" fmla="*/ 165100 h 165100"/>
            </a:gdLst>
            <a:ahLst/>
            <a:cxnLst/>
            <a:rect l="0" t="T0" r="0" b="T1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2" name="object 26"/>
          <p:cNvSpPr>
            <a:spLocks noChangeArrowheads="1"/>
          </p:cNvSpPr>
          <p:nvPr/>
        </p:nvSpPr>
        <p:spPr bwMode="auto">
          <a:xfrm>
            <a:off x="4284663" y="4414838"/>
            <a:ext cx="0" cy="660400"/>
          </a:xfrm>
          <a:custGeom>
            <a:avLst/>
            <a:gdLst>
              <a:gd name="T0" fmla="*/ 0 h 660400"/>
              <a:gd name="T1" fmla="*/ 660400 h 660400"/>
            </a:gdLst>
            <a:ahLst/>
            <a:cxnLst/>
            <a:rect l="0" t="T0" r="0" b="T1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3" name="object 27"/>
          <p:cNvSpPr>
            <a:spLocks noChangeArrowheads="1"/>
          </p:cNvSpPr>
          <p:nvPr/>
        </p:nvSpPr>
        <p:spPr bwMode="auto">
          <a:xfrm>
            <a:off x="4932363" y="4414838"/>
            <a:ext cx="0" cy="844550"/>
          </a:xfrm>
          <a:custGeom>
            <a:avLst/>
            <a:gdLst>
              <a:gd name="T0" fmla="*/ 0 h 844550"/>
              <a:gd name="T1" fmla="*/ 844550 h 844550"/>
            </a:gdLst>
            <a:ahLst/>
            <a:cxnLst/>
            <a:rect l="0" t="T0" r="0" b="T1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4" name="object 28"/>
          <p:cNvSpPr>
            <a:spLocks noChangeArrowheads="1"/>
          </p:cNvSpPr>
          <p:nvPr/>
        </p:nvSpPr>
        <p:spPr bwMode="auto">
          <a:xfrm>
            <a:off x="5508625" y="4414838"/>
            <a:ext cx="0" cy="617537"/>
          </a:xfrm>
          <a:custGeom>
            <a:avLst/>
            <a:gdLst>
              <a:gd name="T0" fmla="*/ 0 h 617601"/>
              <a:gd name="T1" fmla="*/ 617601 h 617601"/>
            </a:gdLst>
            <a:ahLst/>
            <a:cxnLst/>
            <a:rect l="0" t="T0" r="0" b="T1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5" name="object 29"/>
          <p:cNvSpPr>
            <a:spLocks noChangeArrowheads="1"/>
          </p:cNvSpPr>
          <p:nvPr/>
        </p:nvSpPr>
        <p:spPr bwMode="auto">
          <a:xfrm>
            <a:off x="6156325" y="4414838"/>
            <a:ext cx="0" cy="244475"/>
          </a:xfrm>
          <a:custGeom>
            <a:avLst/>
            <a:gdLst>
              <a:gd name="T0" fmla="*/ 0 h 244475"/>
              <a:gd name="T1" fmla="*/ 244475 h 244475"/>
            </a:gdLst>
            <a:ahLst/>
            <a:cxnLst/>
            <a:rect l="0" t="T0" r="0" b="T1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6" name="object 30"/>
          <p:cNvSpPr>
            <a:spLocks noChangeArrowheads="1"/>
          </p:cNvSpPr>
          <p:nvPr/>
        </p:nvSpPr>
        <p:spPr bwMode="auto">
          <a:xfrm>
            <a:off x="6732588" y="4414838"/>
            <a:ext cx="0" cy="523875"/>
          </a:xfrm>
          <a:custGeom>
            <a:avLst/>
            <a:gdLst>
              <a:gd name="T0" fmla="*/ 0 h 523875"/>
              <a:gd name="T1" fmla="*/ 523875 h 523875"/>
            </a:gdLst>
            <a:ahLst/>
            <a:cxnLst/>
            <a:rect l="0" t="T0" r="0" b="T1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7" name="object 31"/>
          <p:cNvSpPr>
            <a:spLocks noChangeArrowheads="1"/>
          </p:cNvSpPr>
          <p:nvPr/>
        </p:nvSpPr>
        <p:spPr bwMode="auto">
          <a:xfrm>
            <a:off x="7348538" y="4414838"/>
            <a:ext cx="0" cy="995362"/>
          </a:xfrm>
          <a:custGeom>
            <a:avLst/>
            <a:gdLst>
              <a:gd name="T0" fmla="*/ 0 h 995426"/>
              <a:gd name="T1" fmla="*/ 995426 h 995426"/>
            </a:gdLst>
            <a:ahLst/>
            <a:cxnLst/>
            <a:rect l="0" t="T0" r="0" b="T1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8" name="object 32"/>
          <p:cNvSpPr>
            <a:spLocks noChangeArrowheads="1"/>
          </p:cNvSpPr>
          <p:nvPr/>
        </p:nvSpPr>
        <p:spPr bwMode="auto">
          <a:xfrm>
            <a:off x="7956550" y="4384675"/>
            <a:ext cx="6350" cy="1481138"/>
          </a:xfrm>
          <a:custGeom>
            <a:avLst/>
            <a:gdLst>
              <a:gd name="T0" fmla="*/ 0 w 6350"/>
              <a:gd name="T1" fmla="*/ 0 h 1481201"/>
              <a:gd name="T2" fmla="*/ 6350 w 6350"/>
              <a:gd name="T3" fmla="*/ 1481201 h 1481201"/>
            </a:gdLst>
            <a:ahLst/>
            <a:cxnLst/>
            <a:rect l="T0" t="T1" r="T2" b="T3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9" name="object 33"/>
          <p:cNvSpPr>
            <a:spLocks noChangeArrowheads="1"/>
          </p:cNvSpPr>
          <p:nvPr/>
        </p:nvSpPr>
        <p:spPr bwMode="auto">
          <a:xfrm>
            <a:off x="8604250" y="4414838"/>
            <a:ext cx="0" cy="522287"/>
          </a:xfrm>
          <a:custGeom>
            <a:avLst/>
            <a:gdLst>
              <a:gd name="T0" fmla="*/ 0 h 522350"/>
              <a:gd name="T1" fmla="*/ 522350 h 522350"/>
            </a:gdLst>
            <a:ahLst/>
            <a:cxnLst/>
            <a:rect l="0" t="T0" r="0" b="T1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-14287" y="7270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14663" y="214610"/>
            <a:ext cx="515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средств на счёте бюджета, взять в долг).</a:t>
            </a:r>
          </a:p>
        </p:txBody>
      </p:sp>
      <p:sp>
        <p:nvSpPr>
          <p:cNvPr id="20483" name="object 2"/>
          <p:cNvSpPr>
            <a:spLocks noChangeArrowheads="1"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>
              <a:gd name="T0" fmla="*/ 0 w 1979676"/>
              <a:gd name="T1" fmla="*/ 0 h 1005839"/>
              <a:gd name="T2" fmla="*/ 1979676 w 1979676"/>
              <a:gd name="T3" fmla="*/ 1005839 h 1005839"/>
            </a:gdLst>
            <a:ahLst/>
            <a:cxnLst/>
            <a:rect l="T0" t="T1" r="T2" b="T3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object 6"/>
          <p:cNvSpPr>
            <a:spLocks noChangeArrowheads="1"/>
          </p:cNvSpPr>
          <p:nvPr/>
        </p:nvSpPr>
        <p:spPr bwMode="auto">
          <a:xfrm>
            <a:off x="5186363" y="322262"/>
            <a:ext cx="1758950" cy="4729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7450" y="917575"/>
            <a:ext cx="5940425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400" b="1" spc="-55" dirty="0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400" b="1" spc="-75" dirty="0" err="1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400" b="1" spc="-50" dirty="0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sz="2400" b="1" spc="5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–</a:t>
            </a:r>
            <a:r>
              <a:rPr sz="2400" b="1" spc="-10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4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400" b="1" spc="-75" dirty="0" err="1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400" b="1" spc="-50" dirty="0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sz="2400" b="1" spc="-10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=</a:t>
            </a:r>
            <a:r>
              <a:rPr sz="2400" b="1" spc="-5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spc="15" dirty="0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400" b="1" spc="25" dirty="0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24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sz="24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ит</a:t>
            </a:r>
            <a:r>
              <a:rPr sz="2400" b="1" spc="15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(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Про</a:t>
            </a:r>
            <a:r>
              <a:rPr sz="24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sz="24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sz="24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20491" name="object 10"/>
          <p:cNvSpPr>
            <a:spLocks noChangeArrowheads="1"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>
              <a:gd name="T0" fmla="*/ 0 w 3631691"/>
              <a:gd name="T1" fmla="*/ 3631691 w 3631691"/>
            </a:gdLst>
            <a:ahLst/>
            <a:cxnLst/>
            <a:rect l="T0" t="0" r="T1" b="0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9C09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2" name="object 11"/>
          <p:cNvSpPr>
            <a:spLocks noChangeArrowheads="1"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>
              <a:gd name="T0" fmla="*/ 0 w 2058924"/>
              <a:gd name="T1" fmla="*/ 0 h 1019555"/>
              <a:gd name="T2" fmla="*/ 2058924 w 2058924"/>
              <a:gd name="T3" fmla="*/ 1019555 h 1019555"/>
            </a:gdLst>
            <a:ahLst/>
            <a:cxnLst/>
            <a:rect l="T0" t="T1" r="T2" b="T3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3" name="object 12"/>
          <p:cNvSpPr>
            <a:spLocks noChangeArrowheads="1"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>
              <a:gd name="T0" fmla="*/ 0 w 3631692"/>
              <a:gd name="T1" fmla="*/ 3631692 w 3631692"/>
            </a:gdLst>
            <a:ahLst/>
            <a:cxnLst/>
            <a:rect l="T0" t="0" r="T1" b="0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4" name="object 13"/>
          <p:cNvSpPr txBox="1">
            <a:spLocks noChangeArrowheads="1"/>
          </p:cNvSpPr>
          <p:nvPr/>
        </p:nvSpPr>
        <p:spPr bwMode="auto">
          <a:xfrm>
            <a:off x="287338" y="4645025"/>
            <a:ext cx="278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19200" algn="ctr"/>
            <a:r>
              <a:rPr lang="ru-RU" sz="1600" b="1">
                <a:solidFill>
                  <a:srgbClr val="974707"/>
                </a:solidFill>
                <a:latin typeface="Calibri" pitchFamily="34" charset="0"/>
                <a:cs typeface="Times New Roman" pitchFamily="18" charset="0"/>
              </a:rPr>
              <a:t>Дефицит (расходы больше доходов)</a:t>
            </a:r>
            <a:endParaRPr lang="ru-RU" sz="1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20498" name="object 17"/>
          <p:cNvSpPr txBox="1">
            <a:spLocks noChangeArrowheads="1"/>
          </p:cNvSpPr>
          <p:nvPr/>
        </p:nvSpPr>
        <p:spPr bwMode="auto">
          <a:xfrm>
            <a:off x="6067425" y="4649788"/>
            <a:ext cx="1476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solidFill>
                  <a:srgbClr val="30859C"/>
                </a:solidFill>
                <a:latin typeface="Calibri" pitchFamily="34" charset="0"/>
                <a:cs typeface="Times New Roman" pitchFamily="18" charset="0"/>
              </a:rPr>
              <a:t>Профицит (доходы больше расходов)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499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-14287" y="65405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895600" y="192385"/>
            <a:ext cx="5124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48" name="Прямоугольник 11"/>
          <p:cNvSpPr>
            <a:spLocks noChangeArrowheads="1"/>
          </p:cNvSpPr>
          <p:nvPr/>
        </p:nvSpPr>
        <p:spPr bwMode="auto">
          <a:xfrm>
            <a:off x="7582042" y="1704300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Calibri" pitchFamily="34" charset="0"/>
              </a:rPr>
              <a:t>(млн. рублей)</a:t>
            </a:r>
          </a:p>
        </p:txBody>
      </p:sp>
      <p:sp>
        <p:nvSpPr>
          <p:cNvPr id="24650" name="TextBox 13"/>
          <p:cNvSpPr txBox="1">
            <a:spLocks noChangeArrowheads="1"/>
          </p:cNvSpPr>
          <p:nvPr/>
        </p:nvSpPr>
        <p:spPr bwMode="auto">
          <a:xfrm>
            <a:off x="2339975" y="908050"/>
            <a:ext cx="61928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Основные показатели бюджета Мошенского муниципального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округа Новгородской области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за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2024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09519" y="800064"/>
            <a:ext cx="1571682" cy="122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82545" y="800065"/>
            <a:ext cx="1193855" cy="103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-14287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42507" y="184666"/>
            <a:ext cx="495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11679"/>
              </p:ext>
            </p:extLst>
          </p:nvPr>
        </p:nvGraphicFramePr>
        <p:xfrm>
          <a:off x="219075" y="2209800"/>
          <a:ext cx="85058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Лист" r:id="rId8" imgW="8505837" imgH="3362293" progId="Excel.Sheet.12">
                  <p:embed/>
                </p:oleObj>
              </mc:Choice>
              <mc:Fallback>
                <p:oleObj name="Лист" r:id="rId8" imgW="8505837" imgH="33622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075" y="2209800"/>
                        <a:ext cx="850582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19138" y="728663"/>
            <a:ext cx="813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Динамика доходов бюджета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муниципального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округа Новгородской области,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тыс. рублей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294712"/>
              </p:ext>
            </p:extLst>
          </p:nvPr>
        </p:nvGraphicFramePr>
        <p:xfrm>
          <a:off x="592138" y="1603375"/>
          <a:ext cx="76200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754063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60724" y="266998"/>
            <a:ext cx="5197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74732"/>
            <a:ext cx="8229600" cy="14290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Динамика налоговых и неналоговых доходов, тыс. рублей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795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17084" y="337066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39556" y="304800"/>
            <a:ext cx="4955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ОКРУГ</a:t>
            </a:r>
            <a:endParaRPr lang="ru-RU" spc="40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838200"/>
            <a:ext cx="1678393" cy="803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708872" y="874317"/>
            <a:ext cx="7358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4CBC"/>
                </a:solidFill>
                <a:latin typeface="+mn-lt"/>
              </a:rPr>
              <a:t>Доходы бюджета Мошенского муниципального округа Новгородской области, </a:t>
            </a:r>
            <a:r>
              <a:rPr lang="ru-RU" sz="2400" b="1" dirty="0" err="1" smtClean="0">
                <a:solidFill>
                  <a:srgbClr val="004CBC"/>
                </a:solidFill>
                <a:latin typeface="+mn-lt"/>
              </a:rPr>
              <a:t>тыс.руб</a:t>
            </a:r>
            <a:r>
              <a:rPr lang="ru-RU" sz="2400" b="1" dirty="0" smtClean="0">
                <a:solidFill>
                  <a:srgbClr val="004CBC"/>
                </a:solidFill>
                <a:latin typeface="+mn-lt"/>
              </a:rPr>
              <a:t>.</a:t>
            </a:r>
            <a:endParaRPr lang="ru-RU" sz="2400" b="1" dirty="0">
              <a:solidFill>
                <a:srgbClr val="004CBC"/>
              </a:solidFill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51425"/>
              </p:ext>
            </p:extLst>
          </p:nvPr>
        </p:nvGraphicFramePr>
        <p:xfrm>
          <a:off x="152399" y="1641486"/>
          <a:ext cx="8745705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Лист" r:id="rId4" imgW="7010364" imgH="5010237" progId="Excel.Sheet.12">
                  <p:embed/>
                </p:oleObj>
              </mc:Choice>
              <mc:Fallback>
                <p:oleObj name="Лист" r:id="rId4" imgW="7010364" imgH="50102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9" y="1641486"/>
                        <a:ext cx="8745705" cy="501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898" y="25400"/>
            <a:ext cx="533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63588"/>
            <a:ext cx="8229600" cy="80327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Структура налоговых и неналоговых доходов бюджета муниципального округа за 2024 год в разрезе доходных источников в общей сумме доходов  (</a:t>
            </a:r>
            <a:r>
              <a:rPr lang="ru-RU" sz="1800" dirty="0" err="1" smtClean="0"/>
              <a:t>тыс.руб</a:t>
            </a:r>
            <a:r>
              <a:rPr lang="ru-RU" sz="1800" dirty="0" smtClean="0"/>
              <a:t>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961141"/>
              </p:ext>
            </p:extLst>
          </p:nvPr>
        </p:nvGraphicFramePr>
        <p:xfrm>
          <a:off x="153926" y="1600200"/>
          <a:ext cx="8990073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92500" y="264636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73025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485017" y="3048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ОКРУГ</a:t>
            </a:r>
            <a:endParaRPr lang="ru-RU" spc="4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95714" y="990600"/>
            <a:ext cx="5498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Безвозмездные поступления,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тыс.рублей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3927" y="836577"/>
            <a:ext cx="1678393" cy="803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832471"/>
              </p:ext>
            </p:extLst>
          </p:nvPr>
        </p:nvGraphicFramePr>
        <p:xfrm>
          <a:off x="153927" y="1647120"/>
          <a:ext cx="8770978" cy="49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Лист" r:id="rId4" imgW="7181777" imgH="3705108" progId="Excel.Sheet.12">
                  <p:embed/>
                </p:oleObj>
              </mc:Choice>
              <mc:Fallback>
                <p:oleObj name="Лист" r:id="rId4" imgW="7181777" imgH="37051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927" y="1647120"/>
                        <a:ext cx="8770978" cy="49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/>
          <p:cNvSpPr>
            <a:spLocks noChangeArrowheads="1"/>
          </p:cNvSpPr>
          <p:nvPr/>
        </p:nvSpPr>
        <p:spPr bwMode="auto">
          <a:xfrm>
            <a:off x="539750" y="765175"/>
            <a:ext cx="82804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Расходы бюджета</a:t>
            </a:r>
            <a:r>
              <a:rPr lang="en-US" sz="2400" b="1" dirty="0">
                <a:solidFill>
                  <a:srgbClr val="004CBC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Мошенского муниципального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округа Новгородской области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в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2024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году, рублей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4287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05984" y="168533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762374"/>
              </p:ext>
            </p:extLst>
          </p:nvPr>
        </p:nvGraphicFramePr>
        <p:xfrm>
          <a:off x="146050" y="1676400"/>
          <a:ext cx="94551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Лист" r:id="rId4" imgW="9048688" imgH="3457579" progId="Excel.Sheet.12">
                  <p:embed/>
                </p:oleObj>
              </mc:Choice>
              <mc:Fallback>
                <p:oleObj name="Лист" r:id="rId4" imgW="9048688" imgH="34575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050" y="1676400"/>
                        <a:ext cx="945515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7038"/>
            <a:ext cx="8229600" cy="6906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муниципального округа Новгородской области в 2024 году,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581012"/>
              </p:ext>
            </p:extLst>
          </p:nvPr>
        </p:nvGraphicFramePr>
        <p:xfrm>
          <a:off x="457199" y="1600200"/>
          <a:ext cx="8532873" cy="504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124200" y="224135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0563"/>
            <a:ext cx="822960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Ч</a:t>
            </a:r>
            <a:r>
              <a:rPr lang="ru-RU" spc="-14" baseline="2925" dirty="0" smtClean="0">
                <a:solidFill>
                  <a:srgbClr val="004CBC"/>
                </a:solidFill>
                <a:cs typeface="Calibri"/>
              </a:rPr>
              <a:t>т</a:t>
            </a: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о</a:t>
            </a:r>
            <a:r>
              <a:rPr lang="ru-RU" spc="-26" baseline="2925" dirty="0" smtClean="0">
                <a:solidFill>
                  <a:srgbClr val="004CBC"/>
                </a:solidFill>
                <a:cs typeface="Calibri"/>
              </a:rPr>
              <a:t> </a:t>
            </a: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та</a:t>
            </a:r>
            <a:r>
              <a:rPr lang="ru-RU" spc="-54" baseline="2925" dirty="0" smtClean="0">
                <a:solidFill>
                  <a:srgbClr val="004CBC"/>
                </a:solidFill>
                <a:cs typeface="Calibri"/>
              </a:rPr>
              <a:t>к</a:t>
            </a: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ое</a:t>
            </a:r>
            <a:r>
              <a:rPr lang="ru-RU" spc="-9" baseline="2925" dirty="0" smtClean="0">
                <a:solidFill>
                  <a:srgbClr val="004CBC"/>
                </a:solidFill>
                <a:cs typeface="Calibri"/>
              </a:rPr>
              <a:t> </a:t>
            </a: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«</a:t>
            </a:r>
            <a:r>
              <a:rPr lang="ru-RU" spc="-14" baseline="2925" dirty="0" smtClean="0">
                <a:solidFill>
                  <a:srgbClr val="004CBC"/>
                </a:solidFill>
                <a:cs typeface="Calibri"/>
              </a:rPr>
              <a:t>Б</a:t>
            </a:r>
            <a:r>
              <a:rPr lang="ru-RU" spc="-79" baseline="2925" dirty="0" smtClean="0">
                <a:solidFill>
                  <a:srgbClr val="004CBC"/>
                </a:solidFill>
                <a:cs typeface="Calibri"/>
              </a:rPr>
              <a:t>ю</a:t>
            </a: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д</a:t>
            </a:r>
            <a:r>
              <a:rPr lang="ru-RU" spc="-39" baseline="2925" dirty="0" smtClean="0">
                <a:solidFill>
                  <a:srgbClr val="004CBC"/>
                </a:solidFill>
                <a:cs typeface="Calibri"/>
              </a:rPr>
              <a:t>ж</a:t>
            </a:r>
            <a:r>
              <a:rPr lang="ru-RU" spc="-14" baseline="2925" dirty="0" smtClean="0">
                <a:solidFill>
                  <a:srgbClr val="004CBC"/>
                </a:solidFill>
                <a:cs typeface="Calibri"/>
              </a:rPr>
              <a:t>е</a:t>
            </a: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т</a:t>
            </a:r>
            <a:r>
              <a:rPr lang="ru-RU" spc="-32" baseline="2925" dirty="0" smtClean="0">
                <a:solidFill>
                  <a:srgbClr val="004CBC"/>
                </a:solidFill>
                <a:cs typeface="Calibri"/>
              </a:rPr>
              <a:t> </a:t>
            </a: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д</a:t>
            </a:r>
            <a:r>
              <a:rPr lang="ru-RU" spc="9" baseline="2925" dirty="0" smtClean="0">
                <a:solidFill>
                  <a:srgbClr val="004CBC"/>
                </a:solidFill>
                <a:cs typeface="Calibri"/>
              </a:rPr>
              <a:t>л</a:t>
            </a: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я</a:t>
            </a:r>
            <a:r>
              <a:rPr lang="ru-RU" spc="-44" baseline="2925" dirty="0" smtClean="0">
                <a:solidFill>
                  <a:srgbClr val="004CBC"/>
                </a:solidFill>
                <a:cs typeface="Calibri"/>
              </a:rPr>
              <a:t> </a:t>
            </a:r>
            <a:r>
              <a:rPr lang="ru-RU" baseline="2925" dirty="0" smtClean="0">
                <a:solidFill>
                  <a:srgbClr val="004CBC"/>
                </a:solidFill>
                <a:cs typeface="Calibri"/>
              </a:rPr>
              <a:t>граждан»?</a:t>
            </a:r>
            <a:endParaRPr lang="ru-RU" dirty="0">
              <a:solidFill>
                <a:srgbClr val="004CBC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625" y="1311275"/>
            <a:ext cx="8229600" cy="3322638"/>
          </a:xfrm>
        </p:spPr>
        <p:txBody>
          <a:bodyPr>
            <a:normAutofit fontScale="47500" lnSpcReduction="20000"/>
          </a:bodyPr>
          <a:lstStyle/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решения Думы Мошенского муниципального округа о бюджете муниципального округа и основными показателями его исполнения.</a:t>
            </a:r>
          </a:p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муниципального округа затрагивает интересы каждого жителя Мошенского округа.</a:t>
            </a:r>
          </a:p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Граждане — и как  налогоплательщики, и как потребители  общественных 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постарались в доступной и понятной для граждан форме показать основные параметры бюджета муниципального района.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5" name="object 27"/>
          <p:cNvSpPr>
            <a:spLocks noChangeArrowheads="1"/>
          </p:cNvSpPr>
          <p:nvPr/>
        </p:nvSpPr>
        <p:spPr bwMode="auto">
          <a:xfrm>
            <a:off x="654050" y="5394325"/>
            <a:ext cx="1811338" cy="14557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object 28"/>
          <p:cNvSpPr>
            <a:spLocks noChangeArrowheads="1"/>
          </p:cNvSpPr>
          <p:nvPr/>
        </p:nvSpPr>
        <p:spPr bwMode="auto">
          <a:xfrm>
            <a:off x="3043238" y="5681663"/>
            <a:ext cx="979487" cy="3667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2074863" y="5316538"/>
            <a:ext cx="1668462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Прави</a:t>
            </a:r>
            <a:r>
              <a:rPr sz="3000" spc="-4" baseline="2730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3000" spc="-39" baseline="273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3000" spc="-9" baseline="2730" dirty="0">
                <a:solidFill>
                  <a:srgbClr val="A6A6A6"/>
                </a:solidFill>
                <a:latin typeface="Calibri"/>
                <a:cs typeface="Calibri"/>
              </a:rPr>
              <a:t>ь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3000" spc="4" baseline="2730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во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075113" y="5343525"/>
            <a:ext cx="690562" cy="2492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За</a:t>
            </a:r>
            <a:r>
              <a:rPr sz="3000" spc="-34" baseline="2730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он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249" name="object 7"/>
          <p:cNvSpPr txBox="1">
            <a:spLocks noChangeArrowheads="1"/>
          </p:cNvSpPr>
          <p:nvPr/>
        </p:nvSpPr>
        <p:spPr bwMode="auto">
          <a:xfrm>
            <a:off x="5013325" y="5416550"/>
            <a:ext cx="15001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38"/>
              </a:lnSpc>
              <a:spcBef>
                <a:spcPts val="113"/>
              </a:spcBef>
            </a:pPr>
            <a:r>
              <a:rPr lang="ru-RU" sz="3000" baseline="3000" dirty="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Граждане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ts val="3800"/>
              </a:lnSpc>
              <a:spcBef>
                <a:spcPts val="88"/>
              </a:spcBef>
            </a:pPr>
            <a:r>
              <a:rPr lang="ru-RU" sz="4800" b="1" baseline="2000" dirty="0">
                <a:solidFill>
                  <a:srgbClr val="004CBC"/>
                </a:solidFill>
                <a:latin typeface="Calibri" pitchFamily="34" charset="0"/>
                <a:cs typeface="Calibri" pitchFamily="34" charset="0"/>
              </a:rPr>
              <a:t>Бюджет</a:t>
            </a:r>
            <a:endParaRPr lang="ru-RU" sz="3200" dirty="0">
              <a:solidFill>
                <a:srgbClr val="004CB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" name="object 6"/>
          <p:cNvSpPr txBox="1">
            <a:spLocks noChangeArrowheads="1"/>
          </p:cNvSpPr>
          <p:nvPr/>
        </p:nvSpPr>
        <p:spPr bwMode="auto">
          <a:xfrm>
            <a:off x="6494463" y="5364163"/>
            <a:ext cx="26495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69900">
              <a:lnSpc>
                <a:spcPts val="1725"/>
              </a:lnSpc>
              <a:spcBef>
                <a:spcPts val="88"/>
              </a:spcBef>
            </a:pPr>
            <a:r>
              <a:rPr lang="ru-RU" sz="2400" baseline="3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ct val="102000"/>
              </a:lnSpc>
              <a:spcBef>
                <a:spcPts val="600"/>
              </a:spcBef>
            </a:pPr>
            <a:r>
              <a:rPr lang="ru-RU" sz="14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Глава муниципального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ts val="1675"/>
              </a:lnSpc>
              <a:spcBef>
                <a:spcPts val="88"/>
              </a:spcBef>
            </a:pPr>
            <a:r>
              <a:rPr lang="ru-RU" sz="2100" baseline="2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района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ts val="2250"/>
              </a:lnSpc>
              <a:spcBef>
                <a:spcPts val="25"/>
              </a:spcBef>
            </a:pPr>
            <a:r>
              <a:rPr lang="ru-RU" sz="3000" baseline="3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Экономика</a:t>
            </a:r>
            <a:endParaRPr lang="ru-RU" sz="20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ct val="102000"/>
              </a:lnSpc>
              <a:spcBef>
                <a:spcPts val="250"/>
              </a:spcBef>
            </a:pPr>
            <a:r>
              <a:rPr lang="ru-RU" sz="16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Социальная политика</a:t>
            </a:r>
            <a:endParaRPr lang="ru-RU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4075113" y="6135688"/>
            <a:ext cx="1047750" cy="2492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Ф</a:t>
            </a:r>
            <a:r>
              <a:rPr sz="3000" spc="-9" baseline="273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на</a:t>
            </a:r>
            <a:r>
              <a:rPr sz="3000" spc="-9" baseline="2730" dirty="0">
                <a:solidFill>
                  <a:srgbClr val="A6A6A6"/>
                </a:solidFill>
                <a:latin typeface="Calibri"/>
                <a:cs typeface="Calibri"/>
              </a:rPr>
              <a:t>н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сы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5348288" y="6172200"/>
            <a:ext cx="8112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2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2400" spc="-39" baseline="3413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2400" spc="-50" baseline="3413" dirty="0">
                <a:solidFill>
                  <a:srgbClr val="A6A6A6"/>
                </a:solidFill>
                <a:latin typeface="Calibri"/>
                <a:cs typeface="Calibri"/>
              </a:rPr>
              <a:t>у</a:t>
            </a:r>
            <a:r>
              <a:rPr sz="2400" baseline="3413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2400" spc="-64" baseline="3413" dirty="0">
                <a:solidFill>
                  <a:srgbClr val="A6A6A6"/>
                </a:solidFill>
                <a:latin typeface="Calibri"/>
                <a:cs typeface="Calibri"/>
              </a:rPr>
              <a:t>ь</a:t>
            </a:r>
            <a:r>
              <a:rPr sz="2400" spc="4" baseline="3413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2400" baseline="3413" dirty="0">
                <a:solidFill>
                  <a:srgbClr val="A6A6A6"/>
                </a:solidFill>
                <a:latin typeface="Calibri"/>
                <a:cs typeface="Calibri"/>
              </a:rPr>
              <a:t>ура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4818063" y="6440488"/>
            <a:ext cx="1501775" cy="2492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Пр</a:t>
            </a:r>
            <a:r>
              <a:rPr sz="3000" spc="-19" baseline="273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дприят</a:t>
            </a:r>
            <a:r>
              <a:rPr sz="3000" spc="-14" baseline="273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55938" y="211867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1"/>
          <p:cNvSpPr>
            <a:spLocks noChangeArrowheads="1"/>
          </p:cNvSpPr>
          <p:nvPr/>
        </p:nvSpPr>
        <p:spPr bwMode="auto">
          <a:xfrm>
            <a:off x="0" y="765175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>
                <a:solidFill>
                  <a:srgbClr val="004CBC"/>
                </a:solidFill>
              </a:rPr>
              <a:t>Исполнение расходной части бюджета Мошенского муниципального </a:t>
            </a:r>
            <a:r>
              <a:rPr lang="ru-RU" sz="1600" b="1" dirty="0" smtClean="0">
                <a:solidFill>
                  <a:srgbClr val="004CBC"/>
                </a:solidFill>
              </a:rPr>
              <a:t>округа Новгородской области </a:t>
            </a:r>
            <a:r>
              <a:rPr lang="ru-RU" sz="1600" b="1" dirty="0">
                <a:solidFill>
                  <a:srgbClr val="004CBC"/>
                </a:solidFill>
              </a:rPr>
              <a:t>в </a:t>
            </a:r>
            <a:r>
              <a:rPr lang="ru-RU" sz="1600" b="1" dirty="0" smtClean="0">
                <a:solidFill>
                  <a:srgbClr val="004CBC"/>
                </a:solidFill>
              </a:rPr>
              <a:t>2024 </a:t>
            </a:r>
            <a:r>
              <a:rPr lang="ru-RU" sz="1600" b="1" dirty="0">
                <a:solidFill>
                  <a:srgbClr val="004CBC"/>
                </a:solidFill>
              </a:rPr>
              <a:t>году в разрезе разделов и подразделов, тыс.рублей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778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24200" y="25374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36614"/>
              </p:ext>
            </p:extLst>
          </p:nvPr>
        </p:nvGraphicFramePr>
        <p:xfrm>
          <a:off x="280988" y="1371600"/>
          <a:ext cx="858202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Лист" r:id="rId4" imgW="8581960" imgH="5743647" progId="Excel.Sheet.12">
                  <p:embed/>
                </p:oleObj>
              </mc:Choice>
              <mc:Fallback>
                <p:oleObj name="Лист" r:id="rId4" imgW="8581960" imgH="57436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988" y="1371600"/>
                        <a:ext cx="8582025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1"/>
          <p:cNvSpPr>
            <a:spLocks noChangeArrowheads="1"/>
          </p:cNvSpPr>
          <p:nvPr/>
        </p:nvSpPr>
        <p:spPr bwMode="auto">
          <a:xfrm>
            <a:off x="0" y="765175"/>
            <a:ext cx="9144000" cy="60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>
                <a:solidFill>
                  <a:srgbClr val="004CBC"/>
                </a:solidFill>
              </a:rPr>
              <a:t>Исполнение расходной части бюджета Мошенского муниципального </a:t>
            </a:r>
            <a:r>
              <a:rPr lang="ru-RU" sz="1600" b="1" dirty="0" smtClean="0">
                <a:solidFill>
                  <a:srgbClr val="004CBC"/>
                </a:solidFill>
              </a:rPr>
              <a:t>округа Новгородской области </a:t>
            </a:r>
            <a:r>
              <a:rPr lang="ru-RU" sz="1600" b="1" dirty="0">
                <a:solidFill>
                  <a:srgbClr val="004CBC"/>
                </a:solidFill>
              </a:rPr>
              <a:t>в </a:t>
            </a:r>
            <a:r>
              <a:rPr lang="ru-RU" sz="1600" b="1" dirty="0" smtClean="0">
                <a:solidFill>
                  <a:srgbClr val="004CBC"/>
                </a:solidFill>
              </a:rPr>
              <a:t>2024 </a:t>
            </a:r>
            <a:r>
              <a:rPr lang="ru-RU" sz="1600" b="1" dirty="0">
                <a:solidFill>
                  <a:srgbClr val="004CBC"/>
                </a:solidFill>
              </a:rPr>
              <a:t>году в разрезе разделов и подразделов, тыс.рублей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24200" y="30351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78615"/>
              </p:ext>
            </p:extLst>
          </p:nvPr>
        </p:nvGraphicFramePr>
        <p:xfrm>
          <a:off x="76199" y="1371600"/>
          <a:ext cx="8633603" cy="525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Лист" r:id="rId4" imgW="9210652" imgH="5772260" progId="Excel.Sheet.12">
                  <p:embed/>
                </p:oleObj>
              </mc:Choice>
              <mc:Fallback>
                <p:oleObj name="Лист" r:id="rId4" imgW="9210652" imgH="577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" y="1371600"/>
                        <a:ext cx="8633603" cy="5251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0" y="765175"/>
            <a:ext cx="9144000" cy="60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Исполнение расходной части бюджета Мошенского </a:t>
            </a:r>
            <a:r>
              <a:rPr lang="ru-RU" sz="2000" b="1" dirty="0" smtClean="0">
                <a:solidFill>
                  <a:srgbClr val="004CBC"/>
                </a:solidFill>
                <a:latin typeface="Arial Narrow" pitchFamily="34" charset="0"/>
              </a:rPr>
              <a:t>муниципального округа Новгородской области в 2024 </a:t>
            </a: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году в разрезе видов расходов, тыс.рублей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24200" y="30351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98092"/>
              </p:ext>
            </p:extLst>
          </p:nvPr>
        </p:nvGraphicFramePr>
        <p:xfrm>
          <a:off x="143583" y="1371358"/>
          <a:ext cx="8594017" cy="533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Лист" r:id="rId4" imgW="11601519" imgH="6324544" progId="Excel.Sheet.12">
                  <p:embed/>
                </p:oleObj>
              </mc:Choice>
              <mc:Fallback>
                <p:oleObj name="Лист" r:id="rId4" imgW="11601519" imgH="63245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583" y="1371358"/>
                        <a:ext cx="8594017" cy="5334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5175"/>
            <a:ext cx="9144000" cy="60642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Исполнение расходной части бюджета Мошенского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муниципального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округа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2024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году в разрезе видов расходов, тыс.рублей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4287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00400" y="266442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035128"/>
              </p:ext>
            </p:extLst>
          </p:nvPr>
        </p:nvGraphicFramePr>
        <p:xfrm>
          <a:off x="152400" y="1384300"/>
          <a:ext cx="8315325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Лист" r:id="rId4" imgW="11991853" imgH="5495848" progId="Excel.Sheet.12">
                  <p:embed/>
                </p:oleObj>
              </mc:Choice>
              <mc:Fallback>
                <p:oleObj name="Лист" r:id="rId4" imgW="11991853" imgH="54958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84300"/>
                        <a:ext cx="8315325" cy="506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714" y="381000"/>
            <a:ext cx="5184846" cy="34603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Расходы на образование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277333"/>
              </p:ext>
            </p:extLst>
          </p:nvPr>
        </p:nvGraphicFramePr>
        <p:xfrm>
          <a:off x="299979" y="1165194"/>
          <a:ext cx="8361477" cy="215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6090" y="800064"/>
            <a:ext cx="5476950" cy="365130"/>
          </a:xfrm>
          <a:prstGeom prst="rect">
            <a:avLst/>
          </a:prstGeom>
          <a:noFill/>
          <a:ln/>
        </p:spPr>
        <p:txBody>
          <a:bodyPr vert="horz" wrap="none" rtlCol="0" anchor="ctr">
            <a:noAutofit/>
          </a:bodyPr>
          <a:lstStyle/>
          <a:p>
            <a:pPr algn="ctr"/>
            <a:r>
              <a:rPr lang="ru-RU" sz="1800" u="sng" dirty="0" smtClean="0">
                <a:solidFill>
                  <a:schemeClr val="tx1"/>
                </a:solidFill>
              </a:rPr>
              <a:t>Динамика расходов, </a:t>
            </a:r>
            <a:r>
              <a:rPr lang="ru-RU" sz="1800" u="sng" dirty="0" err="1" smtClean="0">
                <a:solidFill>
                  <a:schemeClr val="tx1"/>
                </a:solidFill>
              </a:rPr>
              <a:t>тыс.руб</a:t>
            </a:r>
            <a:endParaRPr lang="ru-RU" sz="1800" u="sng" dirty="0" smtClean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222930">
            <a:off x="4637711" y="2120962"/>
            <a:ext cx="779207" cy="3523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20.3%</a:t>
            </a:r>
            <a:endParaRPr lang="ru-RU" sz="105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5172545"/>
              </p:ext>
            </p:extLst>
          </p:nvPr>
        </p:nvGraphicFramePr>
        <p:xfrm>
          <a:off x="446030" y="3209922"/>
          <a:ext cx="5954770" cy="346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00476136"/>
              </p:ext>
            </p:extLst>
          </p:nvPr>
        </p:nvGraphicFramePr>
        <p:xfrm>
          <a:off x="5667390" y="2954331"/>
          <a:ext cx="3230565" cy="372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2865" y="5334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343234" y="92333"/>
            <a:ext cx="520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74" y="53632"/>
            <a:ext cx="441326" cy="479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76999"/>
            <a:ext cx="5294385" cy="52542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652921"/>
              </p:ext>
            </p:extLst>
          </p:nvPr>
        </p:nvGraphicFramePr>
        <p:xfrm>
          <a:off x="519057" y="1347759"/>
          <a:ext cx="8229600" cy="23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2142" y="763551"/>
            <a:ext cx="5148333" cy="511182"/>
          </a:xfrm>
          <a:prstGeom prst="rect">
            <a:avLst/>
          </a:prstGeom>
          <a:noFill/>
          <a:ln/>
        </p:spPr>
        <p:txBody>
          <a:bodyPr vert="horz" wrap="none"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Динамика расходов, тыс.руб.</a:t>
            </a:r>
          </a:p>
        </p:txBody>
      </p:sp>
      <p:sp>
        <p:nvSpPr>
          <p:cNvPr id="7" name="Стрелка вправо 6"/>
          <p:cNvSpPr/>
          <p:nvPr/>
        </p:nvSpPr>
        <p:spPr>
          <a:xfrm rot="18650333">
            <a:off x="4801255" y="2185288"/>
            <a:ext cx="761204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30,1%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87769291"/>
              </p:ext>
            </p:extLst>
          </p:nvPr>
        </p:nvGraphicFramePr>
        <p:xfrm>
          <a:off x="299979" y="3611564"/>
          <a:ext cx="5148333" cy="303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33765011"/>
              </p:ext>
            </p:extLst>
          </p:nvPr>
        </p:nvGraphicFramePr>
        <p:xfrm>
          <a:off x="5375286" y="3319461"/>
          <a:ext cx="3578274" cy="339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-14287" y="5334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52787" y="92333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6" y="53633"/>
            <a:ext cx="404813" cy="479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771800" y="380999"/>
            <a:ext cx="5546700" cy="457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spc="40" dirty="0"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МОШЕНСКОЙ МУНИЦИПАЛЬНЫЙ </a:t>
            </a:r>
            <a:r>
              <a:rPr lang="ru-RU" sz="1800" b="1" spc="4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ОКРУГ</a:t>
            </a:r>
            <a:endParaRPr lang="ru-RU" sz="1800" b="1" spc="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14400"/>
            <a:ext cx="788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Дорожный фонд Мошенского округа Новгородской области,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1370584"/>
            <a:ext cx="2362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</a:t>
            </a:r>
            <a:r>
              <a:rPr lang="ru-RU" dirty="0" smtClean="0"/>
              <a:t> год</a:t>
            </a:r>
            <a:br>
              <a:rPr lang="ru-RU" dirty="0" smtClean="0"/>
            </a:br>
            <a:r>
              <a:rPr lang="ru-RU" dirty="0" smtClean="0"/>
              <a:t>Всего </a:t>
            </a:r>
            <a:r>
              <a:rPr lang="ru-RU" b="1" dirty="0" smtClean="0"/>
              <a:t>50 108,8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1370584"/>
            <a:ext cx="2514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2024</a:t>
            </a:r>
            <a:r>
              <a:rPr lang="ru-RU" dirty="0" smtClean="0"/>
              <a:t> год</a:t>
            </a:r>
            <a:br>
              <a:rPr lang="ru-RU" dirty="0" smtClean="0"/>
            </a:br>
            <a:r>
              <a:rPr lang="ru-RU" dirty="0" smtClean="0"/>
              <a:t>Всего </a:t>
            </a:r>
            <a:r>
              <a:rPr lang="ru-RU" b="1" dirty="0" smtClean="0"/>
              <a:t>74 681,4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505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478255" y="2984500"/>
            <a:ext cx="214992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Областной бюджет</a:t>
            </a:r>
            <a:br>
              <a:rPr lang="ru-RU" dirty="0" smtClean="0"/>
            </a:br>
            <a:r>
              <a:rPr lang="ru-RU" b="1" dirty="0" smtClean="0"/>
              <a:t>45 062,3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10400" y="2949864"/>
            <a:ext cx="184512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района</a:t>
            </a:r>
            <a:br>
              <a:rPr lang="ru-RU" dirty="0" smtClean="0"/>
            </a:br>
            <a:r>
              <a:rPr lang="ru-RU" b="1" dirty="0" smtClean="0"/>
              <a:t>29 619,1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 rot="1749440">
            <a:off x="5937391" y="2376239"/>
            <a:ext cx="364788" cy="5302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619703">
            <a:off x="7649384" y="2399016"/>
            <a:ext cx="362778" cy="48464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8254" y="4876800"/>
            <a:ext cx="5959925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Ремонт муниципальных дорог 46 383,8 тыс. рублей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7700" y="5847696"/>
            <a:ext cx="5959925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муниципальных дорог 28 137,6 тыс. рублей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30" y="4419600"/>
            <a:ext cx="21335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1432"/>
            <a:ext cx="8229600" cy="48156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на территории Мошенского муниципального округа Новгородской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97896"/>
              </p:ext>
            </p:extLst>
          </p:nvPr>
        </p:nvGraphicFramePr>
        <p:xfrm>
          <a:off x="404884" y="2286000"/>
          <a:ext cx="249071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0917917"/>
              </p:ext>
            </p:extLst>
          </p:nvPr>
        </p:nvGraphicFramePr>
        <p:xfrm>
          <a:off x="533400" y="1524000"/>
          <a:ext cx="6553200" cy="404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4884" y="1524000"/>
            <a:ext cx="2719316" cy="304800"/>
          </a:xfrm>
          <a:prstGeom prst="rect">
            <a:avLst/>
          </a:prstGeom>
          <a:noFill/>
          <a:ln/>
        </p:spPr>
        <p:txBody>
          <a:bodyPr vert="horz" wrap="none"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</a:rPr>
              <a:t>Национальные проекты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66802835"/>
              </p:ext>
            </p:extLst>
          </p:nvPr>
        </p:nvGraphicFramePr>
        <p:xfrm>
          <a:off x="1194623" y="5486399"/>
          <a:ext cx="1139838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15748892"/>
              </p:ext>
            </p:extLst>
          </p:nvPr>
        </p:nvGraphicFramePr>
        <p:xfrm>
          <a:off x="3733800" y="5620765"/>
          <a:ext cx="135255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45" y="5775607"/>
            <a:ext cx="645109" cy="6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4" y="5755132"/>
            <a:ext cx="557784" cy="6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1600" y="1371600"/>
            <a:ext cx="3352800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год:</a:t>
            </a:r>
            <a:b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4 325,9 </a:t>
            </a:r>
            <a:r>
              <a:rPr lang="ru-RU" sz="2400" dirty="0" err="1" smtClean="0"/>
              <a:t>тыс.руб</a:t>
            </a:r>
            <a:r>
              <a:rPr lang="ru-RU" sz="2400" dirty="0" smtClean="0"/>
              <a:t>.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14287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76600" y="199767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9012096"/>
              </p:ext>
            </p:extLst>
          </p:nvPr>
        </p:nvGraphicFramePr>
        <p:xfrm>
          <a:off x="6204406" y="2590800"/>
          <a:ext cx="267840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947014265"/>
              </p:ext>
            </p:extLst>
          </p:nvPr>
        </p:nvGraphicFramePr>
        <p:xfrm>
          <a:off x="6019800" y="5569802"/>
          <a:ext cx="2795894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920472"/>
            <a:ext cx="723189" cy="4803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198"/>
            <a:ext cx="8229600" cy="43660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Муниципальные программы Мошенского муниципального     округа Новгородской области  2024 год                                           руб.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4287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00400" y="16853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graphicFrame>
        <p:nvGraphicFramePr>
          <p:cNvPr id="10" name="Объект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062670"/>
              </p:ext>
            </p:extLst>
          </p:nvPr>
        </p:nvGraphicFramePr>
        <p:xfrm>
          <a:off x="115078" y="1524000"/>
          <a:ext cx="8763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Лист" r:id="rId3" imgW="10372748" imgH="4314888" progId="Excel.Sheet.12">
                  <p:embed/>
                </p:oleObj>
              </mc:Choice>
              <mc:Fallback>
                <p:oleObj name="Лист" r:id="rId3" imgW="10372748" imgH="43148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078" y="1524000"/>
                        <a:ext cx="87630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4287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939271" y="168533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681379"/>
              </p:ext>
            </p:extLst>
          </p:nvPr>
        </p:nvGraphicFramePr>
        <p:xfrm>
          <a:off x="146858" y="990600"/>
          <a:ext cx="870582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Лист" r:id="rId3" imgW="9325107" imgH="5467235" progId="Excel.Sheet.12">
                  <p:embed/>
                </p:oleObj>
              </mc:Choice>
              <mc:Fallback>
                <p:oleObj name="Лист" r:id="rId3" imgW="9325107" imgH="54672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58" y="990600"/>
                        <a:ext cx="870582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334768" y="609600"/>
            <a:ext cx="3776472" cy="4236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072"/>
              </a:lnSpc>
            </a:pPr>
            <a:r>
              <a:rPr lang="ru" sz="2400" b="1" dirty="0">
                <a:solidFill>
                  <a:srgbClr val="004CBC"/>
                </a:solidFill>
                <a:latin typeface="Arial"/>
              </a:rPr>
              <a:t>Что такое бюджет?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4944" y="1054608"/>
            <a:ext cx="7485888" cy="6949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728"/>
              </a:lnSpc>
            </a:pPr>
            <a:r>
              <a:rPr lang="ru" sz="1900" b="1" dirty="0">
                <a:solidFill>
                  <a:srgbClr val="004CBC"/>
                </a:solidFill>
                <a:latin typeface="Arial"/>
              </a:rPr>
              <a:t>БЮДЖЕТ</a:t>
            </a:r>
            <a:r>
              <a:rPr lang="ru" sz="1900" b="1" dirty="0">
                <a:solidFill>
                  <a:srgbClr val="5E56D5"/>
                </a:solidFill>
                <a:latin typeface="Arial"/>
              </a:rPr>
              <a:t> </a:t>
            </a:r>
            <a:r>
              <a:rPr lang="ru" sz="1400" dirty="0">
                <a:latin typeface="Arial"/>
              </a:rPr>
              <a:t>(от старонормандского </a:t>
            </a:r>
            <a:r>
              <a:rPr lang="en-US" sz="1400" dirty="0" err="1">
                <a:latin typeface="Arial"/>
              </a:rPr>
              <a:t>bougette</a:t>
            </a:r>
            <a:r>
              <a:rPr lang="en-US" sz="1400" dirty="0">
                <a:latin typeface="Arial"/>
              </a:rPr>
              <a:t>- </a:t>
            </a:r>
            <a:r>
              <a:rPr lang="ru" sz="1400" dirty="0">
                <a:latin typeface="Arial"/>
              </a:rPr>
              <a:t>кошель, сумка, кожаный мешок) - форма образования и расходования денежных средств, предназначенных для финансового обеспечения задач и функций государства и местного самоуправления.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0208" y="1895856"/>
            <a:ext cx="2481072" cy="1499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 dirty="0">
                <a:solidFill>
                  <a:srgbClr val="004CBC"/>
                </a:solidFill>
                <a:latin typeface="Arial"/>
              </a:rPr>
              <a:t>ДОХОДЫ БЮДЖЕТА</a:t>
            </a:r>
          </a:p>
          <a:p>
            <a:pPr indent="0" algn="ctr">
              <a:lnSpc>
                <a:spcPts val="1680"/>
              </a:lnSpc>
            </a:pPr>
            <a:r>
              <a:rPr lang="ru" sz="1400" dirty="0">
                <a:latin typeface="Arial"/>
              </a:rPr>
              <a:t>поступающие в бюджет денежные средства (налоги юридических и физических лиц, административные платежи и сборы, безвозмездные поступления)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9600" y="4133088"/>
            <a:ext cx="1828800" cy="1280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7368" indent="-277368">
              <a:lnSpc>
                <a:spcPts val="1680"/>
              </a:lnSpc>
            </a:pPr>
            <a:r>
              <a:rPr lang="ru" sz="1400" dirty="0">
                <a:latin typeface="Arial"/>
              </a:rPr>
              <a:t>Превышение доходов над расходами</a:t>
            </a:r>
          </a:p>
          <a:p>
            <a:pPr marL="179832" marR="185928" indent="0" algn="ctr">
              <a:lnSpc>
                <a:spcPts val="1680"/>
              </a:lnSpc>
            </a:pPr>
            <a:r>
              <a:rPr lang="ru" sz="1400" dirty="0">
                <a:latin typeface="Arial"/>
              </a:rPr>
              <a:t>образует положительный остаток </a:t>
            </a:r>
            <a:r>
              <a:rPr lang="ru" sz="1400" dirty="0" smtClean="0">
                <a:latin typeface="Arial"/>
              </a:rPr>
              <a:t>бюджета </a:t>
            </a:r>
            <a:r>
              <a:rPr lang="ru" sz="1400" dirty="0">
                <a:solidFill>
                  <a:srgbClr val="004CBC"/>
                </a:solidFill>
                <a:latin typeface="Arial"/>
              </a:rPr>
              <a:t> ПРОФИЦИТ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16" y="3631692"/>
            <a:ext cx="3066288" cy="245668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047232" y="1895856"/>
            <a:ext cx="2944368" cy="1712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096" indent="0" algn="ctr">
              <a:lnSpc>
                <a:spcPts val="1680"/>
              </a:lnSpc>
            </a:pPr>
            <a:r>
              <a:rPr lang="ru" sz="1400" dirty="0">
                <a:solidFill>
                  <a:srgbClr val="004CBC"/>
                </a:solidFill>
                <a:latin typeface="Arial"/>
              </a:rPr>
              <a:t>РАСХОДЫ БЮДЖЕТА</a:t>
            </a:r>
          </a:p>
          <a:p>
            <a:pPr indent="0" algn="ctr">
              <a:lnSpc>
                <a:spcPts val="1680"/>
              </a:lnSpc>
            </a:pPr>
            <a:r>
              <a:rPr lang="ru" sz="1400" dirty="0">
                <a:latin typeface="Arial"/>
              </a:rPr>
              <a:t>выплачиваемые из бюджета денежные средства (социальные выплаты населению, содержание государственных (муниципальных) учреждений (образование, ЖКХ, культура и другие) капитальное строительство и другие)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97168" y="4108704"/>
            <a:ext cx="2133600" cy="1072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 dirty="0">
                <a:latin typeface="Arial"/>
              </a:rPr>
              <a:t>Если расходная часть бюджета превышает доходную, то бюджет формируется с </a:t>
            </a:r>
            <a:r>
              <a:rPr lang="ru" sz="1400" dirty="0">
                <a:solidFill>
                  <a:srgbClr val="004CBC"/>
                </a:solidFill>
                <a:latin typeface="Arial"/>
              </a:rPr>
              <a:t>ДЕФИЦИТОМ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50976" y="6138672"/>
            <a:ext cx="7370064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>
                <a:latin typeface="Arial"/>
              </a:rPr>
              <a:t>Сбалансированность бюджета по доходам и расходам - основополагающее требование, предъявляемое к органам, составляющим и утверждающим бюджет.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04" y="1962531"/>
            <a:ext cx="2106168" cy="1579626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994914" y="147935"/>
            <a:ext cx="5185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ОКРУГ</a:t>
            </a:r>
            <a:endParaRPr lang="ru-RU" spc="4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2"/>
            <a:ext cx="533400" cy="5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765175"/>
            <a:ext cx="9144000" cy="857533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Муниципальный долг Мошенского муниципального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округа Новгородской области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4287" y="7778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00400" y="24473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79186"/>
              </p:ext>
            </p:extLst>
          </p:nvPr>
        </p:nvGraphicFramePr>
        <p:xfrm>
          <a:off x="152400" y="1622708"/>
          <a:ext cx="8686800" cy="508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Лист" r:id="rId5" imgW="7267618" imgH="5314992" progId="Excel.Sheet.12">
                  <p:embed/>
                </p:oleObj>
              </mc:Choice>
              <mc:Fallback>
                <p:oleObj name="Лист" r:id="rId5" imgW="7267618" imgH="53149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1622708"/>
                        <a:ext cx="8686800" cy="5082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52449">
            <a:off x="1503363" y="5638800"/>
            <a:ext cx="164941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352800" y="-12700"/>
            <a:ext cx="50038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Открытые государственные информационные ресурсы</a:t>
            </a:r>
            <a:endParaRPr lang="ru-RU" sz="2400" b="1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Picture 5" descr="C:\Documents and Settings\sidav_470\Рабочий стол\screen\region.adm.nov.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21" y="946116"/>
            <a:ext cx="1619960" cy="647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17" name="Picture 6" descr="C:\Documents and Settings\sidav_470\Рабочий стол\screen\www.novkfo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47" y="1603350"/>
            <a:ext cx="1619960" cy="647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19" name="Picture 8" descr="C:\Documents and Settings\sidav_470\Рабочий стол\screen\www.gosuslugi.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934" y="2297097"/>
            <a:ext cx="1619960" cy="647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0" name="Picture 9" descr="C:\Documents and Settings\sidav_470\Рабочий стол\screen\www.torgi.gov.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4908" y="2954331"/>
            <a:ext cx="1619960" cy="647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1" name="Picture 10" descr="C:\Documents and Settings\sidav_470\Рабочий стол\screen\duma.niac.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8395" y="3684591"/>
            <a:ext cx="1619960" cy="647984"/>
          </a:xfrm>
          <a:prstGeom prst="rect">
            <a:avLst/>
          </a:prstGeom>
          <a:noFill/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2" name="Picture 11" descr="C:\Documents and Settings\sidav_470\Рабочий стол\screen\www.bus.gov.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8395" y="4341825"/>
            <a:ext cx="1619960" cy="647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4908" y="4999059"/>
            <a:ext cx="16201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14868"/>
              </p:ext>
            </p:extLst>
          </p:nvPr>
        </p:nvGraphicFramePr>
        <p:xfrm>
          <a:off x="3203575" y="800100"/>
          <a:ext cx="3984104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04"/>
              </a:tblGrid>
              <a:tr h="37084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Правительство Новгородской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rgbClr val="217B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https://www.novreg.ru/</a:t>
                      </a:r>
                      <a:endParaRPr lang="ru-RU" sz="1400" b="1" dirty="0" smtClean="0">
                        <a:solidFill>
                          <a:srgbClr val="217B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финансов Новгородской области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www</a:t>
                      </a:r>
                      <a:r>
                        <a:rPr lang="en-US" sz="1400" b="1" u="sng" dirty="0" smtClean="0">
                          <a:solidFill>
                            <a:srgbClr val="0057D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.</a:t>
                      </a:r>
                      <a:r>
                        <a:rPr lang="en-US" sz="1400" b="1" u="sng" dirty="0" smtClean="0">
                          <a:solidFill>
                            <a:srgbClr val="0057D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minfin.novreg.ru/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Электронный портал государственных услуг для физических и юридических лиц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www.gosuslugi.ru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Официальный сайт Российской Федерации для размещения информации о проведении торгов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www.torgi.gov.ru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Новгородская областная Дума</a:t>
                      </a: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217B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https://novoblduma.ru/</a:t>
                      </a:r>
                      <a:endParaRPr lang="en-US" sz="1400" b="1" dirty="0" smtClean="0">
                        <a:solidFill>
                          <a:srgbClr val="217B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диный</a:t>
                      </a:r>
                      <a:r>
                        <a:rPr lang="ru-RU" sz="1400" b="1" spc="-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1" spc="-2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14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400" b="1" spc="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14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RU" sz="1400" b="1" spc="-7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400" b="1" spc="-2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етн</a:t>
                      </a:r>
                      <a:r>
                        <a:rPr lang="ru-RU" sz="14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</a:t>
                      </a:r>
                      <a:r>
                        <a:rPr lang="ru-RU" sz="1400" b="1" spc="-4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400" b="1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1" spc="-3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</a:t>
                      </a:r>
                      <a:r>
                        <a:rPr lang="ru-RU" sz="14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ru-RU" sz="1400" b="1" spc="-2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4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ронный</a:t>
                      </a:r>
                      <a:r>
                        <a:rPr lang="ru-RU" sz="1400" b="1" spc="-2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RU" sz="1400" b="1" spc="-8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400" b="1" spc="-2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</a:t>
                      </a:r>
                      <a:r>
                        <a:rPr lang="ru-RU"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ет»</a:t>
                      </a:r>
                      <a:endPara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ru-RU" sz="1400" b="1" u="sng" spc="-1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ww</a:t>
                      </a:r>
                      <a:r>
                        <a:rPr lang="ru-RU" sz="1400" b="1" u="sng" spc="-105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w</a:t>
                      </a:r>
                      <a:r>
                        <a:rPr lang="ru-RU" sz="1400" b="1" u="sng" spc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.b</a:t>
                      </a:r>
                      <a:r>
                        <a:rPr lang="ru-RU" sz="1400" b="1" u="sng" spc="5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u</a:t>
                      </a:r>
                      <a:r>
                        <a:rPr lang="ru-RU" sz="1400" b="1" u="sng" spc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s.g</a:t>
                      </a:r>
                      <a:r>
                        <a:rPr lang="ru-RU" sz="1400" b="1" u="sng" spc="5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o</a:t>
                      </a:r>
                      <a:r>
                        <a:rPr lang="ru-RU" sz="1400" b="1" u="sng" spc="-9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v</a:t>
                      </a:r>
                      <a:r>
                        <a:rPr lang="ru-RU" sz="1400" b="1" u="sng" spc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.ru</a:t>
                      </a:r>
                      <a:endPara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Открытый бюджет Новгородской области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217B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https://www.datacatalogs.ru/</a:t>
                      </a:r>
                      <a:endParaRPr lang="ru-RU" sz="1400" b="1" dirty="0">
                        <a:solidFill>
                          <a:srgbClr val="217B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25"/>
                        </a:lnSpc>
                        <a:spcBef>
                          <a:spcPts val="75"/>
                        </a:spcBef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Администрация Мошенского муниципального района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4"/>
                        </a:rPr>
                        <a:t>https://moshensk.gosuslugi.ru/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079500" y="1952625"/>
            <a:ext cx="7874000" cy="286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Адрес: </a:t>
            </a:r>
          </a:p>
          <a:p>
            <a:pPr algn="r"/>
            <a:r>
              <a:rPr lang="ru-RU" dirty="0">
                <a:latin typeface="Calibri" pitchFamily="34" charset="0"/>
              </a:rPr>
              <a:t>174450, Новгородская область, </a:t>
            </a:r>
            <a:r>
              <a:rPr lang="ru-RU" dirty="0" err="1">
                <a:latin typeface="Calibri" pitchFamily="34" charset="0"/>
              </a:rPr>
              <a:t>с.Мошенское</a:t>
            </a:r>
            <a:r>
              <a:rPr lang="ru-RU" dirty="0">
                <a:latin typeface="Calibri" pitchFamily="34" charset="0"/>
              </a:rPr>
              <a:t> ул.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Советская, д.5 кабинет 42</a:t>
            </a:r>
          </a:p>
          <a:p>
            <a:endParaRPr lang="ru-RU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Телефон / факс:</a:t>
            </a:r>
          </a:p>
          <a:p>
            <a:pPr algn="r"/>
            <a:r>
              <a:rPr lang="ru-RU" dirty="0">
                <a:latin typeface="Calibri" pitchFamily="34" charset="0"/>
              </a:rPr>
              <a:t>(81653) 61-770</a:t>
            </a:r>
            <a:endParaRPr lang="en-US" dirty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</a:rPr>
              <a:t>E-mail:</a:t>
            </a:r>
          </a:p>
          <a:p>
            <a:pPr algn="r"/>
            <a:endParaRPr lang="en-US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944563"/>
            <a:ext cx="9144000" cy="98107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Комитет финансов Администрации Мошенского муниципального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округа Новгородской области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8420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Arial" charset="0"/>
              </a:rPr>
              <a:t>©</a:t>
            </a:r>
            <a:r>
              <a:rPr lang="en-US" b="1" dirty="0">
                <a:latin typeface="Calibri" pitchFamily="34" charset="0"/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Комитет финансов Администрации Мошенского муниципального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округа Новгородской области </a:t>
            </a:r>
            <a:r>
              <a:rPr lang="ru-RU" b="1" dirty="0" smtClean="0">
                <a:latin typeface="Calibri" pitchFamily="34" charset="0"/>
                <a:cs typeface="Arial" charset="0"/>
              </a:rPr>
              <a:t>2024г</a:t>
            </a:r>
            <a:r>
              <a:rPr lang="ru-RU" b="1" dirty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35846" name="Прямоугольник 5"/>
          <p:cNvSpPr>
            <a:spLocks noChangeArrowheads="1"/>
          </p:cNvSpPr>
          <p:nvPr/>
        </p:nvSpPr>
        <p:spPr bwMode="auto">
          <a:xfrm>
            <a:off x="6288088" y="3830638"/>
            <a:ext cx="261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hlinkClick r:id="rId3"/>
              </a:rPr>
              <a:t>Moshfinans@yandex.ru</a:t>
            </a: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4287" y="9906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lc="http://schemas.openxmlformats.org/drawingml/2006/lockedCanvas" xmlns="" xmlns:a16="http://schemas.microsoft.com/office/drawing/2014/main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5184" y="24473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01978" y="337066"/>
            <a:ext cx="530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 txBox="1">
            <a:spLocks/>
          </p:cNvSpPr>
          <p:nvPr/>
        </p:nvSpPr>
        <p:spPr>
          <a:xfrm>
            <a:off x="755650" y="765175"/>
            <a:ext cx="7272338" cy="468313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-35719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67062" y="156865"/>
            <a:ext cx="513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58685" y="940308"/>
            <a:ext cx="6891528" cy="259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900" b="1" dirty="0">
                <a:solidFill>
                  <a:srgbClr val="004CBC"/>
                </a:solidFill>
                <a:latin typeface="Times New Roman"/>
              </a:rPr>
              <a:t>БЮДЖЕТНАЯ СИСТЕМА РОССИЙСКОЙ ФЕДЕРАЦИИ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1" y="1446276"/>
            <a:ext cx="8622792" cy="5187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26" y="-1369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77074"/>
            <a:ext cx="8572500" cy="522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-40640" y="762001"/>
            <a:ext cx="9144000" cy="8382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  <a:ea typeface="+mj-ea"/>
                <a:cs typeface="+mj-cs"/>
              </a:rPr>
              <a:t>БЮДЖЕТНЫЙ ПРОЦЕСС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  <a:ea typeface="+mj-ea"/>
                <a:cs typeface="+mj-cs"/>
              </a:rPr>
              <a:t>– ежегодное формирование и исполнение бюджета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513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178175" y="204232"/>
            <a:ext cx="495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" y="1477074"/>
            <a:ext cx="1938528" cy="172332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3797808" y="1487424"/>
            <a:ext cx="1292352" cy="7985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224"/>
              </a:lnSpc>
            </a:pPr>
            <a:r>
              <a:rPr lang="ru" sz="1200" b="1" dirty="0">
                <a:latin typeface="Arial"/>
              </a:rPr>
              <a:t>Рассмотрение </a:t>
            </a:r>
            <a:r>
              <a:rPr lang="ru" sz="1200" b="1" dirty="0" smtClean="0">
                <a:latin typeface="Arial"/>
              </a:rPr>
              <a:t>проекта</a:t>
            </a:r>
            <a:br>
              <a:rPr lang="ru" sz="1200" b="1" dirty="0" smtClean="0">
                <a:latin typeface="Arial"/>
              </a:rPr>
            </a:br>
            <a:r>
              <a:rPr lang="ru" sz="1200" b="1" dirty="0">
                <a:latin typeface="Arial"/>
              </a:rPr>
              <a:t> </a:t>
            </a:r>
            <a:r>
              <a:rPr lang="ru" sz="1200" b="1" dirty="0" smtClean="0">
                <a:latin typeface="Arial"/>
              </a:rPr>
              <a:t>бюджета</a:t>
            </a:r>
            <a:br>
              <a:rPr lang="ru" sz="1200" b="1" dirty="0" smtClean="0">
                <a:latin typeface="Arial"/>
              </a:rPr>
            </a:br>
            <a:r>
              <a:rPr lang="ru" sz="1200" b="1" dirty="0">
                <a:latin typeface="Arial"/>
              </a:rPr>
              <a:t> </a:t>
            </a:r>
            <a:r>
              <a:rPr lang="ru" sz="1200" b="1" dirty="0" smtClean="0">
                <a:latin typeface="Arial"/>
              </a:rPr>
              <a:t>очередного</a:t>
            </a:r>
            <a:br>
              <a:rPr lang="ru" sz="1200" b="1" dirty="0" smtClean="0">
                <a:latin typeface="Arial"/>
              </a:rPr>
            </a:br>
            <a:r>
              <a:rPr lang="ru" sz="1200" b="1" dirty="0">
                <a:latin typeface="Arial"/>
              </a:rPr>
              <a:t> года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576" y="1731264"/>
            <a:ext cx="493776" cy="3108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88" y="3332988"/>
            <a:ext cx="3627120" cy="3279648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5617464" y="2292096"/>
            <a:ext cx="1283208" cy="9083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just"/>
            <a:r>
              <a:rPr lang="ru" sz="1100" b="1" dirty="0">
                <a:latin typeface="Arial"/>
              </a:rPr>
              <a:t>Утверждение</a:t>
            </a:r>
          </a:p>
          <a:p>
            <a:pPr marL="6096" indent="0" algn="ctr"/>
            <a:r>
              <a:rPr lang="ru" sz="1100" b="1" dirty="0">
                <a:latin typeface="Arial"/>
              </a:rPr>
              <a:t>бюджета</a:t>
            </a:r>
          </a:p>
          <a:p>
            <a:pPr marL="64008" marR="57912" indent="0" algn="ctr">
              <a:lnSpc>
                <a:spcPts val="1224"/>
              </a:lnSpc>
            </a:pPr>
            <a:r>
              <a:rPr lang="ru" sz="1100" b="1" dirty="0">
                <a:latin typeface="Arial"/>
              </a:rPr>
              <a:t>очередного </a:t>
            </a:r>
            <a:r>
              <a:rPr lang="ru" sz="1100" b="1" dirty="0" smtClean="0">
                <a:latin typeface="Arial"/>
              </a:rPr>
              <a:t/>
            </a:r>
            <a:br>
              <a:rPr lang="ru" sz="1100" b="1" dirty="0" smtClean="0">
                <a:latin typeface="Arial"/>
              </a:rPr>
            </a:br>
            <a:r>
              <a:rPr lang="ru" sz="1100" b="1" dirty="0" smtClean="0">
                <a:latin typeface="Arial"/>
              </a:rPr>
              <a:t>года</a:t>
            </a:r>
            <a:endParaRPr lang="ru" sz="1100" b="1" dirty="0">
              <a:latin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632" y="1371600"/>
            <a:ext cx="1987296" cy="1828799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5622904" y="4267200"/>
            <a:ext cx="133872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57912" indent="0" algn="ctr">
              <a:lnSpc>
                <a:spcPts val="1224"/>
              </a:lnSpc>
            </a:pPr>
            <a:r>
              <a:rPr lang="ru" sz="1200" b="1" dirty="0">
                <a:latin typeface="Arial"/>
              </a:rPr>
              <a:t>Исполнение</a:t>
            </a:r>
          </a:p>
          <a:p>
            <a:pPr marL="112776" indent="0" algn="ctr">
              <a:lnSpc>
                <a:spcPts val="1224"/>
              </a:lnSpc>
            </a:pPr>
            <a:r>
              <a:rPr lang="ru" sz="1200" b="1" dirty="0"/>
              <a:t>бюджета</a:t>
            </a:r>
            <a:r>
              <a:rPr lang="ru" sz="1200" b="1" dirty="0">
                <a:latin typeface="Arial"/>
              </a:rPr>
              <a:t> в</a:t>
            </a:r>
          </a:p>
          <a:p>
            <a:pPr indent="0" algn="ctr">
              <a:lnSpc>
                <a:spcPts val="1224"/>
              </a:lnSpc>
            </a:pPr>
            <a:r>
              <a:rPr lang="ru" sz="1200" b="1" dirty="0">
                <a:latin typeface="Arial"/>
              </a:rPr>
              <a:t>текущем году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19728" y="5419344"/>
            <a:ext cx="1450848" cy="9352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128"/>
              </a:lnSpc>
            </a:pPr>
            <a:r>
              <a:rPr lang="ru" sz="1000" b="1" dirty="0">
                <a:latin typeface="Arial"/>
              </a:rPr>
              <a:t>Формирование </a:t>
            </a:r>
            <a:r>
              <a:rPr lang="ru" sz="1000" b="1" dirty="0" smtClean="0">
                <a:latin typeface="Arial"/>
              </a:rPr>
              <a:t> отчета об</a:t>
            </a:r>
            <a:r>
              <a:rPr lang="ru" sz="1000" b="1" dirty="0">
                <a:latin typeface="Arial"/>
              </a:rPr>
              <a:t> </a:t>
            </a:r>
            <a:r>
              <a:rPr lang="ru" sz="1200" b="1" dirty="0" smtClean="0"/>
              <a:t>исполнении</a:t>
            </a:r>
            <a:endParaRPr lang="ru" sz="1200" b="1" dirty="0"/>
          </a:p>
          <a:p>
            <a:pPr marL="57912" marR="54864" indent="0" algn="ctr">
              <a:lnSpc>
                <a:spcPts val="1128"/>
              </a:lnSpc>
            </a:pPr>
            <a:r>
              <a:rPr lang="ru-RU" sz="1000" b="1" dirty="0">
                <a:latin typeface="Arial"/>
              </a:rPr>
              <a:t>б</a:t>
            </a:r>
            <a:r>
              <a:rPr lang="ru" sz="1000" b="1" dirty="0" smtClean="0">
                <a:latin typeface="Arial"/>
              </a:rPr>
              <a:t>юджета </a:t>
            </a:r>
            <a:r>
              <a:rPr lang="ru" sz="1000" b="1" dirty="0">
                <a:latin typeface="Arial"/>
              </a:rPr>
              <a:t> предыдущего </a:t>
            </a:r>
            <a:r>
              <a:rPr lang="ru" sz="1000" b="1" dirty="0" smtClean="0">
                <a:latin typeface="Arial"/>
              </a:rPr>
              <a:t> года</a:t>
            </a:r>
            <a:endParaRPr lang="ru" sz="1000" b="1" dirty="0">
              <a:latin typeface="Arial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44549">
            <a:off x="5580887" y="5377482"/>
            <a:ext cx="493776" cy="3108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95038">
            <a:off x="6117336" y="3548077"/>
            <a:ext cx="493776" cy="310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5304" y="2656783"/>
            <a:ext cx="20421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Законодательные, представительные органы власти</a:t>
            </a:r>
            <a:br>
              <a:rPr lang="ru-RU" sz="1500" b="1" dirty="0" smtClean="0"/>
            </a:br>
            <a:r>
              <a:rPr lang="ru-RU" sz="1500" b="1" dirty="0" smtClean="0"/>
              <a:t>Органы</a:t>
            </a:r>
            <a:br>
              <a:rPr lang="ru-RU" sz="1500" b="1" dirty="0" smtClean="0"/>
            </a:br>
            <a:r>
              <a:rPr lang="ru-RU" sz="1500" b="1" dirty="0" smtClean="0"/>
              <a:t>исполнительной</a:t>
            </a:r>
            <a:br>
              <a:rPr lang="ru-RU" sz="1500" b="1" dirty="0" smtClean="0"/>
            </a:br>
            <a:r>
              <a:rPr lang="ru-RU" sz="1500" b="1" dirty="0" smtClean="0"/>
              <a:t>власти</a:t>
            </a:r>
            <a:br>
              <a:rPr lang="ru-RU" sz="1500" b="1" dirty="0" smtClean="0"/>
            </a:br>
            <a:r>
              <a:rPr lang="ru-RU" sz="1500" b="1" dirty="0" smtClean="0"/>
              <a:t>Финансовые органы</a:t>
            </a:r>
            <a:br>
              <a:rPr lang="ru-RU" sz="1500" b="1" dirty="0" smtClean="0"/>
            </a:br>
            <a:r>
              <a:rPr lang="ru-RU" sz="1500" b="1" dirty="0" err="1" smtClean="0"/>
              <a:t>Органы</a:t>
            </a:r>
            <a:r>
              <a:rPr lang="ru-RU" sz="1500" b="1" dirty="0" smtClean="0"/>
              <a:t> местного </a:t>
            </a:r>
            <a:br>
              <a:rPr lang="ru-RU" sz="1500" b="1" dirty="0" smtClean="0"/>
            </a:br>
            <a:r>
              <a:rPr lang="ru-RU" sz="1500" b="1" dirty="0" smtClean="0"/>
              <a:t>самоуправления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6961633" y="4724400"/>
            <a:ext cx="1987296" cy="175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Получение доходов бюджета и распределение бюджетных средств в соответствие с законом о бюджете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7086600" y="4425563"/>
            <a:ext cx="654399" cy="343673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object 12"/>
          <p:cNvSpPr txBox="1">
            <a:spLocks noChangeArrowheads="1"/>
          </p:cNvSpPr>
          <p:nvPr/>
        </p:nvSpPr>
        <p:spPr bwMode="auto">
          <a:xfrm>
            <a:off x="3540125" y="1687513"/>
            <a:ext cx="1962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Доходы </a:t>
            </a:r>
            <a:r>
              <a:rPr lang="ru-RU" sz="2000" b="1" dirty="0" err="1" smtClean="0">
                <a:solidFill>
                  <a:srgbClr val="FFFFFF"/>
                </a:solidFill>
                <a:latin typeface="Calibri" pitchFamily="34" charset="0"/>
              </a:rPr>
              <a:t>бюжета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81" name="object 22"/>
          <p:cNvSpPr>
            <a:spLocks noChangeArrowheads="1"/>
          </p:cNvSpPr>
          <p:nvPr/>
        </p:nvSpPr>
        <p:spPr bwMode="auto">
          <a:xfrm>
            <a:off x="8124825" y="2749550"/>
            <a:ext cx="460375" cy="631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2" name="object 23"/>
          <p:cNvSpPr>
            <a:spLocks noChangeArrowheads="1"/>
          </p:cNvSpPr>
          <p:nvPr/>
        </p:nvSpPr>
        <p:spPr bwMode="auto">
          <a:xfrm>
            <a:off x="8145463" y="2755900"/>
            <a:ext cx="417512" cy="588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6" name="object 27"/>
          <p:cNvSpPr txBox="1">
            <a:spLocks noChangeArrowheads="1"/>
          </p:cNvSpPr>
          <p:nvPr/>
        </p:nvSpPr>
        <p:spPr bwMode="auto">
          <a:xfrm>
            <a:off x="3451225" y="2692400"/>
            <a:ext cx="24145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Неналоговые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87" name="object 28"/>
          <p:cNvSpPr>
            <a:spLocks noChangeArrowheads="1"/>
          </p:cNvSpPr>
          <p:nvPr/>
        </p:nvSpPr>
        <p:spPr bwMode="auto">
          <a:xfrm>
            <a:off x="5651500" y="2597150"/>
            <a:ext cx="460375" cy="631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8" name="object 29"/>
          <p:cNvSpPr>
            <a:spLocks noChangeArrowheads="1"/>
          </p:cNvSpPr>
          <p:nvPr/>
        </p:nvSpPr>
        <p:spPr bwMode="auto">
          <a:xfrm>
            <a:off x="5672138" y="2603500"/>
            <a:ext cx="417512" cy="588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2" name="object 33"/>
          <p:cNvSpPr txBox="1">
            <a:spLocks noChangeArrowheads="1"/>
          </p:cNvSpPr>
          <p:nvPr/>
        </p:nvSpPr>
        <p:spPr bwMode="auto">
          <a:xfrm>
            <a:off x="604838" y="2692400"/>
            <a:ext cx="21494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Налоговые </a:t>
            </a:r>
            <a:r>
              <a:rPr lang="ru-RU" sz="2000" b="1" dirty="0" err="1" smtClean="0">
                <a:solidFill>
                  <a:srgbClr val="FFFFFF"/>
                </a:solidFill>
                <a:latin typeface="Calibri" pitchFamily="34" charset="0"/>
              </a:rPr>
              <a:t>ооды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93" name="object 34"/>
          <p:cNvSpPr>
            <a:spLocks noChangeArrowheads="1"/>
          </p:cNvSpPr>
          <p:nvPr/>
        </p:nvSpPr>
        <p:spPr bwMode="auto">
          <a:xfrm>
            <a:off x="2538413" y="2597150"/>
            <a:ext cx="460375" cy="631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5" name="object 36"/>
          <p:cNvSpPr>
            <a:spLocks noChangeArrowheads="1"/>
          </p:cNvSpPr>
          <p:nvPr/>
        </p:nvSpPr>
        <p:spPr bwMode="auto">
          <a:xfrm>
            <a:off x="79376" y="1486809"/>
            <a:ext cx="2689224" cy="361235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r>
              <a:rPr lang="ru-RU" sz="1600" dirty="0" smtClean="0">
                <a:solidFill>
                  <a:srgbClr val="0057D6"/>
                </a:solidFill>
                <a:latin typeface="Calibri" pitchFamily="34" charset="0"/>
              </a:rPr>
              <a:t>     НАЛОГОВЫЕ ДОХОДЫ</a:t>
            </a:r>
            <a:br>
              <a:rPr lang="ru-RU" sz="1600" dirty="0" smtClean="0">
                <a:solidFill>
                  <a:srgbClr val="0057D6"/>
                </a:solidFill>
                <a:latin typeface="Calibri" pitchFamily="34" charset="0"/>
              </a:rPr>
            </a:br>
            <a:endParaRPr lang="ru-RU" sz="1600" dirty="0">
              <a:solidFill>
                <a:srgbClr val="0057D6"/>
              </a:solidFill>
              <a:latin typeface="Calibri" pitchFamily="34" charset="0"/>
            </a:endParaRPr>
          </a:p>
        </p:txBody>
      </p:sp>
      <p:sp>
        <p:nvSpPr>
          <p:cNvPr id="15396" name="object 37"/>
          <p:cNvSpPr txBox="1">
            <a:spLocks noChangeArrowheads="1"/>
          </p:cNvSpPr>
          <p:nvPr/>
        </p:nvSpPr>
        <p:spPr bwMode="auto">
          <a:xfrm>
            <a:off x="79376" y="1852613"/>
            <a:ext cx="21812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dirty="0">
                <a:latin typeface="Calibri" pitchFamily="34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</p:txBody>
      </p:sp>
      <p:sp>
        <p:nvSpPr>
          <p:cNvPr id="15397" name="object 38"/>
          <p:cNvSpPr txBox="1">
            <a:spLocks noChangeArrowheads="1"/>
          </p:cNvSpPr>
          <p:nvPr/>
        </p:nvSpPr>
        <p:spPr bwMode="auto">
          <a:xfrm>
            <a:off x="79375" y="3255961"/>
            <a:ext cx="267493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432000"/>
            <a:r>
              <a:rPr lang="ru-RU" sz="1500" dirty="0">
                <a:latin typeface="Calibri" pitchFamily="34" charset="0"/>
              </a:rPr>
              <a:t>→ налог на </a:t>
            </a:r>
            <a:r>
              <a:rPr lang="ru-RU" sz="1500" dirty="0" smtClean="0">
                <a:latin typeface="Calibri" pitchFamily="34" charset="0"/>
              </a:rPr>
              <a:t>прибыль организаций</a:t>
            </a:r>
            <a:r>
              <a:rPr lang="ru-RU" sz="1500" dirty="0">
                <a:latin typeface="Calibri" pitchFamily="34" charset="0"/>
              </a:rPr>
              <a:t>;</a:t>
            </a:r>
          </a:p>
          <a:p>
            <a:pPr indent="432000"/>
            <a:r>
              <a:rPr lang="ru-RU" sz="1500" dirty="0">
                <a:latin typeface="Calibri" pitchFamily="34" charset="0"/>
              </a:rPr>
              <a:t>→ акцизы;</a:t>
            </a:r>
          </a:p>
          <a:p>
            <a:pPr indent="432000"/>
            <a:r>
              <a:rPr lang="ru-RU" sz="1500" dirty="0">
                <a:latin typeface="Calibri" pitchFamily="34" charset="0"/>
              </a:rPr>
              <a:t>→ налог на </a:t>
            </a:r>
            <a:r>
              <a:rPr lang="ru-RU" sz="1500" dirty="0" smtClean="0">
                <a:latin typeface="Calibri" pitchFamily="34" charset="0"/>
              </a:rPr>
              <a:t>доходы физических </a:t>
            </a:r>
            <a:r>
              <a:rPr lang="ru-RU" sz="1500" dirty="0">
                <a:latin typeface="Calibri" pitchFamily="34" charset="0"/>
              </a:rPr>
              <a:t>лиц;</a:t>
            </a:r>
          </a:p>
          <a:p>
            <a:pPr indent="432000"/>
            <a:r>
              <a:rPr lang="ru-RU" sz="1500" dirty="0">
                <a:latin typeface="Calibri" pitchFamily="34" charset="0"/>
              </a:rPr>
              <a:t>→ другие налоги.</a:t>
            </a:r>
          </a:p>
        </p:txBody>
      </p:sp>
      <p:sp>
        <p:nvSpPr>
          <p:cNvPr id="15398" name="object 39"/>
          <p:cNvSpPr>
            <a:spLocks noChangeArrowheads="1"/>
          </p:cNvSpPr>
          <p:nvPr/>
        </p:nvSpPr>
        <p:spPr bwMode="auto">
          <a:xfrm>
            <a:off x="6162644" y="1486810"/>
            <a:ext cx="2730500" cy="354239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0057D6"/>
                </a:solidFill>
                <a:latin typeface="Calibri" pitchFamily="34" charset="0"/>
              </a:rPr>
              <a:t>БЕЗВОЗМЕЗДНЫЕ</a:t>
            </a:r>
            <a:br>
              <a:rPr lang="ru-RU" sz="1600" dirty="0" smtClean="0">
                <a:solidFill>
                  <a:srgbClr val="0057D6"/>
                </a:solidFill>
                <a:latin typeface="Calibri" pitchFamily="34" charset="0"/>
              </a:rPr>
            </a:br>
            <a:r>
              <a:rPr lang="ru-RU" sz="1600" dirty="0" smtClean="0">
                <a:solidFill>
                  <a:srgbClr val="0057D6"/>
                </a:solidFill>
                <a:latin typeface="Calibri" pitchFamily="34" charset="0"/>
              </a:rPr>
              <a:t>ПОСТУПЛЕНИЯ</a:t>
            </a:r>
            <a:endParaRPr lang="ru-RU" sz="1600" dirty="0">
              <a:solidFill>
                <a:srgbClr val="0057D6"/>
              </a:solidFill>
              <a:latin typeface="Calibri" pitchFamily="34" charset="0"/>
            </a:endParaRPr>
          </a:p>
        </p:txBody>
      </p:sp>
      <p:sp>
        <p:nvSpPr>
          <p:cNvPr id="15399" name="object 40"/>
          <p:cNvSpPr txBox="1">
            <a:spLocks noChangeArrowheads="1"/>
          </p:cNvSpPr>
          <p:nvPr/>
        </p:nvSpPr>
        <p:spPr bwMode="auto">
          <a:xfrm>
            <a:off x="6353144" y="2047874"/>
            <a:ext cx="23495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dirty="0">
                <a:latin typeface="Calibri" pitchFamily="34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</a:p>
        </p:txBody>
      </p:sp>
      <p:sp>
        <p:nvSpPr>
          <p:cNvPr id="15401" name="object 4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27100"/>
          </a:xfrm>
        </p:spPr>
        <p:txBody>
          <a:bodyPr lIns="0" tIns="0" rIns="0" bIns="0"/>
          <a:lstStyle/>
          <a:p>
            <a:pPr marL="53975"/>
            <a:r>
              <a:rPr lang="ru-RU" sz="2200" b="1" dirty="0" smtClean="0">
                <a:solidFill>
                  <a:srgbClr val="004CBC"/>
                </a:solidFill>
              </a:rPr>
              <a:t>ДОХОДЫ БЮДЖЕТА </a:t>
            </a:r>
            <a:r>
              <a:rPr lang="ru-RU" sz="2200" dirty="0" smtClean="0">
                <a:solidFill>
                  <a:srgbClr val="004CBC"/>
                </a:solidFill>
              </a:rPr>
              <a:t>– это безвозмездные и безвозвратные поступления денежных средств в бюджет</a:t>
            </a:r>
          </a:p>
        </p:txBody>
      </p:sp>
      <p:sp>
        <p:nvSpPr>
          <p:cNvPr id="15403" name="object 43"/>
          <p:cNvSpPr>
            <a:spLocks noChangeArrowheads="1"/>
          </p:cNvSpPr>
          <p:nvPr/>
        </p:nvSpPr>
        <p:spPr bwMode="auto">
          <a:xfrm>
            <a:off x="2998788" y="1486808"/>
            <a:ext cx="2986087" cy="35423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r>
              <a:rPr lang="ru-RU" sz="1600" b="1" dirty="0" smtClean="0">
                <a:latin typeface="Calibri" pitchFamily="34" charset="0"/>
              </a:rPr>
              <a:t>         </a:t>
            </a:r>
            <a:r>
              <a:rPr lang="ru-RU" sz="1600" dirty="0" smtClean="0">
                <a:solidFill>
                  <a:srgbClr val="0057D6"/>
                </a:solidFill>
                <a:latin typeface="Calibri" pitchFamily="34" charset="0"/>
              </a:rPr>
              <a:t>НЕНАЛОГОВЫЕ ДОХОДЫ</a:t>
            </a:r>
            <a:endParaRPr lang="ru-RU" sz="1600" dirty="0">
              <a:solidFill>
                <a:srgbClr val="0057D6"/>
              </a:solidFill>
              <a:latin typeface="Calibri" pitchFamily="34" charset="0"/>
            </a:endParaRPr>
          </a:p>
        </p:txBody>
      </p:sp>
      <p:sp>
        <p:nvSpPr>
          <p:cNvPr id="15404" name="object 44"/>
          <p:cNvSpPr txBox="1">
            <a:spLocks noChangeArrowheads="1"/>
          </p:cNvSpPr>
          <p:nvPr/>
        </p:nvSpPr>
        <p:spPr bwMode="auto">
          <a:xfrm>
            <a:off x="3109119" y="1883568"/>
            <a:ext cx="2756694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 algn="ctr"/>
            <a:r>
              <a:rPr lang="ru-RU" sz="1600" dirty="0">
                <a:latin typeface="Calibri" pitchFamily="34" charset="0"/>
              </a:rPr>
              <a:t>Поступления от уплаты </a:t>
            </a:r>
            <a:r>
              <a:rPr lang="ru-RU" sz="1600" dirty="0" smtClean="0">
                <a:latin typeface="Calibri" pitchFamily="34" charset="0"/>
              </a:rPr>
              <a:t>других </a:t>
            </a:r>
            <a:r>
              <a:rPr lang="ru-RU" sz="1600" dirty="0">
                <a:latin typeface="Calibri" pitchFamily="34" charset="0"/>
              </a:rPr>
              <a:t>пошлин и сборов, установленных законодательством, а также штрафов за нарушение законодательства,</a:t>
            </a:r>
          </a:p>
          <a:p>
            <a:pPr marL="20638" algn="ctr"/>
            <a:r>
              <a:rPr lang="ru-RU" sz="1600" dirty="0">
                <a:latin typeface="Calibri" pitchFamily="34" charset="0"/>
              </a:rPr>
              <a:t> например:</a:t>
            </a:r>
          </a:p>
          <a:p>
            <a:pPr marL="20638">
              <a:lnSpc>
                <a:spcPts val="950"/>
              </a:lnSpc>
              <a:spcBef>
                <a:spcPts val="13"/>
              </a:spcBef>
            </a:pPr>
            <a:endParaRPr lang="ru-RU" sz="900" dirty="0">
              <a:latin typeface="Calibri" pitchFamily="34" charset="0"/>
            </a:endParaRPr>
          </a:p>
          <a:p>
            <a:pPr indent="432000"/>
            <a:r>
              <a:rPr lang="ru-RU" sz="1500" dirty="0">
                <a:latin typeface="Calibri" pitchFamily="34" charset="0"/>
              </a:rPr>
              <a:t>→ доходы от использования государственного имущества и земли;</a:t>
            </a:r>
          </a:p>
          <a:p>
            <a:pPr indent="432000"/>
            <a:r>
              <a:rPr lang="ru-RU" sz="1500" dirty="0">
                <a:latin typeface="Calibri" pitchFamily="34" charset="0"/>
              </a:rPr>
              <a:t>→ штрафные санкции;</a:t>
            </a:r>
          </a:p>
          <a:p>
            <a:pPr indent="432000"/>
            <a:r>
              <a:rPr lang="ru-RU" sz="1500" dirty="0">
                <a:latin typeface="Calibri" pitchFamily="34" charset="0"/>
              </a:rPr>
              <a:t>→ другие.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919414" y="244733"/>
            <a:ext cx="5081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sp>
        <p:nvSpPr>
          <p:cNvPr id="3" name="Овал 2"/>
          <p:cNvSpPr/>
          <p:nvPr/>
        </p:nvSpPr>
        <p:spPr>
          <a:xfrm>
            <a:off x="3200400" y="5333657"/>
            <a:ext cx="2471738" cy="1447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br>
              <a:rPr lang="ru-RU" sz="2800" b="1" dirty="0" smtClean="0">
                <a:solidFill>
                  <a:srgbClr val="005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5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endParaRPr lang="ru-RU" sz="2800" b="1" dirty="0">
              <a:solidFill>
                <a:srgbClr val="0057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18168551">
            <a:off x="2326132" y="5127475"/>
            <a:ext cx="600713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3086528">
            <a:off x="6068358" y="5073056"/>
            <a:ext cx="635239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4029598" y="5099163"/>
            <a:ext cx="639413" cy="26114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101600" y="850900"/>
            <a:ext cx="8831263" cy="965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fontAlgn="auto">
              <a:spcAft>
                <a:spcPts val="0"/>
              </a:spcAft>
              <a:defRPr/>
            </a:pPr>
            <a:endParaRPr lang="ru-RU" spc="40" dirty="0"/>
          </a:p>
        </p:txBody>
      </p:sp>
      <p:sp>
        <p:nvSpPr>
          <p:cNvPr id="16394" name="object 10"/>
          <p:cNvSpPr>
            <a:spLocks noChangeArrowheads="1"/>
          </p:cNvSpPr>
          <p:nvPr/>
        </p:nvSpPr>
        <p:spPr bwMode="auto">
          <a:xfrm>
            <a:off x="230188" y="3803650"/>
            <a:ext cx="2565400" cy="298926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6" name="object 13"/>
          <p:cNvSpPr txBox="1">
            <a:spLocks noChangeArrowheads="1"/>
          </p:cNvSpPr>
          <p:nvPr/>
        </p:nvSpPr>
        <p:spPr bwMode="auto">
          <a:xfrm>
            <a:off x="436563" y="3941763"/>
            <a:ext cx="21526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 dirty="0">
                <a:latin typeface="Calibri" pitchFamily="34" charset="0"/>
              </a:rPr>
              <a:t>и обязательны к уплате на всей территории Российской Федерации, </a:t>
            </a:r>
            <a:r>
              <a:rPr lang="ru-RU" b="1" dirty="0">
                <a:solidFill>
                  <a:srgbClr val="0057D6"/>
                </a:solidFill>
                <a:latin typeface="Calibri" pitchFamily="34" charset="0"/>
              </a:rPr>
              <a:t>например:</a:t>
            </a:r>
            <a:endParaRPr lang="ru-RU" dirty="0">
              <a:solidFill>
                <a:srgbClr val="0057D6"/>
              </a:solidFill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Налог на прибыль</a:t>
            </a:r>
            <a:endParaRPr lang="ru-RU" dirty="0">
              <a:latin typeface="Calibri" pitchFamily="34" charset="0"/>
            </a:endParaRPr>
          </a:p>
          <a:p>
            <a:pPr marL="12700"/>
            <a:r>
              <a:rPr lang="ru-RU" b="1" dirty="0">
                <a:latin typeface="Calibri" pitchFamily="34" charset="0"/>
              </a:rPr>
              <a:t>организаций;</a:t>
            </a:r>
            <a:endParaRPr lang="ru-RU" dirty="0"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Налог на доходы физических лиц;</a:t>
            </a:r>
            <a:endParaRPr lang="ru-RU" dirty="0"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Акцизы.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6397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8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9" name="object 16"/>
          <p:cNvSpPr>
            <a:spLocks noChangeArrowheads="1"/>
          </p:cNvSpPr>
          <p:nvPr/>
        </p:nvSpPr>
        <p:spPr bwMode="auto">
          <a:xfrm>
            <a:off x="3106738" y="3668713"/>
            <a:ext cx="2879725" cy="3124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1" name="object 18"/>
          <p:cNvSpPr txBox="1">
            <a:spLocks noChangeArrowheads="1"/>
          </p:cNvSpPr>
          <p:nvPr/>
        </p:nvSpPr>
        <p:spPr bwMode="auto">
          <a:xfrm>
            <a:off x="3308350" y="3892550"/>
            <a:ext cx="241776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 dirty="0">
                <a:latin typeface="Calibri" pitchFamily="34" charset="0"/>
              </a:rPr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b="1" dirty="0">
                <a:solidFill>
                  <a:srgbClr val="0057D6"/>
                </a:solidFill>
                <a:latin typeface="Calibri" pitchFamily="34" charset="0"/>
              </a:rPr>
              <a:t>например:</a:t>
            </a:r>
            <a:endParaRPr lang="ru-RU" dirty="0">
              <a:solidFill>
                <a:srgbClr val="0057D6"/>
              </a:solidFill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Налог на имущество организаций;</a:t>
            </a:r>
            <a:endParaRPr lang="ru-RU" dirty="0"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Транспортный налог</a:t>
            </a:r>
            <a:r>
              <a:rPr lang="en-US" b="1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6402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3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5" name="object 23"/>
          <p:cNvSpPr txBox="1">
            <a:spLocks noChangeArrowheads="1"/>
          </p:cNvSpPr>
          <p:nvPr/>
        </p:nvSpPr>
        <p:spPr bwMode="auto">
          <a:xfrm>
            <a:off x="288925" y="850901"/>
            <a:ext cx="8416925" cy="143509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12700">
              <a:lnSpc>
                <a:spcPct val="102000"/>
              </a:lnSpc>
            </a:pPr>
            <a:r>
              <a:rPr lang="ru-RU" sz="2400" b="1" dirty="0" smtClean="0">
                <a:solidFill>
                  <a:srgbClr val="0057D6"/>
                </a:solidFill>
                <a:latin typeface="Calibri" pitchFamily="34" charset="0"/>
              </a:rPr>
              <a:t>НАЛОГ</a:t>
            </a:r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– </a:t>
            </a:r>
            <a:r>
              <a:rPr lang="ru-RU" sz="1600" b="1" dirty="0">
                <a:latin typeface="Calibri" pitchFamily="34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</a:t>
            </a:r>
            <a:r>
              <a:rPr lang="ru-RU" sz="1600" b="1" dirty="0" smtClean="0">
                <a:latin typeface="Calibri" pitchFamily="34" charset="0"/>
              </a:rPr>
              <a:t>образований</a:t>
            </a:r>
            <a:endParaRPr lang="ru-RU" sz="800" dirty="0">
              <a:latin typeface="Calibri" pitchFamily="34" charset="0"/>
            </a:endParaRPr>
          </a:p>
          <a:p>
            <a:pPr marL="12700" algn="ctr"/>
            <a:r>
              <a:rPr lang="ru-RU" sz="2400" b="1" dirty="0" smtClean="0">
                <a:solidFill>
                  <a:srgbClr val="0057D6"/>
                </a:solidFill>
                <a:latin typeface="Calibri" pitchFamily="34" charset="0"/>
              </a:rPr>
              <a:t>ВИДЫ НАЛОГОВ</a:t>
            </a:r>
            <a:endParaRPr lang="ru-RU" sz="2400" dirty="0">
              <a:solidFill>
                <a:srgbClr val="0057D6"/>
              </a:solidFill>
              <a:latin typeface="Calibri" pitchFamily="34" charset="0"/>
            </a:endParaRPr>
          </a:p>
        </p:txBody>
      </p:sp>
      <p:sp>
        <p:nvSpPr>
          <p:cNvPr id="16406" name="object 24"/>
          <p:cNvSpPr txBox="1">
            <a:spLocks noChangeArrowheads="1"/>
          </p:cNvSpPr>
          <p:nvPr/>
        </p:nvSpPr>
        <p:spPr bwMode="auto">
          <a:xfrm>
            <a:off x="506413" y="2655888"/>
            <a:ext cx="73421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tabLst>
                <a:tab pos="6242050" algn="l"/>
              </a:tabLst>
            </a:pPr>
            <a:r>
              <a:rPr lang="ru-RU" sz="2000" b="1" dirty="0" smtClean="0">
                <a:solidFill>
                  <a:srgbClr val="00B0F0"/>
                </a:solidFill>
                <a:latin typeface="Calibri" pitchFamily="34" charset="0"/>
              </a:rPr>
              <a:t>Федеральные</a:t>
            </a:r>
            <a:r>
              <a:rPr lang="ru-RU" sz="2000" b="1" dirty="0">
                <a:solidFill>
                  <a:srgbClr val="254061"/>
                </a:solidFill>
                <a:latin typeface="Calibri" pitchFamily="34" charset="0"/>
              </a:rPr>
              <a:t>	</a:t>
            </a:r>
            <a:r>
              <a:rPr lang="ru-RU" sz="2000" b="1" dirty="0" smtClean="0">
                <a:solidFill>
                  <a:srgbClr val="00B0F0"/>
                </a:solidFill>
                <a:latin typeface="Calibri" pitchFamily="34" charset="0"/>
              </a:rPr>
              <a:t>Местные</a:t>
            </a:r>
            <a:endParaRPr lang="ru-RU" sz="20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407" name="object 25"/>
          <p:cNvSpPr txBox="1">
            <a:spLocks noChangeArrowheads="1"/>
          </p:cNvSpPr>
          <p:nvPr/>
        </p:nvSpPr>
        <p:spPr bwMode="auto">
          <a:xfrm>
            <a:off x="3517900" y="2667000"/>
            <a:ext cx="18335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 dirty="0" smtClean="0">
                <a:solidFill>
                  <a:srgbClr val="00B0F0"/>
                </a:solidFill>
                <a:latin typeface="Calibri" pitchFamily="34" charset="0"/>
              </a:rPr>
              <a:t>Региональные</a:t>
            </a:r>
            <a:endParaRPr lang="ru-RU" sz="20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6408" name="object 26"/>
          <p:cNvSpPr txBox="1">
            <a:spLocks noChangeArrowheads="1"/>
          </p:cNvSpPr>
          <p:nvPr/>
        </p:nvSpPr>
        <p:spPr bwMode="auto">
          <a:xfrm>
            <a:off x="755650" y="2995613"/>
            <a:ext cx="7543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УСТАНОВЛЕНЫ НАЛОГОВЫМ КОДЕКСОМ РОССИЙСКОЙ ФЕДЕРАЦИИ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6409" name="object 27"/>
          <p:cNvSpPr txBox="1">
            <a:spLocks noChangeArrowheads="1"/>
          </p:cNvSpPr>
          <p:nvPr/>
        </p:nvSpPr>
        <p:spPr bwMode="auto">
          <a:xfrm>
            <a:off x="6416675" y="3448050"/>
            <a:ext cx="22463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 dirty="0">
                <a:latin typeface="Calibri" pitchFamily="34" charset="0"/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</a:p>
          <a:p>
            <a:pPr marL="12700"/>
            <a:r>
              <a:rPr lang="ru-RU" sz="2000" b="1" dirty="0">
                <a:solidFill>
                  <a:srgbClr val="0057D6"/>
                </a:solidFill>
                <a:latin typeface="Calibri" pitchFamily="34" charset="0"/>
              </a:rPr>
              <a:t>например:</a:t>
            </a:r>
            <a:endParaRPr lang="ru-RU" sz="2000" dirty="0">
              <a:solidFill>
                <a:srgbClr val="0057D6"/>
              </a:solidFill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Земельный налог;</a:t>
            </a:r>
            <a:endParaRPr lang="ru-RU" dirty="0"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Налог на имущество физических лиц.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-54769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59125" y="224135"/>
            <a:ext cx="508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</a:t>
            </a:r>
            <a:r>
              <a:rPr lang="ru-RU" spc="40" dirty="0" smtClean="0">
                <a:sym typeface="Rasa Medium"/>
              </a:rPr>
              <a:t>ОКРУГ</a:t>
            </a:r>
            <a:endParaRPr lang="ru-RU" spc="4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273176" y="3307970"/>
            <a:ext cx="40322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295775" y="3296857"/>
            <a:ext cx="403224" cy="371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7432676" y="3282761"/>
            <a:ext cx="403224" cy="16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334962"/>
          </a:xfrm>
        </p:spPr>
        <p:txBody>
          <a:bodyPr>
            <a:normAutofit fontScale="90000"/>
          </a:bodyPr>
          <a:lstStyle/>
          <a:p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1800" b="1" spc="-1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мативы зачисле</a:t>
            </a:r>
            <a:r>
              <a:rPr lang="ru-RU" sz="1800" b="1" spc="-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r>
              <a:rPr lang="ru-RU" sz="1800" b="1" spc="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</a:t>
            </a:r>
            <a:r>
              <a:rPr lang="ru-RU" sz="1800" b="1" spc="-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b="1" spc="-1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800" b="1" spc="-2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</a:t>
            </a:r>
            <a:r>
              <a:rPr lang="ru-RU" sz="1800" b="1" spc="-2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800" b="1" spc="-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</a:t>
            </a:r>
            <a:r>
              <a:rPr lang="ru-RU" sz="1800" b="1" spc="1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800" b="1" spc="-5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800" b="1" spc="-1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800" b="1" spc="-4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 на</a:t>
            </a:r>
            <a:r>
              <a:rPr lang="ru-RU" sz="1800" b="1" spc="-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2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</a:t>
            </a:r>
            <a:r>
              <a:rPr lang="ru-RU" sz="1800" b="1" spc="-2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b="1" spc="-2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b="1" spc="-1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r>
              <a:rPr lang="ru-RU" sz="1800" b="1" spc="3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Новгородской  о</a:t>
            </a:r>
            <a:r>
              <a:rPr lang="ru-RU" sz="1800" b="1" spc="-3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lang="ru-RU" sz="1800" b="1" spc="-5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b="1" spc="-10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5563"/>
              </p:ext>
            </p:extLst>
          </p:nvPr>
        </p:nvGraphicFramePr>
        <p:xfrm>
          <a:off x="304800" y="838200"/>
          <a:ext cx="8534399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Лист" r:id="rId3" imgW="7296232" imgH="7877202" progId="Excel.Sheet.12">
                  <p:embed/>
                </p:oleObj>
              </mc:Choice>
              <mc:Fallback>
                <p:oleObj name="Лист" r:id="rId3" imgW="7296232" imgH="78772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838200"/>
                        <a:ext cx="8534399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680274"/>
            <a:ext cx="5773783" cy="34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1440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57D6"/>
                </a:solidFill>
              </a:rPr>
              <a:t/>
            </a:r>
            <a:br>
              <a:rPr lang="ru-RU" sz="2000" dirty="0" smtClean="0">
                <a:solidFill>
                  <a:srgbClr val="0057D6"/>
                </a:solidFill>
              </a:rPr>
            </a:br>
            <a:r>
              <a:rPr lang="ru-RU" sz="2000" dirty="0" smtClean="0">
                <a:solidFill>
                  <a:srgbClr val="0057D6"/>
                </a:solidFill>
              </a:rPr>
              <a:t/>
            </a:r>
            <a:br>
              <a:rPr lang="ru-RU" sz="2000" dirty="0" smtClean="0">
                <a:solidFill>
                  <a:srgbClr val="0057D6"/>
                </a:solidFill>
              </a:rPr>
            </a:br>
            <a:r>
              <a:rPr lang="ru-RU" sz="2000" dirty="0" smtClean="0">
                <a:solidFill>
                  <a:srgbClr val="0057D6"/>
                </a:solidFill>
              </a:rPr>
              <a:t/>
            </a:r>
            <a:br>
              <a:rPr lang="ru-RU" sz="2000" dirty="0" smtClean="0">
                <a:solidFill>
                  <a:srgbClr val="0057D6"/>
                </a:solidFill>
              </a:rPr>
            </a:br>
            <a:r>
              <a:rPr lang="ru-RU" sz="2000" dirty="0" smtClean="0">
                <a:solidFill>
                  <a:srgbClr val="0057D6"/>
                </a:solidFill>
              </a:rPr>
              <a:t>МЕЖБЮДЖЕТНЫЕ ТРАНСФЕРТЫ </a:t>
            </a:r>
            <a:r>
              <a:rPr lang="ru-RU" sz="2000" dirty="0" smtClean="0"/>
              <a:t>– средства, предоставляемые одним бюджетом </a:t>
            </a:r>
            <a:r>
              <a:rPr lang="ru-RU" sz="2000" dirty="0">
                <a:latin typeface="Calibri" pitchFamily="34" charset="0"/>
              </a:rPr>
              <a:t>бюджетной системы Российской Федерации другому бюджету бюджетной системы Российской Федерации.</a:t>
            </a:r>
            <a:br>
              <a:rPr lang="ru-RU" sz="2000" dirty="0">
                <a:latin typeface="Calibri" pitchFamily="34" charset="0"/>
              </a:rPr>
            </a:br>
            <a:r>
              <a:rPr lang="ru-RU" sz="1600" dirty="0" smtClean="0"/>
              <a:t> 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505199" y="376535"/>
            <a:ext cx="489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ОКРУГ</a:t>
            </a:r>
            <a:endParaRPr lang="ru-RU" spc="4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15845"/>
              </p:ext>
            </p:extLst>
          </p:nvPr>
        </p:nvGraphicFramePr>
        <p:xfrm>
          <a:off x="309563" y="2286000"/>
          <a:ext cx="9205912" cy="462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Документ" r:id="rId4" imgW="6659420" imgH="3731794" progId="Word.Document.12">
                  <p:embed/>
                </p:oleObj>
              </mc:Choice>
              <mc:Fallback>
                <p:oleObj name="Документ" r:id="rId4" imgW="6659420" imgH="3731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563" y="2286000"/>
                        <a:ext cx="9205912" cy="4625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633"/>
            <a:ext cx="533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17683</TotalTime>
  <Words>1264</Words>
  <Application>Microsoft Office PowerPoint</Application>
  <PresentationFormat>Экран (4:3)</PresentationFormat>
  <Paragraphs>280</Paragraphs>
  <Slides>32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Лист</vt:lpstr>
      <vt:lpstr>Документ</vt:lpstr>
      <vt:lpstr>Презентация PowerPoint</vt:lpstr>
      <vt:lpstr>Что такое «Бюджет для граждан»?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</vt:lpstr>
      <vt:lpstr>Презентация PowerPoint</vt:lpstr>
      <vt:lpstr>Нормативы зачисления налогов по уровням бюджета на территории Новгородской  области</vt:lpstr>
      <vt:lpstr>   МЕЖБЮДЖЕТНЫЕ ТРАНСФЕРТЫ – средства, предоставляемые одним бюджетом бюджетной системы Российской Федерации другому бюджету бюджетной системы Российской Федерации.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налоговых и неналоговых доходов, тыс. рублей </vt:lpstr>
      <vt:lpstr>Презентация PowerPoint</vt:lpstr>
      <vt:lpstr>Структура налоговых и неналоговых доходов бюджета муниципального округа за 2024 год в разрезе доходных источников в общей сумме доходов  (тыс.руб)</vt:lpstr>
      <vt:lpstr>Презентация PowerPoint</vt:lpstr>
      <vt:lpstr>Презентация PowerPoint</vt:lpstr>
      <vt:lpstr>Основные направления расходов бюджета муниципального округа Новгородской области в 2024 году, тыс.руб</vt:lpstr>
      <vt:lpstr>Презентация PowerPoint</vt:lpstr>
      <vt:lpstr>Презентация PowerPoint</vt:lpstr>
      <vt:lpstr>Презентация PowerPoint</vt:lpstr>
      <vt:lpstr>Презентация PowerPoint</vt:lpstr>
      <vt:lpstr> Расходы на образование</vt:lpstr>
      <vt:lpstr> Расходы на социальную политику</vt:lpstr>
      <vt:lpstr>МОШЕНСКОЙ МУНИЦИПАЛЬНЫЙ ОКРУГ</vt:lpstr>
      <vt:lpstr> Реализация национальных проектов на территории Мошенского муниципального округа Новгородской области</vt:lpstr>
      <vt:lpstr>  Муниципальные программы Мошенского муниципального     округа Новгородской области  2024 год                                           руб.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Заверткина Т.Н.</cp:lastModifiedBy>
  <cp:revision>1763</cp:revision>
  <cp:lastPrinted>2025-04-18T08:48:39Z</cp:lastPrinted>
  <dcterms:created xsi:type="dcterms:W3CDTF">2013-11-11T10:07:08Z</dcterms:created>
  <dcterms:modified xsi:type="dcterms:W3CDTF">2025-04-23T08:10:27Z</dcterms:modified>
</cp:coreProperties>
</file>