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37"/>
  </p:notesMasterIdLst>
  <p:handoutMasterIdLst>
    <p:handoutMasterId r:id="rId38"/>
  </p:handoutMasterIdLst>
  <p:sldIdLst>
    <p:sldId id="526" r:id="rId2"/>
    <p:sldId id="527" r:id="rId3"/>
    <p:sldId id="531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3" r:id="rId15"/>
    <p:sldId id="544" r:id="rId16"/>
    <p:sldId id="547" r:id="rId17"/>
    <p:sldId id="565" r:id="rId18"/>
    <p:sldId id="545" r:id="rId19"/>
    <p:sldId id="564" r:id="rId20"/>
    <p:sldId id="546" r:id="rId21"/>
    <p:sldId id="550" r:id="rId22"/>
    <p:sldId id="568" r:id="rId23"/>
    <p:sldId id="552" r:id="rId24"/>
    <p:sldId id="553" r:id="rId25"/>
    <p:sldId id="554" r:id="rId26"/>
    <p:sldId id="555" r:id="rId27"/>
    <p:sldId id="566" r:id="rId28"/>
    <p:sldId id="567" r:id="rId29"/>
    <p:sldId id="573" r:id="rId30"/>
    <p:sldId id="569" r:id="rId31"/>
    <p:sldId id="570" r:id="rId32"/>
    <p:sldId id="571" r:id="rId33"/>
    <p:sldId id="558" r:id="rId34"/>
    <p:sldId id="559" r:id="rId35"/>
    <p:sldId id="560" r:id="rId36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39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217BFF"/>
    <a:srgbClr val="EE7D00"/>
    <a:srgbClr val="004CBC"/>
    <a:srgbClr val="0057D6"/>
    <a:srgbClr val="FA8300"/>
    <a:srgbClr val="FFB869"/>
    <a:srgbClr val="3F8D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671" autoAdjust="0"/>
  </p:normalViewPr>
  <p:slideViewPr>
    <p:cSldViewPr>
      <p:cViewPr varScale="1">
        <p:scale>
          <a:sx n="70" d="100"/>
          <a:sy n="70" d="100"/>
        </p:scale>
        <p:origin x="16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130"/>
        <p:guide pos="2139"/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7125984251968"/>
          <c:y val="7.5630221794794769E-2"/>
          <c:w val="0.81007751937984562"/>
          <c:h val="0.73319327731092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275 580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375 347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342 805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275580</c:v>
                </c:pt>
                <c:pt idx="1">
                  <c:v>375347</c:v>
                </c:pt>
                <c:pt idx="2">
                  <c:v>342805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0"/>
        <c:axId val="287631856"/>
        <c:axId val="287633424"/>
      </c:barChart>
      <c:catAx>
        <c:axId val="28763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7633424"/>
        <c:crosses val="autoZero"/>
        <c:auto val="1"/>
        <c:lblAlgn val="ctr"/>
        <c:lblOffset val="100"/>
        <c:noMultiLvlLbl val="0"/>
      </c:catAx>
      <c:valAx>
        <c:axId val="2876334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8763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931869387307957"/>
          <c:y val="9.72403701259442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42379258827033"/>
          <c:y val="0.19639012994212329"/>
          <c:w val="0.65652993594118325"/>
          <c:h val="0.77517966857829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2771.8</c:v>
                </c:pt>
                <c:pt idx="1">
                  <c:v>2744.9</c:v>
                </c:pt>
                <c:pt idx="2">
                  <c:v>10682.9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6197798617174"/>
          <c:y val="2.898552453670564E-2"/>
          <c:w val="0.80357189726284217"/>
          <c:h val="0.9710145092921891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3356663750366"/>
          <c:y val="0.10163353018372702"/>
          <c:w val="0.61006289308176098"/>
          <c:h val="0.898148148148148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Жильё и городская среда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#,##0">
                  <c:v>1749100</c:v>
                </c:pt>
                <c:pt idx="1">
                  <c:v>10052067.060000001</c:v>
                </c:pt>
                <c:pt idx="2" formatCode="#,##0">
                  <c:v>1916212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3800427724312"/>
          <c:y val="4.4861391929187339E-2"/>
          <c:w val="0.86358668708078168"/>
          <c:h val="0.81013455037082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82087</c:v>
                </c:pt>
                <c:pt idx="1">
                  <c:v>80613</c:v>
                </c:pt>
                <c:pt idx="2">
                  <c:v>103818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7631464"/>
        <c:axId val="287638128"/>
      </c:barChart>
      <c:catAx>
        <c:axId val="287631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7638128"/>
        <c:crosses val="autoZero"/>
        <c:auto val="1"/>
        <c:lblAlgn val="ctr"/>
        <c:lblOffset val="100"/>
        <c:noMultiLvlLbl val="0"/>
      </c:catAx>
      <c:valAx>
        <c:axId val="2876381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87631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50846203851846E-2"/>
          <c:y val="0.10147577921474904"/>
          <c:w val="0.48503206364374601"/>
          <c:h val="0.78715755639240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1678610475041651"/>
                  <c:y val="-0.14875993761649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162794164456009E-2"/>
                  <c:y val="-5.5546855525740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139559325446416E-2"/>
                  <c:y val="3.4426376050819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21476663243177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08782469866834E-2"/>
                  <c:y val="-5.98316786488645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4139453382231342E-2"/>
                  <c:y val="7.8214081935410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4953418385577772E-2"/>
                  <c:y val="0.123188215603484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8764349358064981E-3"/>
                  <c:y val="-3.14011563771919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5608234178570339E-2"/>
                  <c:y val="-2.436380235079311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Государственная пошлина</c:v>
                </c:pt>
                <c:pt idx="4">
                  <c:v>Прочие налоговые и неналоговые доходы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  <c:pt idx="8">
                  <c:v>Платежи при использовании природными ресурсами</c:v>
                </c:pt>
                <c:pt idx="9">
                  <c:v>Доходы от оказания платных услуг и компенсации затрат государства</c:v>
                </c:pt>
                <c:pt idx="10">
                  <c:v>Налог, взимаемый в связи с применением патентной системы налогообложения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50395.1</c:v>
                </c:pt>
                <c:pt idx="1">
                  <c:v>18208.8</c:v>
                </c:pt>
                <c:pt idx="2">
                  <c:v>5470.2</c:v>
                </c:pt>
                <c:pt idx="3">
                  <c:v>375.3</c:v>
                </c:pt>
                <c:pt idx="4">
                  <c:v>57.4</c:v>
                </c:pt>
                <c:pt idx="5">
                  <c:v>6741.5</c:v>
                </c:pt>
                <c:pt idx="6">
                  <c:v>1615.8</c:v>
                </c:pt>
                <c:pt idx="7">
                  <c:v>612.9</c:v>
                </c:pt>
                <c:pt idx="8">
                  <c:v>20.6</c:v>
                </c:pt>
                <c:pt idx="9" formatCode="General">
                  <c:v>20244.900000000001</c:v>
                </c:pt>
                <c:pt idx="10" formatCode="General">
                  <c:v>75.599999999999994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3">
          <a:noFill/>
        </a:ln>
      </c:spPr>
    </c:plotArea>
    <c:legend>
      <c:legendPos val="r"/>
      <c:legendEntry>
        <c:idx val="4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277779242700584"/>
          <c:y val="4.8036060709802583E-2"/>
          <c:w val="0.33796294650527747"/>
          <c:h val="0.87884476396972122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94390576304186E-2"/>
          <c:y val="5.2424422008653812E-2"/>
          <c:w val="0.55720998074153927"/>
          <c:h val="0.943009680393118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5129885327017152E-2"/>
                  <c:y val="0.15816379555187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295610282726579E-2"/>
                  <c:y val="-2.6464593815401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93398694671798E-3"/>
                  <c:y val="3.839729279024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594324678218002"/>
                  <c:y val="-6.9085455927316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741743021371621E-2"/>
                  <c:y val="-3.930309420334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6224390073542762E-2"/>
                  <c:y val="-0.15557749153897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47298172608452E-2"/>
                  <c:y val="0.1023583363877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8935862516645889E-2"/>
                  <c:y val="0.13437555038294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5873187143415772E-3"/>
                  <c:y val="6.29717426452971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67 120,3 т.руб</c:v>
                </c:pt>
                <c:pt idx="1">
                  <c:v>Национальная оборона 575,2 т.руб</c:v>
                </c:pt>
                <c:pt idx="2">
                  <c:v>Национальная безопасность и правоохранительная деятельность 2636,3</c:v>
                </c:pt>
                <c:pt idx="3">
                  <c:v>Национальная экономика 66022,6 т.руб</c:v>
                </c:pt>
                <c:pt idx="4">
                  <c:v>Жилищно комунальное хозяйство 4601,2 т.р</c:v>
                </c:pt>
                <c:pt idx="5">
                  <c:v>Образование 104 047,6 т.руб</c:v>
                </c:pt>
                <c:pt idx="6">
                  <c:v>Культура и кинематография 51 014,9 т.руб</c:v>
                </c:pt>
                <c:pt idx="7">
                  <c:v>Социальная политика 12 895,8 т.руб</c:v>
                </c:pt>
                <c:pt idx="8">
                  <c:v>Физическая культура и спорт 7 080,0 т.руб</c:v>
                </c:pt>
                <c:pt idx="9">
                  <c:v>Обслуживание государственного долга 30,1 т.руб</c:v>
                </c:pt>
                <c:pt idx="10">
                  <c:v>Межбюджетные трансферты общего характера бюджетам сельских поселений 20 265,3 т.руб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0.19900000000000001</c:v>
                </c:pt>
                <c:pt idx="1">
                  <c:v>2E-3</c:v>
                </c:pt>
                <c:pt idx="2">
                  <c:v>8.0000000000000002E-3</c:v>
                </c:pt>
                <c:pt idx="3">
                  <c:v>0.19500000000000001</c:v>
                </c:pt>
                <c:pt idx="4">
                  <c:v>1.4E-2</c:v>
                </c:pt>
                <c:pt idx="5">
                  <c:v>0.308</c:v>
                </c:pt>
                <c:pt idx="6">
                  <c:v>0.151</c:v>
                </c:pt>
                <c:pt idx="7">
                  <c:v>3.7999999999999999E-2</c:v>
                </c:pt>
                <c:pt idx="8">
                  <c:v>2.1000000000000001E-2</c:v>
                </c:pt>
                <c:pt idx="9">
                  <c:v>0</c:v>
                </c:pt>
                <c:pt idx="10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83950617283992"/>
          <c:y val="1.60863003078019E-2"/>
          <c:w val="0.33790123456790139"/>
          <c:h val="0.98207893621983899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29652703702947"/>
          <c:y val="9.4250619816392309E-2"/>
          <c:w val="0.83803363927210472"/>
          <c:h val="0.670518092696959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5566112302886201E-3"/>
                  <c:y val="-0.3242402172061308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98 748,7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754816403848343E-3"/>
                  <c:y val="-0.294763833823755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107 172,4</a:t>
                    </a:r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32092870673448E-2"/>
                  <c:y val="-0.359611877264981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104</a:t>
                    </a:r>
                    <a:r>
                      <a:rPr lang="en-US" baseline="0" dirty="0" smtClean="0"/>
                      <a:t> 047,9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98748.7</c:v>
                </c:pt>
                <c:pt idx="1">
                  <c:v>107172.4</c:v>
                </c:pt>
                <c:pt idx="2">
                  <c:v>104047.93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5584712"/>
        <c:axId val="335583928"/>
        <c:axId val="0"/>
      </c:bar3DChart>
      <c:catAx>
        <c:axId val="335584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5583928"/>
        <c:crosses val="autoZero"/>
        <c:auto val="1"/>
        <c:lblAlgn val="ctr"/>
        <c:lblOffset val="100"/>
        <c:noMultiLvlLbl val="0"/>
      </c:catAx>
      <c:valAx>
        <c:axId val="33558392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35584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1600" dirty="0" smtClean="0"/>
              <a:t> год</a:t>
            </a:r>
            <a:endParaRPr lang="ru-RU" sz="1600" dirty="0"/>
          </a:p>
        </c:rich>
      </c:tx>
      <c:layout>
        <c:manualLayout>
          <c:xMode val="edge"/>
          <c:yMode val="edge"/>
          <c:x val="0.2404524062574269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547735980910022E-2"/>
          <c:y val="0.14096675287210186"/>
          <c:w val="0.4655405984435062"/>
          <c:h val="0.859033247127898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 2023-30093,8; 2022-27 855,9</c:v>
                </c:pt>
                <c:pt idx="1">
                  <c:v>Общее образование 2023-63464,27; 2022-69 929,9</c:v>
                </c:pt>
                <c:pt idx="2">
                  <c:v>Дополнительное образование 2023-7351,21; 2022-6522,2</c:v>
                </c:pt>
                <c:pt idx="3">
                  <c:v>Молодёжная политика 2023-158,62; 2022-500,0</c:v>
                </c:pt>
                <c:pt idx="4">
                  <c:v>Другие вопросы в области образования 2023-2980,06; 2022-2364,4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30093.8</c:v>
                </c:pt>
                <c:pt idx="1">
                  <c:v>63464.27</c:v>
                </c:pt>
                <c:pt idx="2">
                  <c:v>7351.21</c:v>
                </c:pt>
                <c:pt idx="3">
                  <c:v>158.6</c:v>
                </c:pt>
                <c:pt idx="4">
                  <c:v>2980.1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04542085320094"/>
          <c:y val="0.21622469244164969"/>
          <c:w val="0.33712451508654062"/>
          <c:h val="0.7587675087990716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54538571426360394"/>
          <c:y val="5.93581227851697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41330696023786"/>
          <c:y val="0.26339557815293291"/>
          <c:w val="0.7744902207508596"/>
          <c:h val="0.671810416166577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-0.20098341930900634"/>
                  <c:y val="0.13153467231386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437623140224708"/>
                  <c:y val="-0.203650271216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Молодёжная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27855.9</c:v>
                </c:pt>
                <c:pt idx="1">
                  <c:v>69929.899999999994</c:v>
                </c:pt>
                <c:pt idx="2">
                  <c:v>6522.2</c:v>
                </c:pt>
                <c:pt idx="3">
                  <c:v>500</c:v>
                </c:pt>
                <c:pt idx="4">
                  <c:v>2364.4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061728395061731E-2"/>
                  <c:y val="-0.29940063293765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148148148148188E-2"/>
                  <c:y val="-0.31736467091391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64197530864213E-2"/>
                  <c:y val="-0.29940063293765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14378.5</c:v>
                </c:pt>
                <c:pt idx="1">
                  <c:v>13454.7</c:v>
                </c:pt>
                <c:pt idx="2">
                  <c:v>12895.82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583536"/>
        <c:axId val="335580792"/>
        <c:axId val="0"/>
      </c:bar3DChart>
      <c:catAx>
        <c:axId val="33558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5580792"/>
        <c:crosses val="autoZero"/>
        <c:auto val="1"/>
        <c:lblAlgn val="ctr"/>
        <c:lblOffset val="100"/>
        <c:noMultiLvlLbl val="0"/>
      </c:catAx>
      <c:valAx>
        <c:axId val="3355807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3558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год</a:t>
            </a:r>
            <a:endParaRPr lang="ru-RU" dirty="0"/>
          </a:p>
        </c:rich>
      </c:tx>
      <c:layout>
        <c:manualLayout>
          <c:xMode val="edge"/>
          <c:yMode val="edge"/>
          <c:x val="0.25712944364709894"/>
          <c:y val="2.51437101623155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83141028367817"/>
          <c:y val="0.24248699670920981"/>
          <c:w val="0.43111100233803834"/>
          <c:h val="0.732369293128475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 2023-3245,8; 2022-2 771,8</c:v>
                </c:pt>
                <c:pt idx="1">
                  <c:v>Социальное обеспечение населения 2023-0; 2022-2 744,9</c:v>
                </c:pt>
                <c:pt idx="2">
                  <c:v>Охрана семьи и детства 2023-9650,0; 2022-10 682,9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3245.8</c:v>
                </c:pt>
                <c:pt idx="1">
                  <c:v>0</c:v>
                </c:pt>
                <c:pt idx="2">
                  <c:v>9650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090331180986161"/>
          <c:y val="0.30630318496894526"/>
          <c:w val="0.33429578078962674"/>
          <c:h val="0.64754688790491854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7B04A8-990B-4F23-BD69-1A7544476B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8C70AC-D971-4005-B4C8-5AED01FF660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Культура</a:t>
          </a:r>
          <a:br>
            <a:rPr lang="ru-RU" b="1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 </a:t>
          </a:r>
          <a:br>
            <a:rPr lang="ru-RU" b="1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10 052 067,06 руб. 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884E7D36-237C-4BFC-81BC-4767623D1229}" type="parTrans" cxnId="{9B76371F-747F-4D27-A6FC-ED0B88635EF8}">
      <dgm:prSet/>
      <dgm:spPr/>
      <dgm:t>
        <a:bodyPr/>
        <a:lstStyle/>
        <a:p>
          <a:endParaRPr lang="ru-RU"/>
        </a:p>
      </dgm:t>
    </dgm:pt>
    <dgm:pt modelId="{45F5359C-8872-4E57-A5DF-3D4D5565B8C1}" type="sibTrans" cxnId="{9B76371F-747F-4D27-A6FC-ED0B88635EF8}">
      <dgm:prSet/>
      <dgm:spPr/>
      <dgm:t>
        <a:bodyPr/>
        <a:lstStyle/>
        <a:p>
          <a:endParaRPr lang="ru-RU"/>
        </a:p>
      </dgm:t>
    </dgm:pt>
    <dgm:pt modelId="{D286D43E-2086-4039-9464-BEC224136858}" type="pres">
      <dgm:prSet presAssocID="{E07B04A8-990B-4F23-BD69-1A7544476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931C2-133D-4675-A9A8-1247A27DC666}" type="pres">
      <dgm:prSet presAssocID="{3E8C70AC-D971-4005-B4C8-5AED01FF660D}" presName="parentText" presStyleLbl="node1" presStyleIdx="0" presStyleCnt="1" custLinFactNeighborY="15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81EE8-2C10-41A1-9040-8D3501BF0BCC}" type="presOf" srcId="{3E8C70AC-D971-4005-B4C8-5AED01FF660D}" destId="{022931C2-133D-4675-A9A8-1247A27DC666}" srcOrd="0" destOrd="0" presId="urn:microsoft.com/office/officeart/2005/8/layout/vList2"/>
    <dgm:cxn modelId="{9B76371F-747F-4D27-A6FC-ED0B88635EF8}" srcId="{E07B04A8-990B-4F23-BD69-1A7544476B95}" destId="{3E8C70AC-D971-4005-B4C8-5AED01FF660D}" srcOrd="0" destOrd="0" parTransId="{884E7D36-237C-4BFC-81BC-4767623D1229}" sibTransId="{45F5359C-8872-4E57-A5DF-3D4D5565B8C1}"/>
    <dgm:cxn modelId="{BF9E8525-78C7-4D59-B533-A9B060D55472}" type="presOf" srcId="{E07B04A8-990B-4F23-BD69-1A7544476B95}" destId="{D286D43E-2086-4039-9464-BEC224136858}" srcOrd="0" destOrd="0" presId="urn:microsoft.com/office/officeart/2005/8/layout/vList2"/>
    <dgm:cxn modelId="{C4BB43B7-1F0A-41A5-BCC9-53626380010B}" type="presParOf" srcId="{D286D43E-2086-4039-9464-BEC224136858}" destId="{022931C2-133D-4675-A9A8-1247A27DC6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8C441-95C2-4058-8329-B968143FFB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B2785-76CE-499E-AF36-7AC55AC67B97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/>
            <a:t>Образование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>1 749 100,00 руб.</a:t>
          </a:r>
          <a:endParaRPr lang="ru-RU" dirty="0"/>
        </a:p>
      </dgm:t>
    </dgm:pt>
    <dgm:pt modelId="{A59A900E-4C2E-42B8-AC29-586867E5B0EF}" type="parTrans" cxnId="{F321BE1B-1802-4752-898C-A66B2DB89040}">
      <dgm:prSet/>
      <dgm:spPr/>
      <dgm:t>
        <a:bodyPr/>
        <a:lstStyle/>
        <a:p>
          <a:endParaRPr lang="ru-RU"/>
        </a:p>
      </dgm:t>
    </dgm:pt>
    <dgm:pt modelId="{F7514689-B64A-47EC-B29A-CFF2E5E10252}" type="sibTrans" cxnId="{F321BE1B-1802-4752-898C-A66B2DB89040}">
      <dgm:prSet/>
      <dgm:spPr/>
      <dgm:t>
        <a:bodyPr/>
        <a:lstStyle/>
        <a:p>
          <a:endParaRPr lang="ru-RU"/>
        </a:p>
      </dgm:t>
    </dgm:pt>
    <dgm:pt modelId="{79015B25-60B7-4156-98A4-E5E6A70CF1F3}" type="pres">
      <dgm:prSet presAssocID="{BBF8C441-95C2-4058-8329-B968143FFB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12BD9-ABE4-4076-BB6B-E5C273618758}" type="pres">
      <dgm:prSet presAssocID="{53CB2785-76CE-499E-AF36-7AC55AC67B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F68DE-3152-4000-9D39-5AA2166B7FFD}" type="presOf" srcId="{BBF8C441-95C2-4058-8329-B968143FFB3B}" destId="{79015B25-60B7-4156-98A4-E5E6A70CF1F3}" srcOrd="0" destOrd="0" presId="urn:microsoft.com/office/officeart/2005/8/layout/vList2"/>
    <dgm:cxn modelId="{3801CF68-A511-47C7-982A-3B5112FD6AA1}" type="presOf" srcId="{53CB2785-76CE-499E-AF36-7AC55AC67B97}" destId="{6FC12BD9-ABE4-4076-BB6B-E5C273618758}" srcOrd="0" destOrd="0" presId="urn:microsoft.com/office/officeart/2005/8/layout/vList2"/>
    <dgm:cxn modelId="{F321BE1B-1802-4752-898C-A66B2DB89040}" srcId="{BBF8C441-95C2-4058-8329-B968143FFB3B}" destId="{53CB2785-76CE-499E-AF36-7AC55AC67B97}" srcOrd="0" destOrd="0" parTransId="{A59A900E-4C2E-42B8-AC29-586867E5B0EF}" sibTransId="{F7514689-B64A-47EC-B29A-CFF2E5E10252}"/>
    <dgm:cxn modelId="{F343BC55-59A3-4D8A-984F-EAE56432F6C3}" type="presParOf" srcId="{79015B25-60B7-4156-98A4-E5E6A70CF1F3}" destId="{6FC12BD9-ABE4-4076-BB6B-E5C2736187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72C10-2E4A-42A7-9DF8-A01454D00B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F0BF0C-2038-49B1-A4D0-1F32D6C1F8EC}">
      <dgm:prSet/>
      <dgm:spPr/>
      <dgm:t>
        <a:bodyPr/>
        <a:lstStyle/>
        <a:p>
          <a:pPr rtl="0"/>
          <a:r>
            <a:rPr lang="ru-RU" b="1" dirty="0" smtClean="0"/>
            <a:t>Демография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>         </a:t>
          </a:r>
          <a:r>
            <a:rPr lang="ru-RU" dirty="0" smtClean="0"/>
            <a:t>1 916 212,00 </a:t>
          </a:r>
          <a:r>
            <a:rPr lang="ru-RU" b="1" dirty="0" smtClean="0"/>
            <a:t>руб.</a:t>
          </a:r>
          <a:endParaRPr lang="ru-RU" dirty="0"/>
        </a:p>
      </dgm:t>
    </dgm:pt>
    <dgm:pt modelId="{CF773BC4-05B2-4FCF-8129-D2691545E106}" type="parTrans" cxnId="{CB33FB41-85C5-404C-B114-40BDF9B56BC4}">
      <dgm:prSet/>
      <dgm:spPr/>
      <dgm:t>
        <a:bodyPr/>
        <a:lstStyle/>
        <a:p>
          <a:endParaRPr lang="ru-RU"/>
        </a:p>
      </dgm:t>
    </dgm:pt>
    <dgm:pt modelId="{ABED3231-0A81-4CE2-AC4D-CF9E893780B4}" type="sibTrans" cxnId="{CB33FB41-85C5-404C-B114-40BDF9B56BC4}">
      <dgm:prSet/>
      <dgm:spPr/>
      <dgm:t>
        <a:bodyPr/>
        <a:lstStyle/>
        <a:p>
          <a:endParaRPr lang="ru-RU"/>
        </a:p>
      </dgm:t>
    </dgm:pt>
    <dgm:pt modelId="{2D51C952-6B37-473D-9F2A-4B6F2FB37FBC}" type="pres">
      <dgm:prSet presAssocID="{8FA72C10-2E4A-42A7-9DF8-A01454D00B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14E75-5FB2-43EB-ADF7-F47B9D6D1EE6}" type="pres">
      <dgm:prSet presAssocID="{C7F0BF0C-2038-49B1-A4D0-1F32D6C1F8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3FB41-85C5-404C-B114-40BDF9B56BC4}" srcId="{8FA72C10-2E4A-42A7-9DF8-A01454D00BB9}" destId="{C7F0BF0C-2038-49B1-A4D0-1F32D6C1F8EC}" srcOrd="0" destOrd="0" parTransId="{CF773BC4-05B2-4FCF-8129-D2691545E106}" sibTransId="{ABED3231-0A81-4CE2-AC4D-CF9E893780B4}"/>
    <dgm:cxn modelId="{73E623A2-FF71-4F7B-BB94-981E9A9569A0}" type="presOf" srcId="{8FA72C10-2E4A-42A7-9DF8-A01454D00BB9}" destId="{2D51C952-6B37-473D-9F2A-4B6F2FB37FBC}" srcOrd="0" destOrd="0" presId="urn:microsoft.com/office/officeart/2005/8/layout/vList2"/>
    <dgm:cxn modelId="{D9490253-BF4E-49FE-9ABB-BDC12F19EBC2}" type="presOf" srcId="{C7F0BF0C-2038-49B1-A4D0-1F32D6C1F8EC}" destId="{63A14E75-5FB2-43EB-ADF7-F47B9D6D1EE6}" srcOrd="0" destOrd="0" presId="urn:microsoft.com/office/officeart/2005/8/layout/vList2"/>
    <dgm:cxn modelId="{437A2D46-4B28-4681-B1A9-453CEAB6238B}" type="presParOf" srcId="{2D51C952-6B37-473D-9F2A-4B6F2FB37FBC}" destId="{63A14E75-5FB2-43EB-ADF7-F47B9D6D1E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931C2-133D-4675-A9A8-1247A27DC666}">
      <dsp:nvSpPr>
        <dsp:cNvPr id="0" name=""/>
        <dsp:cNvSpPr/>
      </dsp:nvSpPr>
      <dsp:spPr>
        <a:xfrm>
          <a:off x="0" y="57959"/>
          <a:ext cx="1139838" cy="85644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  <a:t>Культура</a:t>
          </a:r>
          <a:b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  <a:t> </a:t>
          </a:r>
          <a:b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  <a:t>10 052 067,06 руб. </a:t>
          </a:r>
          <a:endParaRPr lang="ru-RU" sz="1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1808" y="99767"/>
        <a:ext cx="1056222" cy="772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12BD9-ABE4-4076-BB6B-E5C273618758}">
      <dsp:nvSpPr>
        <dsp:cNvPr id="0" name=""/>
        <dsp:cNvSpPr/>
      </dsp:nvSpPr>
      <dsp:spPr>
        <a:xfrm>
          <a:off x="0" y="127260"/>
          <a:ext cx="1352550" cy="65987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Образование</a:t>
          </a:r>
          <a:br>
            <a:rPr lang="ru-RU" sz="1200" b="1" kern="1200" dirty="0" smtClean="0"/>
          </a:br>
          <a:r>
            <a:rPr lang="ru-RU" sz="1200" b="1" kern="1200" dirty="0" smtClean="0"/>
            <a:t/>
          </a:r>
          <a:br>
            <a:rPr lang="ru-RU" sz="1200" b="1" kern="1200" dirty="0" smtClean="0"/>
          </a:br>
          <a:r>
            <a:rPr lang="ru-RU" sz="1200" b="1" kern="1200" dirty="0" smtClean="0"/>
            <a:t>1 749 100,00 руб.</a:t>
          </a:r>
          <a:endParaRPr lang="ru-RU" sz="1200" kern="1200" dirty="0"/>
        </a:p>
      </dsp:txBody>
      <dsp:txXfrm>
        <a:off x="32213" y="159473"/>
        <a:ext cx="1288124" cy="595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14E75-5FB2-43EB-ADF7-F47B9D6D1EE6}">
      <dsp:nvSpPr>
        <dsp:cNvPr id="0" name=""/>
        <dsp:cNvSpPr/>
      </dsp:nvSpPr>
      <dsp:spPr>
        <a:xfrm>
          <a:off x="0" y="3073"/>
          <a:ext cx="2795894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Демография</a:t>
          </a:r>
          <a:br>
            <a:rPr lang="ru-RU" sz="1500" b="1" kern="1200" dirty="0" smtClean="0"/>
          </a:br>
          <a:r>
            <a:rPr lang="ru-RU" sz="1500" b="1" kern="1200" dirty="0" smtClean="0"/>
            <a:t/>
          </a:r>
          <a:br>
            <a:rPr lang="ru-RU" sz="1500" b="1" kern="1200" dirty="0" smtClean="0"/>
          </a:br>
          <a:r>
            <a:rPr lang="ru-RU" sz="1500" b="1" kern="1200" dirty="0" smtClean="0"/>
            <a:t>         </a:t>
          </a:r>
          <a:r>
            <a:rPr lang="ru-RU" sz="1500" kern="1200" dirty="0" smtClean="0"/>
            <a:t>1 916 212,00 </a:t>
          </a:r>
          <a:r>
            <a:rPr lang="ru-RU" sz="1500" b="1" kern="1200" dirty="0" smtClean="0"/>
            <a:t>руб.</a:t>
          </a:r>
          <a:endParaRPr lang="ru-RU" sz="1500" kern="1200" dirty="0"/>
        </a:p>
      </dsp:txBody>
      <dsp:txXfrm>
        <a:off x="40266" y="43339"/>
        <a:ext cx="2715362" cy="74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0.32848</cdr:x>
      <cdr:y>0.47615</cdr:y>
    </cdr:from>
    <cdr:to>
      <cdr:x>0.45688</cdr:x>
      <cdr:y>0.57325</cdr:y>
    </cdr:to>
    <cdr:sp macro="" textlink="">
      <cdr:nvSpPr>
        <cdr:cNvPr id="13" name="Стрелка вправо 12"/>
        <cdr:cNvSpPr/>
      </cdr:nvSpPr>
      <cdr:spPr>
        <a:xfrm xmlns:a="http://schemas.openxmlformats.org/drawingml/2006/main" rot="19373105">
          <a:off x="2502980" y="2376532"/>
          <a:ext cx="978408" cy="48463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/>
            <a:t>  36,2%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0.60848</cdr:x>
      <cdr:y>0.30822</cdr:y>
    </cdr:from>
    <cdr:to>
      <cdr:x>0.73688</cdr:x>
      <cdr:y>0.40532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618878">
          <a:off x="4636618" y="1538357"/>
          <a:ext cx="978408" cy="48463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/>
            <a:t>  8,7%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0.27494</cdr:x>
      <cdr:y>0.63221</cdr:y>
    </cdr:from>
    <cdr:to>
      <cdr:x>0.39578</cdr:x>
      <cdr:y>0.76775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422610">
          <a:off x="2262611" y="2861366"/>
          <a:ext cx="994535" cy="61343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800" b="1" dirty="0" smtClean="0"/>
            <a:t>1,8%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0.48343</cdr:x>
      <cdr:y>0.39238</cdr:y>
    </cdr:from>
    <cdr:to>
      <cdr:x>0.61991</cdr:x>
      <cdr:y>0.52791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8996197">
          <a:off x="3978465" y="1775881"/>
          <a:ext cx="1123118" cy="61343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800" b="1" dirty="0" smtClean="0"/>
            <a:t>28,8%</a:t>
          </a:r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0.55349</cdr:x>
      <cdr:y>0.04348</cdr:y>
    </cdr:from>
    <cdr:to>
      <cdr:x>0.6547</cdr:x>
      <cdr:y>0.12416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722873" y="228600"/>
          <a:ext cx="863612" cy="424199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48,5%</a:t>
          </a:r>
          <a:endParaRPr lang="ru-RU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0.15942</cdr:y>
    </cdr:from>
    <cdr:to>
      <cdr:x>0.6547</cdr:x>
      <cdr:y>0.24009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722873" y="838200"/>
          <a:ext cx="863612" cy="424147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17,5%</a:t>
          </a:r>
          <a:endParaRPr lang="ru-RU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0.26087</cdr:y>
    </cdr:from>
    <cdr:to>
      <cdr:x>0.6547</cdr:x>
      <cdr:y>0.34155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4722873" y="1371600"/>
          <a:ext cx="863612" cy="4242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5,3%</a:t>
          </a:r>
          <a:endParaRPr lang="ru-RU" sz="14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0.36232</cdr:y>
    </cdr:from>
    <cdr:to>
      <cdr:x>0.6547</cdr:x>
      <cdr:y>0.443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722873" y="1905000"/>
          <a:ext cx="863612" cy="4241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0,4%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0.56242</cdr:x>
      <cdr:y>0.47826</cdr:y>
    </cdr:from>
    <cdr:to>
      <cdr:x>0.6547</cdr:x>
      <cdr:y>0.55893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4799073" y="2514600"/>
          <a:ext cx="787414" cy="424146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6,5%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0.5942</cdr:y>
    </cdr:from>
    <cdr:to>
      <cdr:x>0.6547</cdr:x>
      <cdr:y>0.67487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4722873" y="3124200"/>
          <a:ext cx="863612" cy="42414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1</a:t>
          </a:r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,6%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0.69565</cdr:y>
    </cdr:from>
    <cdr:to>
      <cdr:x>0.6547</cdr:x>
      <cdr:y>0.77633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4722873" y="3657600"/>
          <a:ext cx="863612" cy="4241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0</a:t>
          </a:r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,6%</a:t>
          </a:r>
          <a:endParaRPr lang="ru-RU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0.81159</cdr:y>
    </cdr:from>
    <cdr:to>
      <cdr:x>0.6547</cdr:x>
      <cdr:y>0.89226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4722873" y="4267200"/>
          <a:ext cx="863599" cy="42414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0,1%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0.184</cdr:x>
      <cdr:y>0.29329</cdr:y>
    </cdr:from>
    <cdr:to>
      <cdr:x>0.38512</cdr:x>
      <cdr:y>0.63255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1570059" y="1542061"/>
          <a:ext cx="1716111" cy="178377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Всего</a:t>
          </a:r>
          <a:br>
            <a:rPr lang="ru-RU" sz="1800" dirty="0" smtClean="0"/>
          </a:br>
          <a:r>
            <a:rPr lang="ru-RU" sz="1800" dirty="0" smtClean="0"/>
            <a:t>103 818,1 </a:t>
          </a:r>
          <a:r>
            <a:rPr lang="ru-RU" sz="1800" dirty="0" err="1" smtClean="0"/>
            <a:t>тыс.руб</a:t>
          </a:r>
          <a:endParaRPr lang="ru-RU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0.52173</cdr:x>
      <cdr:y>0.33508</cdr:y>
    </cdr:from>
    <cdr:to>
      <cdr:x>0.62089</cdr:x>
      <cdr:y>0.55407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7890679">
          <a:off x="4541113" y="543172"/>
          <a:ext cx="471763" cy="82912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anchor="b">
          <a:scene3d>
            <a:camera prst="orthographicFront">
              <a:rot lat="0" lon="0" rev="0"/>
            </a:camera>
            <a:lightRig rig="threePt" dir="t"/>
          </a:scene3d>
        </a:bodyPr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/>
          </a:r>
          <a:br>
            <a:rPr lang="ru-RU" sz="1800" dirty="0" smtClean="0"/>
          </a:b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 smtClean="0"/>
        </a:p>
        <a:p xmlns:a="http://schemas.openxmlformats.org/drawingml/2006/main">
          <a:pPr algn="ctr"/>
          <a:r>
            <a:rPr lang="ru-RU" sz="1800" dirty="0" smtClean="0"/>
            <a:t/>
          </a:r>
          <a:br>
            <a:rPr lang="ru-RU" sz="1800" dirty="0" smtClean="0"/>
          </a:br>
          <a:r>
            <a:rPr lang="ru-RU" sz="1800" dirty="0" smtClean="0"/>
            <a:t>2,9</a:t>
          </a:r>
          <a:r>
            <a:rPr lang="ru-RU" sz="1050" b="1" dirty="0" smtClean="0"/>
            <a:t>%</a:t>
          </a:r>
          <a:endParaRPr lang="ru-RU" sz="105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0.37425</cdr:x>
      <cdr:y>0.26801</cdr:y>
    </cdr:from>
    <cdr:to>
      <cdr:x>0.43314</cdr:x>
      <cdr:y>0.60024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3402922">
          <a:off x="2940100" y="756317"/>
          <a:ext cx="764235" cy="484641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6,4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0.67568</cdr:x>
      <cdr:y>0.6129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5214" y="1541206"/>
          <a:ext cx="1178502" cy="973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vertOverflow="clip" vert="horz" wrap="non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endParaRPr lang="ru-RU" sz="1800" b="1" dirty="0" smtClean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855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855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4BF576-2E1D-4651-B722-470DF55C3342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562"/>
            <a:ext cx="2945024" cy="495854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B0DF9D-75B9-415E-802D-CB7352349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90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855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5855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5BE8DE-0146-4CF0-8536-F9FD9267BF9A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7" tIns="45643" rIns="91287" bIns="4564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4" y="4705074"/>
            <a:ext cx="5436235" cy="4457937"/>
          </a:xfrm>
          <a:prstGeom prst="rect">
            <a:avLst/>
          </a:prstGeom>
        </p:spPr>
        <p:txBody>
          <a:bodyPr vert="horz" lIns="91287" tIns="45643" rIns="91287" bIns="4564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562"/>
            <a:ext cx="2945024" cy="495854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1E73AB-8755-4750-AD99-8440B33EC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08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0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2653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4538"/>
            <a:ext cx="4948238" cy="3713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9942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4538"/>
            <a:ext cx="4948238" cy="3713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6807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4538"/>
            <a:ext cx="4948238" cy="3713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240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4538"/>
            <a:ext cx="4948238" cy="3713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439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49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4538"/>
            <a:ext cx="4948238" cy="3713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640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5977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3290B-1A6E-4171-815B-1FA77090B942}" type="datetime1">
              <a:rPr lang="en-US" smtClean="0"/>
              <a:t>4/15/2024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B3F10-E915-4EA0-A847-C588050D3D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C0A98-D0DD-4353-AE9A-3F90E4643B89}" type="datetime1">
              <a:rPr lang="en-US" smtClean="0"/>
              <a:t>4/15/2024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CE2C5-E43E-4E0E-A93A-83A051F37E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7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041FF-7D3F-4EB7-A472-B527E410D3C6}" type="datetime1">
              <a:rPr lang="en-US" smtClean="0"/>
              <a:t>4/15/2024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2D89A-A297-47D2-ACFF-CA64200100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4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7C7D51-198C-4091-988C-1B2C9C420758}" type="datetime1">
              <a:rPr lang="en-US" smtClean="0"/>
              <a:t>4/15/2024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EF9AE8-22F4-40B6-A875-F456445772C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0F4AE-A047-4CC4-BF3C-EAE8C7762013}" type="datetime1">
              <a:rPr lang="en-US" smtClean="0"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B2B96B-74E8-4AF3-AFB8-405FDEBC72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42FA-48C8-405D-BC65-798476C9B534}" type="datetime1">
              <a:rPr lang="en-US" smtClean="0"/>
              <a:t>4/15/2024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6D93-FD6A-4199-B2D7-16DF6B1A8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DBDE3-28B3-429B-A5EC-F6D5DF3931B4}" type="datetime1">
              <a:rPr lang="en-US" smtClean="0"/>
              <a:t>4/15/2024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8AB5D-63FC-4228-A664-CB1A8CD4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62E7B-7C0E-4591-B4A5-DF9D5BA707C7}" type="datetime1">
              <a:rPr lang="en-US" smtClean="0"/>
              <a:t>4/15/2024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8AB5D-63FC-4228-A664-CB1A8CD4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45F00-66B6-43E9-A397-66A9067C0368}" type="datetime1">
              <a:rPr lang="en-US" smtClean="0"/>
              <a:t>4/15/2024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C6D93-FD6A-4199-B2D7-16DF6B1A8F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4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70EB7-4B35-4B39-99E7-0C9A6301F8F1}" type="datetime1">
              <a:rPr lang="en-US" smtClean="0"/>
              <a:t>4/15/2024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145F4-DAC7-484C-812A-8E94098238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3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BD683-6069-421F-BE35-6E9AE713F818}" type="datetime1">
              <a:rPr lang="en-US" smtClean="0"/>
              <a:t>4/15/2024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016FA-EF00-4D8C-BD16-256BE1CCE9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5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FB2BE-6FB0-444B-A736-49C58F2E5955}" type="datetime1">
              <a:rPr lang="en-US" smtClean="0"/>
              <a:t>4/15/2024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A10CA-9ED9-4189-977B-054ADD126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1B43B-04AF-48AA-8E70-DEF638CC33E9}" type="datetime1">
              <a:rPr lang="en-US" smtClean="0"/>
              <a:t>4/15/2024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CD8FE-EB46-42DF-B84B-88A7685C2A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4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C82CE-74AB-40F2-9CBB-FBDA4327B041}" type="datetime1">
              <a:rPr lang="en-US" smtClean="0"/>
              <a:t>4/15/2024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154CB-0505-466D-8D4D-72EE4BF4F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FA34A-4D09-4FBA-BEE3-C711FE73106C}" type="datetime1">
              <a:rPr lang="en-US" smtClean="0"/>
              <a:t>4/15/2024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E4CAC-6F82-4269-8038-3EABB6883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1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73C77-0B13-4497-9AE5-6790FA755665}" type="datetime1">
              <a:rPr lang="en-US" smtClean="0"/>
              <a:t>4/15/2024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ADE0-8258-4182-9107-DF81D09EBB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9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03E96D-1E82-4B58-9CC4-8A4ED74A76F9}" type="datetime1">
              <a:rPr lang="en-US" smtClean="0"/>
              <a:t>4/15/2024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18AB5D-63FC-4228-A664-CB1A8CD4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5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65" r:id="rId14"/>
    <p:sldLayoutId id="2147483977" r:id="rId15"/>
    <p:sldLayoutId id="2147483978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1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chart" Target="../charts/chart13.xml"/><Relationship Id="rId3" Type="http://schemas.openxmlformats.org/officeDocument/2006/relationships/chart" Target="../charts/chart11.xml"/><Relationship Id="rId21" Type="http://schemas.openxmlformats.org/officeDocument/2006/relationships/diagramQuickStyle" Target="../diagrams/quickStyle3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3.wmf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openxmlformats.org/officeDocument/2006/relationships/image" Target="../media/image84.jpeg"/><Relationship Id="rId5" Type="http://schemas.openxmlformats.org/officeDocument/2006/relationships/diagramData" Target="../diagrams/data1.xml"/><Relationship Id="rId15" Type="http://schemas.openxmlformats.org/officeDocument/2006/relationships/image" Target="../media/image82.wmf"/><Relationship Id="rId23" Type="http://schemas.microsoft.com/office/2007/relationships/diagramDrawing" Target="../diagrams/drawing3.xml"/><Relationship Id="rId10" Type="http://schemas.openxmlformats.org/officeDocument/2006/relationships/diagramData" Target="../diagrams/data2.xml"/><Relationship Id="rId19" Type="http://schemas.openxmlformats.org/officeDocument/2006/relationships/diagramData" Target="../diagrams/data3.xml"/><Relationship Id="rId4" Type="http://schemas.openxmlformats.org/officeDocument/2006/relationships/chart" Target="../charts/chart12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Colors" Target="../diagrams/colors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hyperlink" Target="http://www.bus.gov.ru/" TargetMode="External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hyperlink" Target="http://www.torgi.gov.ru/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hyperlink" Target="http://www.gosuslugi.ru/" TargetMode="External"/><Relationship Id="rId5" Type="http://schemas.openxmlformats.org/officeDocument/2006/relationships/image" Target="../media/image88.png"/><Relationship Id="rId15" Type="http://schemas.openxmlformats.org/officeDocument/2006/relationships/hyperlink" Target="https://moshensk.gosuslugi.ru/" TargetMode="External"/><Relationship Id="rId10" Type="http://schemas.openxmlformats.org/officeDocument/2006/relationships/hyperlink" Target="http://www.novkfo.ru/" TargetMode="External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hyperlink" Target="http://portal.novkfo.r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oshfinans@yandex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7188" y="22860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Отчет </a:t>
            </a:r>
          </a:p>
          <a:p>
            <a:pPr algn="ctr">
              <a:defRPr/>
            </a:pP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об исполнении  </a:t>
            </a:r>
          </a:p>
          <a:p>
            <a:pPr algn="ctr">
              <a:defRPr/>
            </a:pP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бюджета муниципального района за </a:t>
            </a:r>
            <a:r>
              <a:rPr lang="ru-RU" altLang="ru-RU" sz="44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2023 </a:t>
            </a: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год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solidFill>
                  <a:srgbClr val="004CBC"/>
                </a:solidFill>
                <a:latin typeface="+mj-lt"/>
                <a:ea typeface="+mj-ea"/>
                <a:cs typeface="+mj-cs"/>
              </a:rPr>
              <a:t>(Бюджет для граждан)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57189" y="6215063"/>
            <a:ext cx="848120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rgbClr val="004CBC"/>
                </a:solidFill>
              </a:rPr>
              <a:t>комитет финансов Администрации Мошенского муниципального </a:t>
            </a:r>
            <a:r>
              <a:rPr lang="ru-RU" sz="3200" b="1" dirty="0" smtClean="0">
                <a:solidFill>
                  <a:srgbClr val="004CBC"/>
                </a:solidFill>
              </a:rPr>
              <a:t>района</a:t>
            </a:r>
            <a:endParaRPr lang="ru-RU" sz="3200" b="1" dirty="0">
              <a:solidFill>
                <a:srgbClr val="004CBC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14287" y="9906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48000" y="337066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  <p:pic>
        <p:nvPicPr>
          <p:cNvPr id="10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5184" y="244733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3"/>
          <p:cNvSpPr txBox="1">
            <a:spLocks noChangeArrowheads="1"/>
          </p:cNvSpPr>
          <p:nvPr/>
        </p:nvSpPr>
        <p:spPr bwMode="auto">
          <a:xfrm>
            <a:off x="114300" y="1052513"/>
            <a:ext cx="87884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200" b="1">
                <a:solidFill>
                  <a:srgbClr val="004CBC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18435" name="object 4"/>
          <p:cNvSpPr>
            <a:spLocks noChangeArrowheads="1"/>
          </p:cNvSpPr>
          <p:nvPr/>
        </p:nvSpPr>
        <p:spPr bwMode="auto">
          <a:xfrm>
            <a:off x="80963" y="1928813"/>
            <a:ext cx="8994775" cy="457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6" name="object 5"/>
          <p:cNvSpPr>
            <a:spLocks noChangeArrowheads="1"/>
          </p:cNvSpPr>
          <p:nvPr/>
        </p:nvSpPr>
        <p:spPr bwMode="auto">
          <a:xfrm>
            <a:off x="106363" y="2009775"/>
            <a:ext cx="4445000" cy="646113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7" name="object 6"/>
          <p:cNvSpPr>
            <a:spLocks noChangeArrowheads="1"/>
          </p:cNvSpPr>
          <p:nvPr/>
        </p:nvSpPr>
        <p:spPr bwMode="auto">
          <a:xfrm>
            <a:off x="4551363" y="2009775"/>
            <a:ext cx="4443412" cy="646113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8" name="object 7"/>
          <p:cNvSpPr>
            <a:spLocks noChangeArrowheads="1"/>
          </p:cNvSpPr>
          <p:nvPr/>
        </p:nvSpPr>
        <p:spPr bwMode="auto">
          <a:xfrm>
            <a:off x="106363" y="2655888"/>
            <a:ext cx="4445000" cy="1131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9" name="object 8"/>
          <p:cNvSpPr>
            <a:spLocks noChangeArrowheads="1"/>
          </p:cNvSpPr>
          <p:nvPr/>
        </p:nvSpPr>
        <p:spPr bwMode="auto">
          <a:xfrm>
            <a:off x="4551363" y="2655888"/>
            <a:ext cx="4443412" cy="1131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0" name="object 9"/>
          <p:cNvSpPr>
            <a:spLocks noChangeArrowheads="1"/>
          </p:cNvSpPr>
          <p:nvPr/>
        </p:nvSpPr>
        <p:spPr bwMode="auto">
          <a:xfrm>
            <a:off x="106363" y="3787775"/>
            <a:ext cx="4445000" cy="134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1" name="object 10"/>
          <p:cNvSpPr>
            <a:spLocks noChangeArrowheads="1"/>
          </p:cNvSpPr>
          <p:nvPr/>
        </p:nvSpPr>
        <p:spPr bwMode="auto">
          <a:xfrm>
            <a:off x="4551363" y="3787775"/>
            <a:ext cx="4443412" cy="134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2" name="object 11"/>
          <p:cNvSpPr>
            <a:spLocks noChangeArrowheads="1"/>
          </p:cNvSpPr>
          <p:nvPr/>
        </p:nvSpPr>
        <p:spPr bwMode="auto">
          <a:xfrm>
            <a:off x="106363" y="5130800"/>
            <a:ext cx="4445000" cy="1343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3" name="object 12"/>
          <p:cNvSpPr>
            <a:spLocks noChangeArrowheads="1"/>
          </p:cNvSpPr>
          <p:nvPr/>
        </p:nvSpPr>
        <p:spPr bwMode="auto">
          <a:xfrm>
            <a:off x="4551363" y="5130800"/>
            <a:ext cx="4443412" cy="1343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4" name="object 13"/>
          <p:cNvSpPr>
            <a:spLocks noChangeArrowheads="1"/>
          </p:cNvSpPr>
          <p:nvPr/>
        </p:nvSpPr>
        <p:spPr bwMode="auto">
          <a:xfrm>
            <a:off x="4551363" y="2009775"/>
            <a:ext cx="0" cy="4464050"/>
          </a:xfrm>
          <a:custGeom>
            <a:avLst/>
            <a:gdLst>
              <a:gd name="T0" fmla="*/ 0 h 4464512"/>
              <a:gd name="T1" fmla="*/ 4464512 h 4464512"/>
            </a:gdLst>
            <a:ahLst/>
            <a:cxnLst/>
            <a:rect l="0" t="T0" r="0" b="T1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5" name="object 14"/>
          <p:cNvSpPr txBox="1">
            <a:spLocks noChangeArrowheads="1"/>
          </p:cNvSpPr>
          <p:nvPr/>
        </p:nvSpPr>
        <p:spPr bwMode="auto">
          <a:xfrm>
            <a:off x="185738" y="2165350"/>
            <a:ext cx="4124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Дотации (от лат. «Dotatio» - дар, пожертвование)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Субвенции (от лат. «Subvenire»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приходить на помощь)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Субсидии (от лат. «Subsidium»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поддержка)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46" name="object 15"/>
          <p:cNvSpPr txBox="1">
            <a:spLocks noChangeArrowheads="1"/>
          </p:cNvSpPr>
          <p:nvPr/>
        </p:nvSpPr>
        <p:spPr bwMode="auto">
          <a:xfrm>
            <a:off x="4646613" y="2165350"/>
            <a:ext cx="432911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>
                <a:latin typeface="Calibri" pitchFamily="34" charset="0"/>
              </a:rPr>
              <a:t>софинансирования расходов других</a:t>
            </a:r>
          </a:p>
          <a:p>
            <a:pPr algn="ctr"/>
            <a:r>
              <a:rPr lang="ru-RU" sz="2000">
                <a:latin typeface="Calibri" pitchFamily="34" charset="0"/>
              </a:rPr>
              <a:t>бюджетов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9493" y="207665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48000" y="299998"/>
            <a:ext cx="5114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5291138"/>
            <a:ext cx="25034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1</a:t>
            </a:r>
            <a:r>
              <a:rPr sz="1500" b="1" spc="-30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500" b="1" spc="-15" baseline="2777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бщ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го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у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рс</a:t>
            </a:r>
            <a:r>
              <a:rPr sz="1500" b="1" spc="30" baseline="2777" err="1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ве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-</a:t>
            </a:r>
            <a:r>
              <a:rPr lang="ru-RU"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3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5437188"/>
            <a:ext cx="842963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ные 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просы»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25" y="4702175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02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«Наци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обо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рон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9461" name="object 5"/>
          <p:cNvSpPr txBox="1">
            <a:spLocks noChangeArrowheads="1"/>
          </p:cNvSpPr>
          <p:nvPr/>
        </p:nvSpPr>
        <p:spPr bwMode="auto">
          <a:xfrm>
            <a:off x="1482725" y="5443538"/>
            <a:ext cx="12350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безопасность и правоохранительная деятельность»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2" name="object 6"/>
          <p:cNvSpPr txBox="1">
            <a:spLocks noChangeArrowheads="1"/>
          </p:cNvSpPr>
          <p:nvPr/>
        </p:nvSpPr>
        <p:spPr bwMode="auto">
          <a:xfrm>
            <a:off x="1914525" y="4643438"/>
            <a:ext cx="11001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04 «Национальная экономика»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3" name="object 7"/>
          <p:cNvSpPr txBox="1">
            <a:spLocks noChangeArrowheads="1"/>
          </p:cNvSpPr>
          <p:nvPr/>
        </p:nvSpPr>
        <p:spPr bwMode="auto">
          <a:xfrm>
            <a:off x="2800350" y="5692775"/>
            <a:ext cx="8763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05 «Жилищно- коммунальное хозяйство»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4" name="object 8"/>
          <p:cNvSpPr txBox="1">
            <a:spLocks noChangeArrowheads="1"/>
          </p:cNvSpPr>
          <p:nvPr/>
        </p:nvSpPr>
        <p:spPr bwMode="auto">
          <a:xfrm>
            <a:off x="3355975" y="4600575"/>
            <a:ext cx="784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06 «Охрана окружающей среды»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5075238"/>
            <a:ext cx="10556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7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раз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9466" name="object 10"/>
          <p:cNvSpPr txBox="1">
            <a:spLocks noChangeArrowheads="1"/>
          </p:cNvSpPr>
          <p:nvPr/>
        </p:nvSpPr>
        <p:spPr bwMode="auto">
          <a:xfrm>
            <a:off x="4662488" y="5302250"/>
            <a:ext cx="10620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08 «Культура, кинематография»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738" y="5075238"/>
            <a:ext cx="1300162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9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Здр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оо</a:t>
            </a:r>
            <a:r>
              <a:rPr sz="1000" b="1" spc="-1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ранение»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9468" name="object 12"/>
          <p:cNvSpPr txBox="1">
            <a:spLocks noChangeArrowheads="1"/>
          </p:cNvSpPr>
          <p:nvPr/>
        </p:nvSpPr>
        <p:spPr bwMode="auto">
          <a:xfrm>
            <a:off x="5659438" y="4643438"/>
            <a:ext cx="955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10 «Социальная политика»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9" name="object 13"/>
          <p:cNvSpPr txBox="1">
            <a:spLocks noChangeArrowheads="1"/>
          </p:cNvSpPr>
          <p:nvPr/>
        </p:nvSpPr>
        <p:spPr bwMode="auto">
          <a:xfrm>
            <a:off x="6380163" y="4930775"/>
            <a:ext cx="9413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11 «Физическая культура и спорт»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0" name="object 14"/>
          <p:cNvSpPr txBox="1">
            <a:spLocks noChangeArrowheads="1"/>
          </p:cNvSpPr>
          <p:nvPr/>
        </p:nvSpPr>
        <p:spPr bwMode="auto">
          <a:xfrm>
            <a:off x="6938963" y="5453063"/>
            <a:ext cx="825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12 «Средства массовой информации»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1" name="object 15"/>
          <p:cNvSpPr txBox="1">
            <a:spLocks noChangeArrowheads="1"/>
          </p:cNvSpPr>
          <p:nvPr/>
        </p:nvSpPr>
        <p:spPr bwMode="auto">
          <a:xfrm>
            <a:off x="7531100" y="5940425"/>
            <a:ext cx="11398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13 «Обслуживание государственного и муниципального долга»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2" name="object 16"/>
          <p:cNvSpPr txBox="1">
            <a:spLocks noChangeArrowheads="1"/>
          </p:cNvSpPr>
          <p:nvPr/>
        </p:nvSpPr>
        <p:spPr bwMode="auto">
          <a:xfrm>
            <a:off x="7964488" y="4979988"/>
            <a:ext cx="11795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14 «Межбюджетные трансферты общего характера»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3" name="object 17"/>
          <p:cNvSpPr>
            <a:spLocks noChangeArrowheads="1"/>
          </p:cNvSpPr>
          <p:nvPr/>
        </p:nvSpPr>
        <p:spPr bwMode="auto">
          <a:xfrm>
            <a:off x="107950" y="676275"/>
            <a:ext cx="8785225" cy="2303463"/>
          </a:xfrm>
          <a:custGeom>
            <a:avLst/>
            <a:gdLst>
              <a:gd name="T0" fmla="*/ 0 w 8785225"/>
              <a:gd name="T1" fmla="*/ 0 h 2303526"/>
              <a:gd name="T2" fmla="*/ 8785225 w 8785225"/>
              <a:gd name="T3" fmla="*/ 2303526 h 2303526"/>
            </a:gdLst>
            <a:ahLst/>
            <a:cxnLst/>
            <a:rect l="T0" t="T1" r="T2" b="T3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4" name="object 18"/>
          <p:cNvSpPr txBox="1">
            <a:spLocks noChangeArrowheads="1"/>
          </p:cNvSpPr>
          <p:nvPr/>
        </p:nvSpPr>
        <p:spPr bwMode="auto">
          <a:xfrm>
            <a:off x="179388" y="727075"/>
            <a:ext cx="862965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>
              <a:lnSpc>
                <a:spcPts val="1513"/>
              </a:lnSpc>
            </a:pPr>
            <a:endParaRPr lang="ru-RU" sz="1600" b="1">
              <a:latin typeface="Arial Narrow" pitchFamily="34" charset="0"/>
              <a:cs typeface="Times New Roman" pitchFamily="18" charset="0"/>
            </a:endParaRPr>
          </a:p>
          <a:p>
            <a:pPr marL="12700" algn="just"/>
            <a:r>
              <a:rPr lang="ru-RU" sz="14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marL="12700"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marL="12700"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buFont typeface="Arial" pitchFamily="34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marL="12700" algn="just">
              <a:buFont typeface="Arial" pitchFamily="34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marL="12700" algn="just">
              <a:buFont typeface="Arial" pitchFamily="34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 муниципальным программам Мошенского муниципального района</a:t>
            </a:r>
          </a:p>
          <a:p>
            <a:pPr marL="12700" algn="ctr"/>
            <a:r>
              <a:rPr lang="ru-RU" sz="2000" b="1">
                <a:solidFill>
                  <a:srgbClr val="004CBC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бюджетов</a:t>
            </a:r>
            <a:endParaRPr lang="ru-RU" sz="2000">
              <a:solidFill>
                <a:srgbClr val="004CB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475" name="object 19"/>
          <p:cNvSpPr>
            <a:spLocks noChangeArrowheads="1"/>
          </p:cNvSpPr>
          <p:nvPr/>
        </p:nvSpPr>
        <p:spPr bwMode="auto">
          <a:xfrm>
            <a:off x="107950" y="3771900"/>
            <a:ext cx="8856663" cy="636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6" name="object 20"/>
          <p:cNvSpPr>
            <a:spLocks noChangeArrowheads="1"/>
          </p:cNvSpPr>
          <p:nvPr/>
        </p:nvSpPr>
        <p:spPr bwMode="auto">
          <a:xfrm>
            <a:off x="539750" y="4402138"/>
            <a:ext cx="0" cy="846137"/>
          </a:xfrm>
          <a:custGeom>
            <a:avLst/>
            <a:gdLst>
              <a:gd name="T0" fmla="*/ 0 h 846201"/>
              <a:gd name="T1" fmla="*/ 846201 h 846201"/>
            </a:gdLst>
            <a:ahLst/>
            <a:cxnLst/>
            <a:rect l="0" t="T0" r="0" b="T1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7" name="object 21"/>
          <p:cNvSpPr>
            <a:spLocks noChangeArrowheads="1"/>
          </p:cNvSpPr>
          <p:nvPr/>
        </p:nvSpPr>
        <p:spPr bwMode="auto">
          <a:xfrm>
            <a:off x="1154113" y="4414838"/>
            <a:ext cx="0" cy="244475"/>
          </a:xfrm>
          <a:custGeom>
            <a:avLst/>
            <a:gdLst>
              <a:gd name="T0" fmla="*/ 0 h 244475"/>
              <a:gd name="T1" fmla="*/ 244475 h 244475"/>
            </a:gdLst>
            <a:ahLst/>
            <a:cxnLst/>
            <a:rect l="0" t="T0" r="0" b="T1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8" name="object 22"/>
          <p:cNvSpPr>
            <a:spLocks noChangeArrowheads="1"/>
          </p:cNvSpPr>
          <p:nvPr/>
        </p:nvSpPr>
        <p:spPr bwMode="auto">
          <a:xfrm>
            <a:off x="1774825" y="4435475"/>
            <a:ext cx="0" cy="823913"/>
          </a:xfrm>
          <a:custGeom>
            <a:avLst/>
            <a:gdLst>
              <a:gd name="T0" fmla="*/ 0 h 823849"/>
              <a:gd name="T1" fmla="*/ 823849 h 823849"/>
            </a:gdLst>
            <a:ahLst/>
            <a:cxnLst/>
            <a:rect l="0" t="T0" r="0" b="T1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9" name="object 23"/>
          <p:cNvSpPr>
            <a:spLocks noChangeArrowheads="1"/>
          </p:cNvSpPr>
          <p:nvPr/>
        </p:nvSpPr>
        <p:spPr bwMode="auto">
          <a:xfrm>
            <a:off x="2408238" y="4435475"/>
            <a:ext cx="0" cy="165100"/>
          </a:xfrm>
          <a:custGeom>
            <a:avLst/>
            <a:gdLst>
              <a:gd name="T0" fmla="*/ 0 h 165100"/>
              <a:gd name="T1" fmla="*/ 165100 h 165100"/>
            </a:gdLst>
            <a:ahLst/>
            <a:cxnLst/>
            <a:rect l="0" t="T0" r="0" b="T1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0" name="object 24"/>
          <p:cNvSpPr>
            <a:spLocks noChangeArrowheads="1"/>
          </p:cNvSpPr>
          <p:nvPr/>
        </p:nvSpPr>
        <p:spPr bwMode="auto">
          <a:xfrm>
            <a:off x="3059113" y="4435475"/>
            <a:ext cx="0" cy="1214438"/>
          </a:xfrm>
          <a:custGeom>
            <a:avLst/>
            <a:gdLst>
              <a:gd name="T0" fmla="*/ 0 h 1214374"/>
              <a:gd name="T1" fmla="*/ 1214374 h 1214374"/>
            </a:gdLst>
            <a:ahLst/>
            <a:cxnLst/>
            <a:rect l="0" t="T0" r="0" b="T1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1" name="object 25"/>
          <p:cNvSpPr>
            <a:spLocks noChangeArrowheads="1"/>
          </p:cNvSpPr>
          <p:nvPr/>
        </p:nvSpPr>
        <p:spPr bwMode="auto">
          <a:xfrm>
            <a:off x="3635375" y="4435475"/>
            <a:ext cx="0" cy="165100"/>
          </a:xfrm>
          <a:custGeom>
            <a:avLst/>
            <a:gdLst>
              <a:gd name="T0" fmla="*/ 0 h 165100"/>
              <a:gd name="T1" fmla="*/ 165100 h 165100"/>
            </a:gdLst>
            <a:ahLst/>
            <a:cxnLst/>
            <a:rect l="0" t="T0" r="0" b="T1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2" name="object 26"/>
          <p:cNvSpPr>
            <a:spLocks noChangeArrowheads="1"/>
          </p:cNvSpPr>
          <p:nvPr/>
        </p:nvSpPr>
        <p:spPr bwMode="auto">
          <a:xfrm>
            <a:off x="4284663" y="4414838"/>
            <a:ext cx="0" cy="660400"/>
          </a:xfrm>
          <a:custGeom>
            <a:avLst/>
            <a:gdLst>
              <a:gd name="T0" fmla="*/ 0 h 660400"/>
              <a:gd name="T1" fmla="*/ 660400 h 660400"/>
            </a:gdLst>
            <a:ahLst/>
            <a:cxnLst/>
            <a:rect l="0" t="T0" r="0" b="T1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3" name="object 27"/>
          <p:cNvSpPr>
            <a:spLocks noChangeArrowheads="1"/>
          </p:cNvSpPr>
          <p:nvPr/>
        </p:nvSpPr>
        <p:spPr bwMode="auto">
          <a:xfrm>
            <a:off x="4932363" y="4414838"/>
            <a:ext cx="0" cy="844550"/>
          </a:xfrm>
          <a:custGeom>
            <a:avLst/>
            <a:gdLst>
              <a:gd name="T0" fmla="*/ 0 h 844550"/>
              <a:gd name="T1" fmla="*/ 844550 h 844550"/>
            </a:gdLst>
            <a:ahLst/>
            <a:cxnLst/>
            <a:rect l="0" t="T0" r="0" b="T1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4" name="object 28"/>
          <p:cNvSpPr>
            <a:spLocks noChangeArrowheads="1"/>
          </p:cNvSpPr>
          <p:nvPr/>
        </p:nvSpPr>
        <p:spPr bwMode="auto">
          <a:xfrm>
            <a:off x="5508625" y="4414838"/>
            <a:ext cx="0" cy="617537"/>
          </a:xfrm>
          <a:custGeom>
            <a:avLst/>
            <a:gdLst>
              <a:gd name="T0" fmla="*/ 0 h 617601"/>
              <a:gd name="T1" fmla="*/ 617601 h 617601"/>
            </a:gdLst>
            <a:ahLst/>
            <a:cxnLst/>
            <a:rect l="0" t="T0" r="0" b="T1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5" name="object 29"/>
          <p:cNvSpPr>
            <a:spLocks noChangeArrowheads="1"/>
          </p:cNvSpPr>
          <p:nvPr/>
        </p:nvSpPr>
        <p:spPr bwMode="auto">
          <a:xfrm>
            <a:off x="6156325" y="4414838"/>
            <a:ext cx="0" cy="244475"/>
          </a:xfrm>
          <a:custGeom>
            <a:avLst/>
            <a:gdLst>
              <a:gd name="T0" fmla="*/ 0 h 244475"/>
              <a:gd name="T1" fmla="*/ 244475 h 244475"/>
            </a:gdLst>
            <a:ahLst/>
            <a:cxnLst/>
            <a:rect l="0" t="T0" r="0" b="T1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6" name="object 30"/>
          <p:cNvSpPr>
            <a:spLocks noChangeArrowheads="1"/>
          </p:cNvSpPr>
          <p:nvPr/>
        </p:nvSpPr>
        <p:spPr bwMode="auto">
          <a:xfrm>
            <a:off x="6732588" y="4414838"/>
            <a:ext cx="0" cy="523875"/>
          </a:xfrm>
          <a:custGeom>
            <a:avLst/>
            <a:gdLst>
              <a:gd name="T0" fmla="*/ 0 h 523875"/>
              <a:gd name="T1" fmla="*/ 523875 h 523875"/>
            </a:gdLst>
            <a:ahLst/>
            <a:cxnLst/>
            <a:rect l="0" t="T0" r="0" b="T1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7" name="object 31"/>
          <p:cNvSpPr>
            <a:spLocks noChangeArrowheads="1"/>
          </p:cNvSpPr>
          <p:nvPr/>
        </p:nvSpPr>
        <p:spPr bwMode="auto">
          <a:xfrm>
            <a:off x="7348538" y="4414838"/>
            <a:ext cx="0" cy="995362"/>
          </a:xfrm>
          <a:custGeom>
            <a:avLst/>
            <a:gdLst>
              <a:gd name="T0" fmla="*/ 0 h 995426"/>
              <a:gd name="T1" fmla="*/ 995426 h 995426"/>
            </a:gdLst>
            <a:ahLst/>
            <a:cxnLst/>
            <a:rect l="0" t="T0" r="0" b="T1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8" name="object 32"/>
          <p:cNvSpPr>
            <a:spLocks noChangeArrowheads="1"/>
          </p:cNvSpPr>
          <p:nvPr/>
        </p:nvSpPr>
        <p:spPr bwMode="auto">
          <a:xfrm>
            <a:off x="7956550" y="4384675"/>
            <a:ext cx="6350" cy="1481138"/>
          </a:xfrm>
          <a:custGeom>
            <a:avLst/>
            <a:gdLst>
              <a:gd name="T0" fmla="*/ 0 w 6350"/>
              <a:gd name="T1" fmla="*/ 0 h 1481201"/>
              <a:gd name="T2" fmla="*/ 6350 w 6350"/>
              <a:gd name="T3" fmla="*/ 1481201 h 1481201"/>
            </a:gdLst>
            <a:ahLst/>
            <a:cxnLst/>
            <a:rect l="T0" t="T1" r="T2" b="T3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9" name="object 33"/>
          <p:cNvSpPr>
            <a:spLocks noChangeArrowheads="1"/>
          </p:cNvSpPr>
          <p:nvPr/>
        </p:nvSpPr>
        <p:spPr bwMode="auto">
          <a:xfrm>
            <a:off x="8604250" y="4414838"/>
            <a:ext cx="0" cy="522287"/>
          </a:xfrm>
          <a:custGeom>
            <a:avLst/>
            <a:gdLst>
              <a:gd name="T0" fmla="*/ 0 h 522350"/>
              <a:gd name="T1" fmla="*/ 522350 h 522350"/>
            </a:gdLst>
            <a:ahLst/>
            <a:cxnLst/>
            <a:rect l="0" t="T0" r="0" b="T1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-14287" y="7270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9321" y="122277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14663" y="214610"/>
            <a:ext cx="515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3"/>
          <p:cNvSpPr>
            <a:spLocks noChangeArrowheads="1"/>
          </p:cNvSpPr>
          <p:nvPr/>
        </p:nvSpPr>
        <p:spPr bwMode="auto">
          <a:xfrm>
            <a:off x="209550" y="5654675"/>
            <a:ext cx="4505325" cy="1014413"/>
          </a:xfrm>
          <a:custGeom>
            <a:avLst/>
            <a:gdLst>
              <a:gd name="T0" fmla="*/ 0 w 4506468"/>
              <a:gd name="T1" fmla="*/ 0 h 1014983"/>
              <a:gd name="T2" fmla="*/ 4506468 w 4506468"/>
              <a:gd name="T3" fmla="*/ 1014983 h 1014983"/>
            </a:gdLst>
            <a:ahLst/>
            <a:cxnLst/>
            <a:rect l="T0" t="T1" r="T2" b="T3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>
                <a:latin typeface="Calibri" pitchFamily="34" charset="0"/>
                <a:cs typeface="Times New Roman" pitchFamily="18" charset="0"/>
              </a:rPr>
              <a:t>средств на счёте бюджета, взять в долг).</a:t>
            </a:r>
          </a:p>
        </p:txBody>
      </p:sp>
      <p:sp>
        <p:nvSpPr>
          <p:cNvPr id="20483" name="object 2"/>
          <p:cNvSpPr>
            <a:spLocks noChangeArrowheads="1"/>
          </p:cNvSpPr>
          <p:nvPr/>
        </p:nvSpPr>
        <p:spPr bwMode="auto">
          <a:xfrm>
            <a:off x="1293813" y="4630738"/>
            <a:ext cx="1979612" cy="1006475"/>
          </a:xfrm>
          <a:custGeom>
            <a:avLst/>
            <a:gdLst>
              <a:gd name="T0" fmla="*/ 0 w 1979676"/>
              <a:gd name="T1" fmla="*/ 0 h 1005839"/>
              <a:gd name="T2" fmla="*/ 1979676 w 1979676"/>
              <a:gd name="T3" fmla="*/ 1005839 h 1005839"/>
            </a:gdLst>
            <a:ahLst/>
            <a:cxnLst/>
            <a:rect l="T0" t="T1" r="T2" b="T3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object 3"/>
          <p:cNvSpPr>
            <a:spLocks noChangeArrowheads="1"/>
          </p:cNvSpPr>
          <p:nvPr/>
        </p:nvSpPr>
        <p:spPr bwMode="auto">
          <a:xfrm>
            <a:off x="2182813" y="293688"/>
            <a:ext cx="1765300" cy="4584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object 4"/>
          <p:cNvSpPr>
            <a:spLocks noChangeArrowheads="1"/>
          </p:cNvSpPr>
          <p:nvPr/>
        </p:nvSpPr>
        <p:spPr bwMode="auto">
          <a:xfrm>
            <a:off x="800100" y="654050"/>
            <a:ext cx="1182688" cy="3043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object 5"/>
          <p:cNvSpPr>
            <a:spLocks noChangeArrowheads="1"/>
          </p:cNvSpPr>
          <p:nvPr/>
        </p:nvSpPr>
        <p:spPr bwMode="auto">
          <a:xfrm>
            <a:off x="7223125" y="582613"/>
            <a:ext cx="1192213" cy="311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7" name="object 6"/>
          <p:cNvSpPr>
            <a:spLocks noChangeArrowheads="1"/>
          </p:cNvSpPr>
          <p:nvPr/>
        </p:nvSpPr>
        <p:spPr bwMode="auto">
          <a:xfrm>
            <a:off x="5186363" y="322262"/>
            <a:ext cx="1758950" cy="4729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8" name="object 7"/>
          <p:cNvSpPr>
            <a:spLocks noChangeArrowheads="1"/>
          </p:cNvSpPr>
          <p:nvPr/>
        </p:nvSpPr>
        <p:spPr bwMode="auto">
          <a:xfrm>
            <a:off x="755650" y="836613"/>
            <a:ext cx="7704138" cy="452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7450" y="917575"/>
            <a:ext cx="5940425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400" b="1" spc="-55" dirty="0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400" b="1" spc="-75" dirty="0" err="1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400" b="1" spc="-50" dirty="0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sz="2400" b="1" spc="5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–</a:t>
            </a:r>
            <a:r>
              <a:rPr sz="2400" b="1" spc="-10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400" b="1" spc="-15" dirty="0" err="1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400" b="1" spc="-75" dirty="0" err="1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400" b="1" spc="-50" dirty="0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sz="2400" b="1" spc="-10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=</a:t>
            </a:r>
            <a:r>
              <a:rPr sz="2400" b="1" spc="-5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spc="15" dirty="0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400" b="1" spc="25" dirty="0" err="1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24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sz="24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ит</a:t>
            </a:r>
            <a:r>
              <a:rPr sz="2400" b="1" spc="15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(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Про</a:t>
            </a:r>
            <a:r>
              <a:rPr sz="2400" b="1" spc="-15" dirty="0" err="1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sz="24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sz="2400" b="1" spc="-15" dirty="0" err="1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836988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20491" name="object 10"/>
          <p:cNvSpPr>
            <a:spLocks noChangeArrowheads="1"/>
          </p:cNvSpPr>
          <p:nvPr/>
        </p:nvSpPr>
        <p:spPr bwMode="auto">
          <a:xfrm>
            <a:off x="646113" y="4606925"/>
            <a:ext cx="3632200" cy="0"/>
          </a:xfrm>
          <a:custGeom>
            <a:avLst/>
            <a:gdLst>
              <a:gd name="T0" fmla="*/ 0 w 3631691"/>
              <a:gd name="T1" fmla="*/ 3631691 w 3631691"/>
            </a:gdLst>
            <a:ahLst/>
            <a:cxnLst/>
            <a:rect l="T0" t="0" r="T1" b="0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noFill/>
          <a:ln w="50038">
            <a:solidFill>
              <a:srgbClr val="F9C09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2" name="object 11"/>
          <p:cNvSpPr>
            <a:spLocks noChangeArrowheads="1"/>
          </p:cNvSpPr>
          <p:nvPr/>
        </p:nvSpPr>
        <p:spPr bwMode="auto">
          <a:xfrm>
            <a:off x="5761038" y="4630738"/>
            <a:ext cx="2058987" cy="1020762"/>
          </a:xfrm>
          <a:custGeom>
            <a:avLst/>
            <a:gdLst>
              <a:gd name="T0" fmla="*/ 0 w 2058924"/>
              <a:gd name="T1" fmla="*/ 0 h 1019555"/>
              <a:gd name="T2" fmla="*/ 2058924 w 2058924"/>
              <a:gd name="T3" fmla="*/ 1019555 h 1019555"/>
            </a:gdLst>
            <a:ahLst/>
            <a:cxnLst/>
            <a:rect l="T0" t="T1" r="T2" b="T3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3" name="object 12"/>
          <p:cNvSpPr>
            <a:spLocks noChangeArrowheads="1"/>
          </p:cNvSpPr>
          <p:nvPr/>
        </p:nvSpPr>
        <p:spPr bwMode="auto">
          <a:xfrm>
            <a:off x="4949825" y="4606925"/>
            <a:ext cx="3632200" cy="0"/>
          </a:xfrm>
          <a:custGeom>
            <a:avLst/>
            <a:gdLst>
              <a:gd name="T0" fmla="*/ 0 w 3631692"/>
              <a:gd name="T1" fmla="*/ 3631692 w 3631692"/>
            </a:gdLst>
            <a:ahLst/>
            <a:cxnLst/>
            <a:rect l="T0" t="0" r="T1" b="0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noFill/>
          <a:ln w="48513">
            <a:solidFill>
              <a:srgbClr val="92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4" name="object 13"/>
          <p:cNvSpPr txBox="1">
            <a:spLocks noChangeArrowheads="1"/>
          </p:cNvSpPr>
          <p:nvPr/>
        </p:nvSpPr>
        <p:spPr bwMode="auto">
          <a:xfrm>
            <a:off x="287338" y="4645025"/>
            <a:ext cx="278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19200" algn="ctr"/>
            <a:r>
              <a:rPr lang="ru-RU" sz="1600" b="1">
                <a:solidFill>
                  <a:srgbClr val="974707"/>
                </a:solidFill>
                <a:latin typeface="Calibri" pitchFamily="34" charset="0"/>
                <a:cs typeface="Times New Roman" pitchFamily="18" charset="0"/>
              </a:rPr>
              <a:t>Дефицит (расходы больше доходов)</a:t>
            </a:r>
            <a:endParaRPr lang="ru-RU" sz="1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1338" y="4108450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2663" y="3973513"/>
            <a:ext cx="985837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550" y="4048125"/>
            <a:ext cx="984250" cy="3159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20498" name="object 17"/>
          <p:cNvSpPr txBox="1">
            <a:spLocks noChangeArrowheads="1"/>
          </p:cNvSpPr>
          <p:nvPr/>
        </p:nvSpPr>
        <p:spPr bwMode="auto">
          <a:xfrm>
            <a:off x="6067425" y="4649788"/>
            <a:ext cx="1476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solidFill>
                  <a:srgbClr val="30859C"/>
                </a:solidFill>
                <a:latin typeface="Calibri" pitchFamily="34" charset="0"/>
                <a:cs typeface="Times New Roman" pitchFamily="18" charset="0"/>
              </a:rPr>
              <a:t>Профицит (доходы больше расходов)</a:t>
            </a:r>
            <a:endParaRPr lang="ru-RU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499" name="object 19"/>
          <p:cNvSpPr>
            <a:spLocks noChangeArrowheads="1"/>
          </p:cNvSpPr>
          <p:nvPr/>
        </p:nvSpPr>
        <p:spPr bwMode="auto">
          <a:xfrm>
            <a:off x="4945063" y="5654675"/>
            <a:ext cx="3997325" cy="1014413"/>
          </a:xfrm>
          <a:custGeom>
            <a:avLst/>
            <a:gdLst>
              <a:gd name="T0" fmla="*/ 0 w 3997452"/>
              <a:gd name="T1" fmla="*/ 0 h 1014983"/>
              <a:gd name="T2" fmla="*/ 3997452 w 3997452"/>
              <a:gd name="T3" fmla="*/ 1014983 h 1014983"/>
            </a:gdLst>
            <a:ahLst/>
            <a:cxnLst/>
            <a:rect l="T0" t="T1" r="T2" b="T3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-14287" y="65405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3" y="10005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95600" y="192385"/>
            <a:ext cx="5124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24622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392113" y="1241425"/>
            <a:ext cx="3963987" cy="784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9" name="object 6"/>
          <p:cNvSpPr txBox="1">
            <a:spLocks noChangeArrowheads="1"/>
          </p:cNvSpPr>
          <p:nvPr/>
        </p:nvSpPr>
        <p:spPr bwMode="auto">
          <a:xfrm>
            <a:off x="1674813" y="1400175"/>
            <a:ext cx="1343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ДЕФИЦИТ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1510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24590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2" name="object 9"/>
          <p:cNvSpPr>
            <a:spLocks noChangeArrowheads="1"/>
          </p:cNvSpPr>
          <p:nvPr/>
        </p:nvSpPr>
        <p:spPr bwMode="auto">
          <a:xfrm>
            <a:off x="4835525" y="1246188"/>
            <a:ext cx="3949700" cy="7842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3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4" name="object 11"/>
          <p:cNvSpPr txBox="1">
            <a:spLocks noChangeArrowheads="1"/>
          </p:cNvSpPr>
          <p:nvPr/>
        </p:nvSpPr>
        <p:spPr bwMode="auto">
          <a:xfrm>
            <a:off x="6007100" y="1404938"/>
            <a:ext cx="1555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ПРОФИЦИТ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1515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6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7016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7" name="object 14"/>
          <p:cNvSpPr>
            <a:spLocks noChangeArrowheads="1"/>
          </p:cNvSpPr>
          <p:nvPr/>
        </p:nvSpPr>
        <p:spPr bwMode="auto">
          <a:xfrm>
            <a:off x="444500" y="2894013"/>
            <a:ext cx="3781425" cy="7016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8" name="object 15"/>
          <p:cNvSpPr txBox="1">
            <a:spLocks noChangeArrowheads="1"/>
          </p:cNvSpPr>
          <p:nvPr/>
        </p:nvSpPr>
        <p:spPr bwMode="auto">
          <a:xfrm>
            <a:off x="592138" y="2260600"/>
            <a:ext cx="28146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/>
            <a:r>
              <a:rPr lang="ru-RU" sz="2200" b="1">
                <a:latin typeface="Calibri" pitchFamily="34" charset="0"/>
              </a:rPr>
              <a:t>Накопленные резервы</a:t>
            </a:r>
            <a:endParaRPr lang="ru-RU" sz="220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/>
            <a:r>
              <a:rPr lang="ru-RU" sz="2200" b="1">
                <a:latin typeface="Calibri" pitchFamily="34" charset="0"/>
              </a:rPr>
              <a:t>Муниципальный долг</a:t>
            </a:r>
            <a:endParaRPr lang="ru-RU" sz="2200">
              <a:latin typeface="Calibri" pitchFamily="34" charset="0"/>
            </a:endParaRPr>
          </a:p>
        </p:txBody>
      </p:sp>
      <p:sp>
        <p:nvSpPr>
          <p:cNvPr id="21519" name="object 16"/>
          <p:cNvSpPr>
            <a:spLocks noChangeArrowheads="1"/>
          </p:cNvSpPr>
          <p:nvPr/>
        </p:nvSpPr>
        <p:spPr bwMode="auto">
          <a:xfrm>
            <a:off x="3486150" y="2211388"/>
            <a:ext cx="427038" cy="4714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0" name="object 17"/>
          <p:cNvSpPr>
            <a:spLocks noChangeArrowheads="1"/>
          </p:cNvSpPr>
          <p:nvPr/>
        </p:nvSpPr>
        <p:spPr bwMode="auto">
          <a:xfrm>
            <a:off x="3486150" y="3006725"/>
            <a:ext cx="427038" cy="4714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1" name="object 18"/>
          <p:cNvSpPr>
            <a:spLocks noChangeArrowheads="1"/>
          </p:cNvSpPr>
          <p:nvPr/>
        </p:nvSpPr>
        <p:spPr bwMode="auto">
          <a:xfrm>
            <a:off x="4918075" y="2093913"/>
            <a:ext cx="3781425" cy="7016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2" name="object 19"/>
          <p:cNvSpPr>
            <a:spLocks noChangeArrowheads="1"/>
          </p:cNvSpPr>
          <p:nvPr/>
        </p:nvSpPr>
        <p:spPr bwMode="auto">
          <a:xfrm>
            <a:off x="4908550" y="2894013"/>
            <a:ext cx="3783013" cy="7016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3" name="object 20"/>
          <p:cNvSpPr txBox="1">
            <a:spLocks noChangeArrowheads="1"/>
          </p:cNvSpPr>
          <p:nvPr/>
        </p:nvSpPr>
        <p:spPr bwMode="auto">
          <a:xfrm>
            <a:off x="5057775" y="2260600"/>
            <a:ext cx="2813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/>
            <a:r>
              <a:rPr lang="ru-RU" sz="2200" b="1">
                <a:latin typeface="Calibri" pitchFamily="34" charset="0"/>
              </a:rPr>
              <a:t>Накопленные резервы</a:t>
            </a:r>
            <a:endParaRPr lang="ru-RU" sz="220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/>
            <a:r>
              <a:rPr lang="ru-RU" sz="2200" b="1">
                <a:latin typeface="Calibri" pitchFamily="34" charset="0"/>
              </a:rPr>
              <a:t>Муниципальный долг</a:t>
            </a:r>
            <a:endParaRPr lang="ru-RU" sz="2200">
              <a:latin typeface="Calibri" pitchFamily="34" charset="0"/>
            </a:endParaRPr>
          </a:p>
        </p:txBody>
      </p:sp>
      <p:sp>
        <p:nvSpPr>
          <p:cNvPr id="21524" name="object 21"/>
          <p:cNvSpPr>
            <a:spLocks noChangeArrowheads="1"/>
          </p:cNvSpPr>
          <p:nvPr/>
        </p:nvSpPr>
        <p:spPr bwMode="auto">
          <a:xfrm>
            <a:off x="7948613" y="2206625"/>
            <a:ext cx="430212" cy="4699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5" name="object 22"/>
          <p:cNvSpPr>
            <a:spLocks noChangeArrowheads="1"/>
          </p:cNvSpPr>
          <p:nvPr/>
        </p:nvSpPr>
        <p:spPr bwMode="auto">
          <a:xfrm>
            <a:off x="7948613" y="3013075"/>
            <a:ext cx="430212" cy="4699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6" name="object 23"/>
          <p:cNvSpPr txBox="1">
            <a:spLocks noChangeArrowheads="1"/>
          </p:cNvSpPr>
          <p:nvPr/>
        </p:nvSpPr>
        <p:spPr bwMode="auto">
          <a:xfrm>
            <a:off x="536575" y="4319588"/>
            <a:ext cx="36322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При дефицитном бюджете растет долг и (или) снижаются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1527" name="object 24"/>
          <p:cNvSpPr txBox="1">
            <a:spLocks noChangeArrowheads="1"/>
          </p:cNvSpPr>
          <p:nvPr/>
        </p:nvSpPr>
        <p:spPr bwMode="auto">
          <a:xfrm>
            <a:off x="4835525" y="4319588"/>
            <a:ext cx="37671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00AF50"/>
                </a:solidFill>
                <a:latin typeface="Calibri" pitchFamily="34" charset="0"/>
              </a:rPr>
              <a:t>При профицитном бюджете снижается долг или (или) растут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836613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профицит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47896" y="168533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37719" y="235130"/>
            <a:ext cx="501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4"/>
          <p:cNvSpPr>
            <a:spLocks noChangeArrowheads="1"/>
          </p:cNvSpPr>
          <p:nvPr/>
        </p:nvSpPr>
        <p:spPr bwMode="auto">
          <a:xfrm>
            <a:off x="8740775" y="552450"/>
            <a:ext cx="403225" cy="520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5" name="object 7"/>
          <p:cNvSpPr>
            <a:spLocks noChangeArrowheads="1"/>
          </p:cNvSpPr>
          <p:nvPr/>
        </p:nvSpPr>
        <p:spPr bwMode="auto">
          <a:xfrm>
            <a:off x="7002463" y="1314450"/>
            <a:ext cx="522287" cy="52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00959"/>
              </p:ext>
            </p:extLst>
          </p:nvPr>
        </p:nvGraphicFramePr>
        <p:xfrm>
          <a:off x="395288" y="2343150"/>
          <a:ext cx="8497887" cy="3816033"/>
        </p:xfrm>
        <a:graphic>
          <a:graphicData uri="http://schemas.openxmlformats.org/drawingml/2006/table">
            <a:tbl>
              <a:tblPr/>
              <a:tblGrid>
                <a:gridCol w="3222625"/>
                <a:gridCol w="1028700"/>
                <a:gridCol w="1027112"/>
                <a:gridCol w="1073150"/>
                <a:gridCol w="1073150"/>
                <a:gridCol w="1073150"/>
              </a:tblGrid>
              <a:tr h="2936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2022г.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2023 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 %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заплани-ровано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 плану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 2022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403,5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362,7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373,7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119,5</a:t>
                      </a:r>
                      <a:endParaRPr lang="ru-RU" b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110,2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125,5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308,3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254,3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254,3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82,5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379,7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367,1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III.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CB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57D6"/>
                          </a:solidFill>
                        </a:rPr>
                        <a:t>6,6</a:t>
                      </a:r>
                      <a:endParaRPr lang="ru-RU" b="1" dirty="0">
                        <a:solidFill>
                          <a:srgbClr val="0057D6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-6,6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24" name="Прямоугольник 11"/>
          <p:cNvSpPr>
            <a:spLocks noChangeArrowheads="1"/>
          </p:cNvSpPr>
          <p:nvPr/>
        </p:nvSpPr>
        <p:spPr bwMode="auto">
          <a:xfrm>
            <a:off x="7610475" y="1844675"/>
            <a:ext cx="153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(</a:t>
            </a:r>
            <a:r>
              <a:rPr lang="ru-RU">
                <a:solidFill>
                  <a:srgbClr val="004CBC"/>
                </a:solidFill>
                <a:latin typeface="Calibri" pitchFamily="34" charset="0"/>
              </a:rPr>
              <a:t>млн. рублей</a:t>
            </a:r>
            <a:r>
              <a:rPr lang="ru-RU">
                <a:latin typeface="Calibri" pitchFamily="34" charset="0"/>
              </a:rPr>
              <a:t>)</a:t>
            </a:r>
          </a:p>
        </p:txBody>
      </p:sp>
      <p:sp>
        <p:nvSpPr>
          <p:cNvPr id="23626" name="TextBox 12"/>
          <p:cNvSpPr txBox="1">
            <a:spLocks noChangeArrowheads="1"/>
          </p:cNvSpPr>
          <p:nvPr/>
        </p:nvSpPr>
        <p:spPr bwMode="auto">
          <a:xfrm>
            <a:off x="2339975" y="908050"/>
            <a:ext cx="61928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Основные показатели консолидированного бюджета Мошенского муниципального района за </a:t>
            </a:r>
            <a:r>
              <a:rPr lang="ru-RU" sz="2400" b="1" dirty="0" smtClean="0">
                <a:solidFill>
                  <a:srgbClr val="004CBC"/>
                </a:solidFill>
                <a:latin typeface="Arial Narrow" pitchFamily="34" charset="0"/>
              </a:rPr>
              <a:t>2023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19733" y="699114"/>
            <a:ext cx="2048183" cy="159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699114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300" y="138766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48038" y="183118"/>
            <a:ext cx="518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4"/>
          <p:cNvSpPr>
            <a:spLocks noChangeArrowheads="1"/>
          </p:cNvSpPr>
          <p:nvPr/>
        </p:nvSpPr>
        <p:spPr bwMode="auto">
          <a:xfrm>
            <a:off x="8740775" y="552450"/>
            <a:ext cx="403225" cy="520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object 7"/>
          <p:cNvSpPr>
            <a:spLocks noChangeArrowheads="1"/>
          </p:cNvSpPr>
          <p:nvPr/>
        </p:nvSpPr>
        <p:spPr bwMode="auto">
          <a:xfrm>
            <a:off x="7002463" y="1314450"/>
            <a:ext cx="522287" cy="52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42338"/>
              </p:ext>
            </p:extLst>
          </p:nvPr>
        </p:nvGraphicFramePr>
        <p:xfrm>
          <a:off x="323850" y="2343150"/>
          <a:ext cx="8569325" cy="3777934"/>
        </p:xfrm>
        <a:graphic>
          <a:graphicData uri="http://schemas.openxmlformats.org/drawingml/2006/table">
            <a:tbl>
              <a:tblPr/>
              <a:tblGrid>
                <a:gridCol w="3249613"/>
                <a:gridCol w="1036637"/>
                <a:gridCol w="1036638"/>
                <a:gridCol w="1082675"/>
                <a:gridCol w="1081087"/>
                <a:gridCol w="1082675"/>
              </a:tblGrid>
              <a:tr h="398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2022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2023год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заплани-ровано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 плану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 2022году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375,3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342,8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80,6</a:t>
                      </a:r>
                      <a:endParaRPr lang="ru-RU" b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103,8</a:t>
                      </a:r>
                      <a:endParaRPr lang="ru-RU" b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294,7</a:t>
                      </a:r>
                      <a:endParaRPr lang="ru-RU" b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239,0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239,0</a:t>
                      </a:r>
                      <a:endParaRPr lang="ru-RU" b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81,1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372,9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347,3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337,9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III.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4CBC"/>
                          </a:solidFill>
                        </a:rPr>
                        <a:t>2,4</a:t>
                      </a:r>
                      <a:endParaRPr lang="ru-RU" b="1" dirty="0">
                        <a:solidFill>
                          <a:srgbClr val="004CBC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-12,9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4CBC"/>
                          </a:solidFill>
                        </a:rPr>
                        <a:t>4,9</a:t>
                      </a:r>
                      <a:endParaRPr lang="ru-RU" b="1" dirty="0">
                        <a:solidFill>
                          <a:srgbClr val="004CBC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VI. Источники финансирования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-2,4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-4,6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48" name="Прямоугольник 11"/>
          <p:cNvSpPr>
            <a:spLocks noChangeArrowheads="1"/>
          </p:cNvSpPr>
          <p:nvPr/>
        </p:nvSpPr>
        <p:spPr bwMode="auto">
          <a:xfrm>
            <a:off x="7610475" y="1844675"/>
            <a:ext cx="153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(млн. рублей)</a:t>
            </a:r>
          </a:p>
        </p:txBody>
      </p:sp>
      <p:sp>
        <p:nvSpPr>
          <p:cNvPr id="24650" name="TextBox 13"/>
          <p:cNvSpPr txBox="1">
            <a:spLocks noChangeArrowheads="1"/>
          </p:cNvSpPr>
          <p:nvPr/>
        </p:nvSpPr>
        <p:spPr bwMode="auto">
          <a:xfrm>
            <a:off x="2339975" y="908050"/>
            <a:ext cx="61928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Основные показатели бюджета Мошенского муниципального района за </a:t>
            </a:r>
            <a:r>
              <a:rPr lang="ru-RU" sz="2400" b="1" dirty="0" smtClean="0">
                <a:solidFill>
                  <a:srgbClr val="004CBC"/>
                </a:solidFill>
                <a:latin typeface="Arial Narrow" pitchFamily="34" charset="0"/>
              </a:rPr>
              <a:t>2023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09518" y="800064"/>
            <a:ext cx="2001383" cy="156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82544" y="800064"/>
            <a:ext cx="1756031" cy="152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-14287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9171" y="13180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42507" y="184666"/>
            <a:ext cx="495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19138" y="728663"/>
            <a:ext cx="8131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Динамика доходов бюджета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муниципального района, тыс. рублей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741947"/>
              </p:ext>
            </p:extLst>
          </p:nvPr>
        </p:nvGraphicFramePr>
        <p:xfrm>
          <a:off x="592138" y="1603375"/>
          <a:ext cx="76200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754063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74665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60724" y="266998"/>
            <a:ext cx="5197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74732"/>
            <a:ext cx="8229600" cy="14290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Динамика налоговых и неналоговых доходов, тыс. рублей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3195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5184" y="244733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17084" y="337066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019175" y="5640388"/>
            <a:ext cx="2444750" cy="8286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07098"/>
              </p:ext>
            </p:extLst>
          </p:nvPr>
        </p:nvGraphicFramePr>
        <p:xfrm>
          <a:off x="227013" y="1376363"/>
          <a:ext cx="8809586" cy="5533481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193449"/>
                <a:gridCol w="958047"/>
                <a:gridCol w="1107891"/>
                <a:gridCol w="1066800"/>
                <a:gridCol w="1074914"/>
                <a:gridCol w="1408485"/>
              </a:tblGrid>
              <a:tr h="28803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2022г.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2023г.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2023г. в %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</a:tr>
              <a:tr h="23093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плану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факту 2022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5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Налог на доходы физических лиц </a:t>
                      </a: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49 350,0</a:t>
                      </a:r>
                      <a:endParaRPr lang="ru-RU" sz="1700" dirty="0"/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48 943,7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50 395,1</a:t>
                      </a:r>
                      <a:endParaRPr lang="ru-RU" dirty="0"/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Акцизы </a:t>
                      </a: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17 824,4</a:t>
                      </a:r>
                      <a:endParaRPr lang="ru-RU" sz="1700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15 643,6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18 208,8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6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Налог, взимаемый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в связи с применением упрощенный системы налогообложения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</a:t>
                      </a:r>
                      <a:r>
                        <a:rPr lang="ru-RU" sz="1700" baseline="0" dirty="0" smtClean="0"/>
                        <a:t> 508,6</a:t>
                      </a:r>
                      <a:endParaRPr lang="ru-RU" sz="1700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5 239,0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5 470,2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121,3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Единый налог на вмененный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доход для отдельных видов деятельности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18,2</a:t>
                      </a:r>
                      <a:endParaRPr lang="ru-RU" sz="1700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Единый сельскохозяйственный налог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78,1</a:t>
                      </a:r>
                      <a:endParaRPr lang="ru-RU" sz="1700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63,5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66,4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1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Налог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взимаемый в связи с применением патентной системы налогообложения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167,7</a:t>
                      </a:r>
                      <a:endParaRPr lang="ru-RU" sz="1700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75,6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1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Государственная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пошлина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515,1</a:t>
                      </a:r>
                      <a:endParaRPr lang="ru-RU" sz="1700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330,0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375,3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5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Неналоговые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доходы</a:t>
                      </a:r>
                      <a:r>
                        <a:rPr lang="ru-RU" sz="1600" b="0" i="0" u="none" strike="noStrike" dirty="0">
                          <a:solidFill>
                            <a:srgbClr val="404040"/>
                          </a:solidFill>
                          <a:latin typeface="Arial Narrow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8 150,5</a:t>
                      </a:r>
                      <a:endParaRPr lang="ru-RU" sz="1700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25 104,7</a:t>
                      </a: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29 224,3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3,6 раза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Налоговые и неналоговые доходы</a:t>
                      </a:r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 Narrow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80 612,7</a:t>
                      </a:r>
                      <a:endParaRPr lang="ru-RU" sz="1700" b="1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95 398,5</a:t>
                      </a: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103 818,1</a:t>
                      </a:r>
                      <a:endParaRPr lang="ru-RU" b="1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Безвозмездные поступления</a:t>
                      </a:r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 Narrow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294 734,6</a:t>
                      </a:r>
                      <a:endParaRPr lang="ru-RU" sz="1700" b="1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238 967,4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238 987,1</a:t>
                      </a:r>
                      <a:endParaRPr lang="ru-RU" b="1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ДОХОДЫ ВСЕГО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FF00"/>
                          </a:solidFill>
                        </a:rPr>
                        <a:t>375 347,2</a:t>
                      </a:r>
                      <a:endParaRPr lang="ru-RU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334 365,9</a:t>
                      </a:r>
                      <a:endParaRPr lang="ru-RU" sz="1600" b="1" i="0" u="none" strike="noStrike" baseline="0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342 805,2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Narrow"/>
                        </a:rPr>
                        <a:t>102,5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Narrow"/>
                        </a:rPr>
                        <a:t>91,3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5706" name="TextBox 32"/>
          <p:cNvSpPr txBox="1">
            <a:spLocks noChangeArrowheads="1"/>
          </p:cNvSpPr>
          <p:nvPr/>
        </p:nvSpPr>
        <p:spPr bwMode="auto">
          <a:xfrm>
            <a:off x="1979613" y="944563"/>
            <a:ext cx="5688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4CBC"/>
                </a:solidFill>
                <a:latin typeface="Arial Narrow" pitchFamily="34" charset="0"/>
              </a:rPr>
              <a:t>Доходы бюджета Мошенского муниципального района, тыс.рублей</a:t>
            </a:r>
          </a:p>
        </p:txBody>
      </p:sp>
      <p:pic>
        <p:nvPicPr>
          <p:cNvPr id="37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53927" y="544473"/>
            <a:ext cx="1678393" cy="803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593646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821" y="15875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15521" y="82808"/>
            <a:ext cx="504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763588"/>
            <a:ext cx="8229600" cy="803275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Структура налоговых и неналоговых доходов бюджета муниципального района за 2023 году в разрезе доходных </a:t>
            </a:r>
            <a:br>
              <a:rPr lang="ru-RU" sz="1800" dirty="0" smtClean="0"/>
            </a:br>
            <a:r>
              <a:rPr lang="ru-RU" sz="1800" dirty="0" smtClean="0"/>
              <a:t>источников в общей сумме доходов  (</a:t>
            </a:r>
            <a:r>
              <a:rPr lang="ru-RU" sz="1800" dirty="0" err="1" smtClean="0"/>
              <a:t>тыс.руб</a:t>
            </a:r>
            <a:r>
              <a:rPr lang="ru-RU" sz="1800" dirty="0" smtClean="0"/>
              <a:t>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955083"/>
              </p:ext>
            </p:extLst>
          </p:nvPr>
        </p:nvGraphicFramePr>
        <p:xfrm>
          <a:off x="153927" y="1600200"/>
          <a:ext cx="8532873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72303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92500" y="264636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0563"/>
            <a:ext cx="8229600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aseline="2925" dirty="0" smtClean="0">
                <a:cs typeface="Calibri"/>
              </a:rPr>
              <a:t>Ч</a:t>
            </a:r>
            <a:r>
              <a:rPr lang="ru-RU" spc="-14" baseline="2925" dirty="0" smtClean="0">
                <a:cs typeface="Calibri"/>
              </a:rPr>
              <a:t>т</a:t>
            </a:r>
            <a:r>
              <a:rPr lang="ru-RU" baseline="2925" dirty="0" smtClean="0">
                <a:cs typeface="Calibri"/>
              </a:rPr>
              <a:t>о</a:t>
            </a:r>
            <a:r>
              <a:rPr lang="ru-RU" spc="-26" baseline="2925" dirty="0" smtClean="0">
                <a:cs typeface="Calibri"/>
              </a:rPr>
              <a:t> </a:t>
            </a:r>
            <a:r>
              <a:rPr lang="ru-RU" baseline="2925" dirty="0" smtClean="0">
                <a:cs typeface="Calibri"/>
              </a:rPr>
              <a:t>та</a:t>
            </a:r>
            <a:r>
              <a:rPr lang="ru-RU" spc="-54" baseline="2925" dirty="0" smtClean="0">
                <a:cs typeface="Calibri"/>
              </a:rPr>
              <a:t>к</a:t>
            </a:r>
            <a:r>
              <a:rPr lang="ru-RU" baseline="2925" dirty="0" smtClean="0">
                <a:cs typeface="Calibri"/>
              </a:rPr>
              <a:t>ое</a:t>
            </a:r>
            <a:r>
              <a:rPr lang="ru-RU" spc="-9" baseline="2925" dirty="0" smtClean="0">
                <a:cs typeface="Calibri"/>
              </a:rPr>
              <a:t> </a:t>
            </a:r>
            <a:r>
              <a:rPr lang="ru-RU" baseline="2925" dirty="0" smtClean="0">
                <a:cs typeface="Calibri"/>
              </a:rPr>
              <a:t>«</a:t>
            </a:r>
            <a:r>
              <a:rPr lang="ru-RU" spc="-14" baseline="2925" dirty="0" smtClean="0">
                <a:cs typeface="Calibri"/>
              </a:rPr>
              <a:t>Б</a:t>
            </a:r>
            <a:r>
              <a:rPr lang="ru-RU" spc="-79" baseline="2925" dirty="0" smtClean="0">
                <a:cs typeface="Calibri"/>
              </a:rPr>
              <a:t>ю</a:t>
            </a:r>
            <a:r>
              <a:rPr lang="ru-RU" baseline="2925" dirty="0" smtClean="0">
                <a:cs typeface="Calibri"/>
              </a:rPr>
              <a:t>д</a:t>
            </a:r>
            <a:r>
              <a:rPr lang="ru-RU" spc="-39" baseline="2925" dirty="0" smtClean="0">
                <a:cs typeface="Calibri"/>
              </a:rPr>
              <a:t>ж</a:t>
            </a:r>
            <a:r>
              <a:rPr lang="ru-RU" spc="-14" baseline="2925" dirty="0" smtClean="0">
                <a:cs typeface="Calibri"/>
              </a:rPr>
              <a:t>е</a:t>
            </a:r>
            <a:r>
              <a:rPr lang="ru-RU" baseline="2925" dirty="0" smtClean="0">
                <a:cs typeface="Calibri"/>
              </a:rPr>
              <a:t>т</a:t>
            </a:r>
            <a:r>
              <a:rPr lang="ru-RU" spc="-32" baseline="2925" dirty="0" smtClean="0">
                <a:cs typeface="Calibri"/>
              </a:rPr>
              <a:t> </a:t>
            </a:r>
            <a:r>
              <a:rPr lang="ru-RU" baseline="2925" dirty="0" smtClean="0">
                <a:cs typeface="Calibri"/>
              </a:rPr>
              <a:t>д</a:t>
            </a:r>
            <a:r>
              <a:rPr lang="ru-RU" spc="9" baseline="2925" dirty="0" smtClean="0">
                <a:cs typeface="Calibri"/>
              </a:rPr>
              <a:t>л</a:t>
            </a:r>
            <a:r>
              <a:rPr lang="ru-RU" baseline="2925" dirty="0" smtClean="0">
                <a:cs typeface="Calibri"/>
              </a:rPr>
              <a:t>я</a:t>
            </a:r>
            <a:r>
              <a:rPr lang="ru-RU" spc="-44" baseline="2925" dirty="0" smtClean="0">
                <a:cs typeface="Calibri"/>
              </a:rPr>
              <a:t> </a:t>
            </a:r>
            <a:r>
              <a:rPr lang="ru-RU" baseline="2925" dirty="0" smtClean="0">
                <a:cs typeface="Calibri"/>
              </a:rPr>
              <a:t>граждан»?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625" y="1311275"/>
            <a:ext cx="8229600" cy="3322638"/>
          </a:xfrm>
        </p:spPr>
        <p:txBody>
          <a:bodyPr>
            <a:normAutofit fontScale="47500" lnSpcReduction="20000"/>
          </a:bodyPr>
          <a:lstStyle/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решения Думы Мошенского муниципального района о бюджете муниципального района и основными показателями его исполнения.</a:t>
            </a:r>
          </a:p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муниципального района затрагивает интересы каждого жителя Мошенского района.</a:t>
            </a:r>
          </a:p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Граждане — и как  налогоплательщики, и как потребители  общественных 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постарались в доступной и понятной для граждан форме показать основные параметры бюджета муниципального района.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45" name="object 27"/>
          <p:cNvSpPr>
            <a:spLocks noChangeArrowheads="1"/>
          </p:cNvSpPr>
          <p:nvPr/>
        </p:nvSpPr>
        <p:spPr bwMode="auto">
          <a:xfrm>
            <a:off x="654050" y="5394325"/>
            <a:ext cx="1811338" cy="14557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6" name="object 28"/>
          <p:cNvSpPr>
            <a:spLocks noChangeArrowheads="1"/>
          </p:cNvSpPr>
          <p:nvPr/>
        </p:nvSpPr>
        <p:spPr bwMode="auto">
          <a:xfrm>
            <a:off x="3043238" y="5681663"/>
            <a:ext cx="979487" cy="3667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2074863" y="5316538"/>
            <a:ext cx="1668462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Прави</a:t>
            </a:r>
            <a:r>
              <a:rPr sz="3000" spc="-4" baseline="2730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3000" spc="-39" baseline="2730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л</a:t>
            </a:r>
            <a:r>
              <a:rPr sz="3000" spc="-9" baseline="2730" dirty="0">
                <a:solidFill>
                  <a:srgbClr val="A6A6A6"/>
                </a:solidFill>
                <a:latin typeface="Calibri"/>
                <a:cs typeface="Calibri"/>
              </a:rPr>
              <a:t>ь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с</a:t>
            </a:r>
            <a:r>
              <a:rPr sz="3000" spc="4" baseline="2730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во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4075113" y="5343525"/>
            <a:ext cx="690562" cy="2492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За</a:t>
            </a:r>
            <a:r>
              <a:rPr sz="3000" spc="-34" baseline="2730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он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249" name="object 7"/>
          <p:cNvSpPr txBox="1">
            <a:spLocks noChangeArrowheads="1"/>
          </p:cNvSpPr>
          <p:nvPr/>
        </p:nvSpPr>
        <p:spPr bwMode="auto">
          <a:xfrm>
            <a:off x="5013325" y="5416550"/>
            <a:ext cx="15001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38"/>
              </a:lnSpc>
              <a:spcBef>
                <a:spcPts val="113"/>
              </a:spcBef>
            </a:pPr>
            <a:r>
              <a:rPr lang="ru-RU" sz="3000" baseline="30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Граждане</a:t>
            </a:r>
            <a:endParaRPr lang="ru-RU" sz="200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ts val="3800"/>
              </a:lnSpc>
              <a:spcBef>
                <a:spcPts val="88"/>
              </a:spcBef>
            </a:pPr>
            <a:r>
              <a:rPr lang="ru-RU" sz="4800" b="1" baseline="2000">
                <a:latin typeface="Calibri" pitchFamily="34" charset="0"/>
                <a:cs typeface="Calibri" pitchFamily="34" charset="0"/>
              </a:rPr>
              <a:t>Бюджет</a:t>
            </a:r>
            <a:endParaRPr lang="ru-RU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" name="object 6"/>
          <p:cNvSpPr txBox="1">
            <a:spLocks noChangeArrowheads="1"/>
          </p:cNvSpPr>
          <p:nvPr/>
        </p:nvSpPr>
        <p:spPr bwMode="auto">
          <a:xfrm>
            <a:off x="6494463" y="5364163"/>
            <a:ext cx="26495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69900">
              <a:lnSpc>
                <a:spcPts val="1725"/>
              </a:lnSpc>
              <a:spcBef>
                <a:spcPts val="88"/>
              </a:spcBef>
            </a:pPr>
            <a:r>
              <a:rPr lang="ru-RU" sz="2400" baseline="30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Образование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ct val="102000"/>
              </a:lnSpc>
              <a:spcBef>
                <a:spcPts val="600"/>
              </a:spcBef>
            </a:pPr>
            <a:r>
              <a:rPr lang="ru-RU" sz="14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Глава муниципального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ts val="1675"/>
              </a:lnSpc>
              <a:spcBef>
                <a:spcPts val="88"/>
              </a:spcBef>
            </a:pPr>
            <a:r>
              <a:rPr lang="ru-RU" sz="2100" baseline="20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района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ts val="2250"/>
              </a:lnSpc>
              <a:spcBef>
                <a:spcPts val="25"/>
              </a:spcBef>
            </a:pPr>
            <a:r>
              <a:rPr lang="ru-RU" sz="3000" baseline="30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Экономика</a:t>
            </a:r>
            <a:endParaRPr lang="ru-RU" sz="20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ct val="102000"/>
              </a:lnSpc>
              <a:spcBef>
                <a:spcPts val="250"/>
              </a:spcBef>
            </a:pPr>
            <a:r>
              <a:rPr lang="ru-RU" sz="16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Социальная политика</a:t>
            </a:r>
            <a:endParaRPr lang="ru-RU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4075113" y="6135688"/>
            <a:ext cx="1047750" cy="2492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Ф</a:t>
            </a:r>
            <a:r>
              <a:rPr sz="3000" spc="-9" baseline="273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на</a:t>
            </a:r>
            <a:r>
              <a:rPr sz="3000" spc="-9" baseline="2730" dirty="0">
                <a:solidFill>
                  <a:srgbClr val="A6A6A6"/>
                </a:solidFill>
                <a:latin typeface="Calibri"/>
                <a:cs typeface="Calibri"/>
              </a:rPr>
              <a:t>н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сы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5348288" y="6172200"/>
            <a:ext cx="8112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2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sz="2400" spc="-39" baseline="3413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2400" spc="-50" baseline="3413" dirty="0">
                <a:solidFill>
                  <a:srgbClr val="A6A6A6"/>
                </a:solidFill>
                <a:latin typeface="Calibri"/>
                <a:cs typeface="Calibri"/>
              </a:rPr>
              <a:t>у</a:t>
            </a:r>
            <a:r>
              <a:rPr sz="2400" baseline="3413" dirty="0">
                <a:solidFill>
                  <a:srgbClr val="A6A6A6"/>
                </a:solidFill>
                <a:latin typeface="Calibri"/>
                <a:cs typeface="Calibri"/>
              </a:rPr>
              <a:t>л</a:t>
            </a:r>
            <a:r>
              <a:rPr sz="2400" spc="-64" baseline="3413" dirty="0">
                <a:solidFill>
                  <a:srgbClr val="A6A6A6"/>
                </a:solidFill>
                <a:latin typeface="Calibri"/>
                <a:cs typeface="Calibri"/>
              </a:rPr>
              <a:t>ь</a:t>
            </a:r>
            <a:r>
              <a:rPr sz="2400" spc="4" baseline="3413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2400" baseline="3413" dirty="0">
                <a:solidFill>
                  <a:srgbClr val="A6A6A6"/>
                </a:solidFill>
                <a:latin typeface="Calibri"/>
                <a:cs typeface="Calibri"/>
              </a:rPr>
              <a:t>ура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4818063" y="6440488"/>
            <a:ext cx="1501775" cy="2492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Пр</a:t>
            </a:r>
            <a:r>
              <a:rPr sz="3000" spc="-19" baseline="2730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дприят</a:t>
            </a:r>
            <a:r>
              <a:rPr sz="3000" spc="-14" baseline="273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6147" y="107266"/>
            <a:ext cx="575454" cy="5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55938" y="211867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019175" y="5640388"/>
            <a:ext cx="2444750" cy="8286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00887"/>
              </p:ext>
            </p:extLst>
          </p:nvPr>
        </p:nvGraphicFramePr>
        <p:xfrm>
          <a:off x="153988" y="1749425"/>
          <a:ext cx="8846101" cy="416924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38576"/>
                <a:gridCol w="830482"/>
                <a:gridCol w="1115754"/>
                <a:gridCol w="1014614"/>
                <a:gridCol w="934125"/>
                <a:gridCol w="1412550"/>
              </a:tblGrid>
              <a:tr h="276281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2022г.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2023г.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2023г. в %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</a:tr>
              <a:tr h="276281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плану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факту 2022г.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4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. Поступления от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других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бюджетов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в том числе: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293 502,3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238 775,5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238 733,2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Дотации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54 680,0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77 726,8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77 726,8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из них: дотация на выравнивание бюджетной обеспеченности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53 733,4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77 726,8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77 726,8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144,7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3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Субсидии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135 704,5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45 516,2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45 516,2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2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Субвенции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79 025,6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86 538,1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86 507,0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Иные межбюджетные трансферты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24 092,2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28 994,4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28 983,1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14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. Прочие поступления (возвраты)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2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294 734,6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238 967,4</a:t>
                      </a:r>
                      <a:endParaRPr lang="ru-RU" sz="1600" b="1" i="0" u="none" strike="noStrike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238 987,1</a:t>
                      </a:r>
                      <a:endParaRPr lang="ru-RU" sz="16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600" b="1" i="0" u="none" strike="noStrike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81,1</a:t>
                      </a:r>
                      <a:endParaRPr lang="ru-RU" sz="1600" b="1" i="0" u="none" strike="noStrike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84" marR="30784" marT="32645" marB="32645" anchor="ctr"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971550" y="944563"/>
            <a:ext cx="7488238" cy="252412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Безвозмездные поступления, тыс.рублей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53927" y="836577"/>
            <a:ext cx="1678393" cy="803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3025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120134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30588" y="171966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6"/>
          <p:cNvSpPr>
            <a:spLocks noChangeArrowheads="1"/>
          </p:cNvSpPr>
          <p:nvPr/>
        </p:nvSpPr>
        <p:spPr bwMode="auto">
          <a:xfrm>
            <a:off x="539750" y="765175"/>
            <a:ext cx="82804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Расходы бюджета</a:t>
            </a:r>
            <a:r>
              <a:rPr lang="en-US" sz="2400" b="1" dirty="0">
                <a:solidFill>
                  <a:srgbClr val="004CBC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Мошенского муниципального </a:t>
            </a:r>
          </a:p>
          <a:p>
            <a:pPr algn="ctr"/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района в </a:t>
            </a:r>
            <a:r>
              <a:rPr lang="ru-RU" sz="2400" b="1" dirty="0" smtClean="0">
                <a:solidFill>
                  <a:srgbClr val="004CBC"/>
                </a:solidFill>
                <a:latin typeface="Arial Narrow" pitchFamily="34" charset="0"/>
              </a:rPr>
              <a:t>2023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году,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73138"/>
              </p:ext>
            </p:extLst>
          </p:nvPr>
        </p:nvGraphicFramePr>
        <p:xfrm>
          <a:off x="190500" y="1603375"/>
          <a:ext cx="8726606" cy="469745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30717"/>
                <a:gridCol w="1098755"/>
                <a:gridCol w="836236"/>
                <a:gridCol w="1268532"/>
                <a:gridCol w="747710"/>
                <a:gridCol w="1106611"/>
                <a:gridCol w="638045"/>
              </a:tblGrid>
              <a:tr h="411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Arial Cyr"/>
                        </a:rPr>
                        <a:t>Показатели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/>
                        <a:t>2021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к </a:t>
                      </a:r>
                      <a:r>
                        <a:rPr lang="ru-RU" sz="1200" b="1" u="none" strike="noStrike" dirty="0" smtClean="0"/>
                        <a:t>2020году</a:t>
                      </a:r>
                      <a:r>
                        <a:rPr lang="ru-RU" sz="1200" b="1" u="none" strike="noStrike" dirty="0"/>
                        <a:t>, %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/>
                        <a:t>2022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к </a:t>
                      </a:r>
                      <a:r>
                        <a:rPr lang="ru-RU" sz="1200" b="1" u="none" strike="noStrike" dirty="0" smtClean="0"/>
                        <a:t>2021 </a:t>
                      </a:r>
                      <a:r>
                        <a:rPr lang="ru-RU" sz="1200" b="1" u="none" strike="noStrike" dirty="0"/>
                        <a:t>году, %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/>
                        <a:t>2023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к </a:t>
                      </a:r>
                      <a:r>
                        <a:rPr lang="ru-RU" sz="1200" b="1" u="none" strike="noStrike" dirty="0" smtClean="0"/>
                        <a:t>2022 </a:t>
                      </a:r>
                      <a:r>
                        <a:rPr lang="ru-RU" sz="1200" b="1" u="none" strike="noStrike" dirty="0"/>
                        <a:t>году, %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45 213 387,81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48 620 204,93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67 120 254,32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489 100,00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575 200,00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68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1 069 548,57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1 529 700,00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2 636 250,44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52 522 300,93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31 837 260,42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66 022 608,76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68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3 132 361,96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96 054 185,19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4 601 193,42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89 644,50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раз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98 748 696,42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107 172 377,12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104 047 927,00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36 855 641,08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47 169 352,76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51 014 920,43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14 378 504,09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13 454 670,89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12 895 816,38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3 610 300,00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7 196 453,98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7 079 965,76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13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30 823,50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30 233,60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30 073,25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271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17 287 500,00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19 233 500,00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20 265 300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2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273 338 164,36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372 887 583,39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337 939 509,76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-14287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5184" y="762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84" y="168533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7038"/>
            <a:ext cx="8229600" cy="6906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муниципального района в 2023 году,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469117"/>
              </p:ext>
            </p:extLst>
          </p:nvPr>
        </p:nvGraphicFramePr>
        <p:xfrm>
          <a:off x="457199" y="1600200"/>
          <a:ext cx="8532873" cy="504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3180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24200" y="224135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1"/>
          <p:cNvSpPr>
            <a:spLocks noChangeArrowheads="1"/>
          </p:cNvSpPr>
          <p:nvPr/>
        </p:nvSpPr>
        <p:spPr bwMode="auto">
          <a:xfrm>
            <a:off x="0" y="765175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>
                <a:solidFill>
                  <a:srgbClr val="004CBC"/>
                </a:solidFill>
                <a:latin typeface="Arial Narrow" pitchFamily="34" charset="0"/>
              </a:rPr>
              <a:t>Исполнение расходной части бюджета Мошенского муниципального района в </a:t>
            </a:r>
            <a:r>
              <a:rPr lang="ru-RU" sz="1600" b="1" dirty="0" smtClean="0">
                <a:solidFill>
                  <a:srgbClr val="004CBC"/>
                </a:solidFill>
                <a:latin typeface="Arial Narrow" pitchFamily="34" charset="0"/>
              </a:rPr>
              <a:t>2023 </a:t>
            </a:r>
            <a:r>
              <a:rPr lang="ru-RU" sz="1600" b="1" dirty="0">
                <a:solidFill>
                  <a:srgbClr val="004CBC"/>
                </a:solidFill>
                <a:latin typeface="Arial Narrow" pitchFamily="34" charset="0"/>
              </a:rPr>
              <a:t>году в разрезе разделов и подразделов, тыс.рублей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96745"/>
              </p:ext>
            </p:extLst>
          </p:nvPr>
        </p:nvGraphicFramePr>
        <p:xfrm>
          <a:off x="107951" y="1238097"/>
          <a:ext cx="8883651" cy="5696103"/>
        </p:xfrm>
        <a:graphic>
          <a:graphicData uri="http://schemas.openxmlformats.org/drawingml/2006/table">
            <a:tbl>
              <a:tblPr/>
              <a:tblGrid>
                <a:gridCol w="4549288"/>
                <a:gridCol w="573139"/>
                <a:gridCol w="788066"/>
                <a:gridCol w="1074635"/>
                <a:gridCol w="895529"/>
                <a:gridCol w="1002994"/>
              </a:tblGrid>
              <a:tr h="197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Наименование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раздел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подраздел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запланировано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исполнено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Arial Narrow" pitchFamily="34" charset="0"/>
                        </a:rPr>
                        <a:t>% исполнения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67131,53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67120,25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548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1797,94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1797,94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51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23508,03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23502,10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Судебная система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05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894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4556,87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4556,87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37267,19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37261,84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575,20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575,20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575,20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575,20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3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2636,25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2636,25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3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1622,71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1622,71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71414,92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66022,61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Транспорт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04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08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10929,13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10929,13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53256,89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50108,78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7150,65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4906,45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4632,19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4601,19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1631,63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1631,63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1907,57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1907,57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05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03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1093,0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1062,0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7778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7571" y="161409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24200" y="253742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1"/>
          <p:cNvSpPr>
            <a:spLocks noChangeArrowheads="1"/>
          </p:cNvSpPr>
          <p:nvPr/>
        </p:nvSpPr>
        <p:spPr bwMode="auto">
          <a:xfrm>
            <a:off x="0" y="765175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Исполнение расходной части бюджета Мошенского муниципального района в </a:t>
            </a:r>
            <a:r>
              <a:rPr lang="ru-RU" sz="2000" b="1" dirty="0" smtClean="0">
                <a:solidFill>
                  <a:srgbClr val="004CBC"/>
                </a:solidFill>
                <a:latin typeface="Arial Narrow" pitchFamily="34" charset="0"/>
              </a:rPr>
              <a:t>2023 </a:t>
            </a: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году в разрезе разделов и подразделов, тыс.рублей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67816"/>
              </p:ext>
            </p:extLst>
          </p:nvPr>
        </p:nvGraphicFramePr>
        <p:xfrm>
          <a:off x="107950" y="1355725"/>
          <a:ext cx="8928993" cy="5819775"/>
        </p:xfrm>
        <a:graphic>
          <a:graphicData uri="http://schemas.openxmlformats.org/drawingml/2006/table">
            <a:tbl>
              <a:tblPr/>
              <a:tblGrid>
                <a:gridCol w="4572508"/>
                <a:gridCol w="576064"/>
                <a:gridCol w="792088"/>
                <a:gridCol w="1080120"/>
                <a:gridCol w="900100"/>
                <a:gridCol w="1008113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Наименование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раздел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подраздел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запланировано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исполнено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Arial Narrow" pitchFamily="34" charset="0"/>
                        </a:rPr>
                        <a:t>% исполнения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 smtClean="0">
                          <a:latin typeface="Times New Roman"/>
                        </a:rPr>
                        <a:t>Охрана окружающей среды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Другие вопросы в области охраны окружающей среды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 smtClean="0">
                          <a:latin typeface="Times New Roman"/>
                        </a:rPr>
                        <a:t>Образование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104 111,06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104 047,93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906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30 108,00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30 093,76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63 499,75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63 464,27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Дополнительное образование детей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7 355,21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7 351,21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2980,11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2 980,06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51 014,92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51 014,92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49 735,87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49 735,87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1 279,05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1 279,05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12 896,12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12 895,82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3 246,02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3 245,77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33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9 650,10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9 650,05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7 079,97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7 079,97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5 163,75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5 163,75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Массовый</a:t>
                      </a:r>
                      <a:r>
                        <a:rPr lang="ru-RU" sz="1300" b="0" i="0" u="none" strike="noStrike" baseline="0" dirty="0" smtClean="0">
                          <a:latin typeface="Times New Roman"/>
                        </a:rPr>
                        <a:t> спорт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1 916,21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1 916,21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20 265,30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20 265,30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20 265,30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20 265,30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347 287,54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337 939,51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11177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24200" y="30351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0" y="765175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Исполнение расходной части бюджета Мошенского </a:t>
            </a:r>
            <a:b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муниципального района  в </a:t>
            </a:r>
            <a:r>
              <a:rPr lang="ru-RU" sz="2000" b="1" dirty="0" smtClean="0">
                <a:solidFill>
                  <a:srgbClr val="004CBC"/>
                </a:solidFill>
                <a:latin typeface="Arial Narrow" pitchFamily="34" charset="0"/>
              </a:rPr>
              <a:t>2023 </a:t>
            </a: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году в разрезе видов расходов, тыс.рублей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94412"/>
              </p:ext>
            </p:extLst>
          </p:nvPr>
        </p:nvGraphicFramePr>
        <p:xfrm>
          <a:off x="228600" y="1385889"/>
          <a:ext cx="8688446" cy="53107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24933"/>
                <a:gridCol w="543076"/>
                <a:gridCol w="868922"/>
                <a:gridCol w="868922"/>
                <a:gridCol w="482593"/>
              </a:tblGrid>
              <a:tr h="51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вид </a:t>
                      </a:r>
                      <a:r>
                        <a:rPr lang="ru-RU" sz="1200" u="none" strike="noStrike" dirty="0" err="1">
                          <a:latin typeface="Arial Narrow" pitchFamily="34" charset="0"/>
                        </a:rPr>
                        <a:t>расхо-дов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Заплани-ровано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Исполнено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% </a:t>
                      </a:r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испол-нения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</a:tr>
              <a:tr h="521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труда и страховые взносы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11 648,45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11 648,45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41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Взносы по обязательному социальному страхованию на выплаты по оплате труда работников и иные выплаты работникам учреждений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3 369,76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3 369,76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13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Фонд оплаты труда и страховые взносы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22 899,67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2 2899,67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выплаты персоналу, за исключением фонда оплаты труда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1 590,37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1 590,37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41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Взносы по обязательному социальному страхованию на выплаты денежного содержания и иные выплаты работникам государственных (муниципальных) органов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6 704,86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6 704,86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69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товаров, работ, услуг в целях капитального ремонта государственного (муниципального) имущества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1 480,94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1 480,94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13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Прочая закупка товаров, работ и услуг для государственных нужд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78 764,92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69 485,55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9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энергетических ресурсов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2 584,28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2 584,28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179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Пенсии, выплачиваемые организациями сектора государственного управления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13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Пособия и компенсации по публичным нормативным обязательствам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5 686,39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5 686,39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0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Пособия, компенсации и иные социальные выплаты гражданам, кроме публичных нормативных обязательств	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1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товаров, работ, услуг в пользу граждан в целях их социального обеспечения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3 963,71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3 963,66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596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9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20 265,30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20 265,30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11177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24200" y="30351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5175"/>
            <a:ext cx="9144000" cy="606425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Исполнение расходной части бюджета Мошенского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муниципального района 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2023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году в разрезе видов расходов, тыс.рублей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51768"/>
              </p:ext>
            </p:extLst>
          </p:nvPr>
        </p:nvGraphicFramePr>
        <p:xfrm>
          <a:off x="190500" y="1385888"/>
          <a:ext cx="8642277" cy="56914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97461"/>
                <a:gridCol w="539402"/>
                <a:gridCol w="863043"/>
                <a:gridCol w="863043"/>
                <a:gridCol w="479328"/>
              </a:tblGrid>
              <a:tr h="505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вид </a:t>
                      </a:r>
                      <a:r>
                        <a:rPr lang="ru-RU" sz="1200" u="none" strike="noStrike" dirty="0" err="1">
                          <a:latin typeface="Arial Narrow" pitchFamily="34" charset="0"/>
                        </a:rPr>
                        <a:t>расхо-дов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Заплани-ровано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Исполнено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% </a:t>
                      </a:r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испол-нения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</a:tr>
              <a:tr h="16780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167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35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бюджетным учреждениям на финансовое обеспечение муниципального задания на оказание муниципальных услуг (выполнение работ)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55607,25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55607,25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1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бюджетным учреждениям на иные цели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13873,85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13873,85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5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автономным учреждениям на финансовое обеспечение муниципального задания на оказание муниципальных услуг (выполнение работ)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86766,87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86703,78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автономным учреждениям на иные цели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9874,88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9874,88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муниципального долга субъекта Российской Федерации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503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товаров. выполнением работ. оказанием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2449,70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2444,19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(гранты в форме субсидий) на финансовое обеспечение затрат в связи с производством (реализацией) товаров, выполнением работ, оказанием услуг, не подлежащие казначейскому сопровождению	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985,76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судебных актов Российской Федерации и мировых соглашений по возмещению причиненного вреда	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5830,82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5830,82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Уплата налога на имущество организаций и земельного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налога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1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Уплата прочих налогов, сборов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167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Уплата иных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3036,28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3036,28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138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ИТОГО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347 287,54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939,51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-14287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74109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00400" y="266442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714" y="381000"/>
            <a:ext cx="5184846" cy="34603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Расходы на образование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461512"/>
              </p:ext>
            </p:extLst>
          </p:nvPr>
        </p:nvGraphicFramePr>
        <p:xfrm>
          <a:off x="299979" y="1165194"/>
          <a:ext cx="8361477" cy="215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6090" y="800064"/>
            <a:ext cx="5476950" cy="365130"/>
          </a:xfrm>
          <a:prstGeom prst="rect">
            <a:avLst/>
          </a:prstGeom>
          <a:noFill/>
          <a:ln/>
        </p:spPr>
        <p:txBody>
          <a:bodyPr vert="horz" wrap="none" rtlCol="0" anchor="ctr">
            <a:noAutofit/>
          </a:bodyPr>
          <a:lstStyle/>
          <a:p>
            <a:pPr algn="ctr"/>
            <a:r>
              <a:rPr lang="ru-RU" sz="1800" u="sng" dirty="0" smtClean="0">
                <a:solidFill>
                  <a:schemeClr val="tx1"/>
                </a:solidFill>
              </a:rPr>
              <a:t>Динамика расходов, </a:t>
            </a:r>
            <a:r>
              <a:rPr lang="ru-RU" sz="1800" u="sng" dirty="0" err="1" smtClean="0">
                <a:solidFill>
                  <a:schemeClr val="tx1"/>
                </a:solidFill>
              </a:rPr>
              <a:t>тыс.руб</a:t>
            </a:r>
            <a:endParaRPr lang="ru-RU" sz="1800" u="sng" dirty="0" smtClean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9222930">
            <a:off x="3393460" y="1914215"/>
            <a:ext cx="797535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8,5%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53321800"/>
              </p:ext>
            </p:extLst>
          </p:nvPr>
        </p:nvGraphicFramePr>
        <p:xfrm>
          <a:off x="446030" y="3209922"/>
          <a:ext cx="5659515" cy="346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81996706"/>
              </p:ext>
            </p:extLst>
          </p:nvPr>
        </p:nvGraphicFramePr>
        <p:xfrm>
          <a:off x="5667390" y="2954331"/>
          <a:ext cx="3230565" cy="372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42865" y="5334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5674" y="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43234" y="92333"/>
            <a:ext cx="520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9174" y="274639"/>
            <a:ext cx="5294385" cy="52542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660362"/>
              </p:ext>
            </p:extLst>
          </p:nvPr>
        </p:nvGraphicFramePr>
        <p:xfrm>
          <a:off x="519057" y="1347759"/>
          <a:ext cx="8229600" cy="230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2142" y="763551"/>
            <a:ext cx="5148333" cy="511182"/>
          </a:xfrm>
          <a:prstGeom prst="rect">
            <a:avLst/>
          </a:prstGeom>
          <a:noFill/>
          <a:ln/>
        </p:spPr>
        <p:txBody>
          <a:bodyPr vert="horz" wrap="none" rtlCol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Динамика расходов, тыс.руб.</a:t>
            </a:r>
          </a:p>
        </p:txBody>
      </p:sp>
      <p:sp>
        <p:nvSpPr>
          <p:cNvPr id="7" name="Стрелка вправо 6"/>
          <p:cNvSpPr/>
          <p:nvPr/>
        </p:nvSpPr>
        <p:spPr>
          <a:xfrm rot="3082562">
            <a:off x="4850350" y="2104081"/>
            <a:ext cx="742755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4,2%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19906253"/>
              </p:ext>
            </p:extLst>
          </p:nvPr>
        </p:nvGraphicFramePr>
        <p:xfrm>
          <a:off x="299979" y="3611564"/>
          <a:ext cx="5148333" cy="303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2697797"/>
              </p:ext>
            </p:extLst>
          </p:nvPr>
        </p:nvGraphicFramePr>
        <p:xfrm>
          <a:off x="5375286" y="3319461"/>
          <a:ext cx="3578274" cy="339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-14287" y="5334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6787" y="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52787" y="92333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771800" y="380999"/>
            <a:ext cx="5546700" cy="457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spc="40" dirty="0"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МОШЕНСКОЙ МУНИЦИПАЛЬНЫЙ РАЙОН</a:t>
            </a:r>
            <a:endParaRPr lang="ru-RU" sz="1800" b="1" spc="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14400"/>
            <a:ext cx="550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Дорожный фонд Мошенского района,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1370584"/>
            <a:ext cx="2362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2022</a:t>
            </a:r>
            <a:r>
              <a:rPr lang="ru-RU" dirty="0" smtClean="0"/>
              <a:t> год</a:t>
            </a:r>
            <a:br>
              <a:rPr lang="ru-RU" dirty="0" smtClean="0"/>
            </a:br>
            <a:r>
              <a:rPr lang="ru-RU" dirty="0" smtClean="0"/>
              <a:t>Всего </a:t>
            </a:r>
            <a:r>
              <a:rPr lang="ru-RU" b="1" dirty="0" smtClean="0"/>
              <a:t>22 223,0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0" y="1370584"/>
            <a:ext cx="25146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</a:t>
            </a:r>
            <a:r>
              <a:rPr lang="ru-RU" dirty="0" smtClean="0"/>
              <a:t> год</a:t>
            </a:r>
            <a:br>
              <a:rPr lang="ru-RU" dirty="0" smtClean="0"/>
            </a:br>
            <a:r>
              <a:rPr lang="ru-RU" dirty="0" smtClean="0"/>
              <a:t>Всего </a:t>
            </a:r>
            <a:r>
              <a:rPr lang="ru-RU" b="1" dirty="0" smtClean="0"/>
              <a:t>50 108,8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362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478255" y="2984500"/>
            <a:ext cx="214992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Областной бюджет</a:t>
            </a:r>
            <a:br>
              <a:rPr lang="ru-RU" dirty="0" smtClean="0"/>
            </a:br>
            <a:r>
              <a:rPr lang="ru-RU" b="1" dirty="0" smtClean="0"/>
              <a:t>23 162,0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10400" y="2949864"/>
            <a:ext cx="184512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района</a:t>
            </a:r>
            <a:br>
              <a:rPr lang="ru-RU" dirty="0" smtClean="0"/>
            </a:br>
            <a:r>
              <a:rPr lang="ru-RU" b="1" dirty="0" smtClean="0"/>
              <a:t>26 946,8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 rot="1749440">
            <a:off x="5937391" y="2376239"/>
            <a:ext cx="364788" cy="5302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619703">
            <a:off x="7649384" y="2399016"/>
            <a:ext cx="362778" cy="48464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8254" y="4401019"/>
            <a:ext cx="5959925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Ремонт муниципальных дорог 33 438,9 тыс. рублей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8255" y="5165398"/>
            <a:ext cx="5959925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муниципальных дорог 13 003,9 тыс. рублей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8255" y="5943600"/>
            <a:ext cx="5959925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ИМТБ сельским поселениям на дорожную  деятельность 3 566,0 тыс. рублей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30" y="4419600"/>
            <a:ext cx="213359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AMorozov\Desktop\Без имени-1.png">
            <a:extLst>
              <a:ext uri="{FF2B5EF4-FFF2-40B4-BE49-F238E27FC236}">
                <a16:creationId xmlns:lc="http://schemas.openxmlformats.org/drawingml/2006/lockedCanvas" xmlns="" xmlns:a16="http://schemas.microsoft.com/office/drawing/2014/main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6359" y="11663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20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49"/>
          <p:cNvSpPr>
            <a:spLocks noChangeArrowheads="1"/>
          </p:cNvSpPr>
          <p:nvPr/>
        </p:nvSpPr>
        <p:spPr bwMode="auto">
          <a:xfrm>
            <a:off x="1905000" y="4344988"/>
            <a:ext cx="1800225" cy="1655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3" y="727075"/>
            <a:ext cx="8229600" cy="255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baseline="3000" dirty="0" smtClean="0">
                <a:cs typeface="Calibri" pitchFamily="34" charset="0"/>
              </a:rPr>
              <a:t>Что такое бюджет? Какие бывают бюджеты?</a:t>
            </a:r>
            <a:endParaRPr lang="ru-RU" b="1" dirty="0"/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0" y="982663"/>
            <a:ext cx="9144000" cy="5661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сумка, кошелёк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9" name="object 19"/>
          <p:cNvSpPr>
            <a:spLocks noChangeArrowheads="1"/>
          </p:cNvSpPr>
          <p:nvPr/>
        </p:nvSpPr>
        <p:spPr bwMode="auto">
          <a:xfrm>
            <a:off x="6796088" y="2628900"/>
            <a:ext cx="1592262" cy="1603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object 20"/>
          <p:cNvSpPr>
            <a:spLocks noChangeArrowheads="1"/>
          </p:cNvSpPr>
          <p:nvPr/>
        </p:nvSpPr>
        <p:spPr bwMode="auto">
          <a:xfrm>
            <a:off x="2673350" y="2224088"/>
            <a:ext cx="3770313" cy="815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object 21"/>
          <p:cNvSpPr>
            <a:spLocks noChangeArrowheads="1"/>
          </p:cNvSpPr>
          <p:nvPr/>
        </p:nvSpPr>
        <p:spPr bwMode="auto">
          <a:xfrm>
            <a:off x="2125663" y="2662238"/>
            <a:ext cx="641350" cy="6238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2" name="object 22"/>
          <p:cNvSpPr>
            <a:spLocks noChangeArrowheads="1"/>
          </p:cNvSpPr>
          <p:nvPr/>
        </p:nvSpPr>
        <p:spPr bwMode="auto">
          <a:xfrm>
            <a:off x="6470650" y="2552700"/>
            <a:ext cx="636588" cy="6064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3" name="object 23"/>
          <p:cNvSpPr>
            <a:spLocks noChangeArrowheads="1"/>
          </p:cNvSpPr>
          <p:nvPr/>
        </p:nvSpPr>
        <p:spPr bwMode="auto">
          <a:xfrm>
            <a:off x="2268538" y="3141663"/>
            <a:ext cx="1511300" cy="295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4" name="object 24"/>
          <p:cNvSpPr>
            <a:spLocks noChangeArrowheads="1"/>
          </p:cNvSpPr>
          <p:nvPr/>
        </p:nvSpPr>
        <p:spPr bwMode="auto">
          <a:xfrm>
            <a:off x="2185988" y="3629025"/>
            <a:ext cx="1593850" cy="447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1275" name="Группа 31"/>
          <p:cNvGrpSpPr>
            <a:grpSpLocks/>
          </p:cNvGrpSpPr>
          <p:nvPr/>
        </p:nvGrpSpPr>
        <p:grpSpPr bwMode="auto">
          <a:xfrm>
            <a:off x="3770313" y="2990850"/>
            <a:ext cx="838200" cy="647700"/>
            <a:chOff x="3770313" y="2841625"/>
            <a:chExt cx="884237" cy="796925"/>
          </a:xfrm>
        </p:grpSpPr>
        <p:sp>
          <p:nvSpPr>
            <p:cNvPr id="11301" name="object 26"/>
            <p:cNvSpPr>
              <a:spLocks noChangeArrowheads="1"/>
            </p:cNvSpPr>
            <p:nvPr/>
          </p:nvSpPr>
          <p:spPr bwMode="auto">
            <a:xfrm>
              <a:off x="3770313" y="2841625"/>
              <a:ext cx="884237" cy="7969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02" name="object 27"/>
            <p:cNvSpPr>
              <a:spLocks noChangeArrowheads="1"/>
            </p:cNvSpPr>
            <p:nvPr/>
          </p:nvSpPr>
          <p:spPr bwMode="auto">
            <a:xfrm>
              <a:off x="4095750" y="3060700"/>
              <a:ext cx="266700" cy="392113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1276" name="Группа 30"/>
          <p:cNvGrpSpPr>
            <a:grpSpLocks/>
          </p:cNvGrpSpPr>
          <p:nvPr/>
        </p:nvGrpSpPr>
        <p:grpSpPr bwMode="auto">
          <a:xfrm>
            <a:off x="3786188" y="3643313"/>
            <a:ext cx="884237" cy="692150"/>
            <a:chOff x="3786182" y="3571876"/>
            <a:chExt cx="884237" cy="692150"/>
          </a:xfrm>
        </p:grpSpPr>
        <p:sp>
          <p:nvSpPr>
            <p:cNvPr id="11299" name="object 30"/>
            <p:cNvSpPr>
              <a:spLocks noChangeArrowheads="1"/>
            </p:cNvSpPr>
            <p:nvPr/>
          </p:nvSpPr>
          <p:spPr bwMode="auto">
            <a:xfrm>
              <a:off x="3786182" y="3571876"/>
              <a:ext cx="884237" cy="692150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00" name="object 32"/>
            <p:cNvSpPr>
              <a:spLocks noChangeArrowheads="1"/>
            </p:cNvSpPr>
            <p:nvPr/>
          </p:nvSpPr>
          <p:spPr bwMode="auto">
            <a:xfrm>
              <a:off x="4143372" y="3714752"/>
              <a:ext cx="215900" cy="327025"/>
            </a:xfrm>
            <a:custGeom>
              <a:avLst/>
              <a:gdLst>
                <a:gd name="T0" fmla="*/ 0 w 215010"/>
                <a:gd name="T1" fmla="*/ 0 h 326389"/>
                <a:gd name="T2" fmla="*/ 215010 w 215010"/>
                <a:gd name="T3" fmla="*/ 326389 h 326389"/>
              </a:gdLst>
              <a:ahLst/>
              <a:cxnLst/>
              <a:rect l="T0" t="T1" r="T2" b="T3"/>
              <a:pathLst>
                <a:path w="215010" h="326389">
                  <a:moveTo>
                    <a:pt x="253" y="288925"/>
                  </a:moveTo>
                  <a:lnTo>
                    <a:pt x="0" y="293623"/>
                  </a:lnTo>
                  <a:lnTo>
                    <a:pt x="0" y="304926"/>
                  </a:lnTo>
                  <a:lnTo>
                    <a:pt x="380" y="309625"/>
                  </a:lnTo>
                  <a:lnTo>
                    <a:pt x="1142" y="313181"/>
                  </a:lnTo>
                  <a:lnTo>
                    <a:pt x="1777" y="316864"/>
                  </a:lnTo>
                  <a:lnTo>
                    <a:pt x="3047" y="319658"/>
                  </a:lnTo>
                  <a:lnTo>
                    <a:pt x="4698" y="321563"/>
                  </a:lnTo>
                  <a:lnTo>
                    <a:pt x="8508" y="324738"/>
                  </a:lnTo>
                  <a:lnTo>
                    <a:pt x="11175" y="325373"/>
                  </a:lnTo>
                  <a:lnTo>
                    <a:pt x="13715" y="326008"/>
                  </a:lnTo>
                  <a:lnTo>
                    <a:pt x="16890" y="326389"/>
                  </a:lnTo>
                  <a:lnTo>
                    <a:pt x="204850" y="326389"/>
                  </a:lnTo>
                  <a:lnTo>
                    <a:pt x="211708" y="322579"/>
                  </a:lnTo>
                  <a:lnTo>
                    <a:pt x="213994" y="315467"/>
                  </a:lnTo>
                  <a:lnTo>
                    <a:pt x="214375" y="312038"/>
                  </a:lnTo>
                  <a:lnTo>
                    <a:pt x="214883" y="308737"/>
                  </a:lnTo>
                  <a:lnTo>
                    <a:pt x="215010" y="295147"/>
                  </a:lnTo>
                  <a:lnTo>
                    <a:pt x="214375" y="287781"/>
                  </a:lnTo>
                  <a:lnTo>
                    <a:pt x="213105" y="281685"/>
                  </a:lnTo>
                  <a:lnTo>
                    <a:pt x="209930" y="276097"/>
                  </a:lnTo>
                  <a:lnTo>
                    <a:pt x="203962" y="273557"/>
                  </a:lnTo>
                  <a:lnTo>
                    <a:pt x="77469" y="273557"/>
                  </a:lnTo>
                  <a:lnTo>
                    <a:pt x="114934" y="235203"/>
                  </a:lnTo>
                  <a:lnTo>
                    <a:pt x="127900" y="222084"/>
                  </a:lnTo>
                  <a:lnTo>
                    <a:pt x="137186" y="212328"/>
                  </a:lnTo>
                  <a:lnTo>
                    <a:pt x="145677" y="203053"/>
                  </a:lnTo>
                  <a:lnTo>
                    <a:pt x="153372" y="194255"/>
                  </a:lnTo>
                  <a:lnTo>
                    <a:pt x="160273" y="185927"/>
                  </a:lnTo>
                  <a:lnTo>
                    <a:pt x="166401" y="178160"/>
                  </a:lnTo>
                  <a:lnTo>
                    <a:pt x="174321" y="167350"/>
                  </a:lnTo>
                  <a:lnTo>
                    <a:pt x="181116" y="157075"/>
                  </a:lnTo>
                  <a:lnTo>
                    <a:pt x="186816" y="147319"/>
                  </a:lnTo>
                  <a:lnTo>
                    <a:pt x="191437" y="137980"/>
                  </a:lnTo>
                  <a:lnTo>
                    <a:pt x="196158" y="126041"/>
                  </a:lnTo>
                  <a:lnTo>
                    <a:pt x="199135" y="114681"/>
                  </a:lnTo>
                  <a:lnTo>
                    <a:pt x="201668" y="96720"/>
                  </a:lnTo>
                  <a:lnTo>
                    <a:pt x="202183" y="83946"/>
                  </a:lnTo>
                  <a:lnTo>
                    <a:pt x="201805" y="75241"/>
                  </a:lnTo>
                  <a:lnTo>
                    <a:pt x="199806" y="62621"/>
                  </a:lnTo>
                  <a:lnTo>
                    <a:pt x="196087" y="50672"/>
                  </a:lnTo>
                  <a:lnTo>
                    <a:pt x="186365" y="33338"/>
                  </a:lnTo>
                  <a:lnTo>
                    <a:pt x="177672" y="23875"/>
                  </a:lnTo>
                  <a:lnTo>
                    <a:pt x="169985" y="17798"/>
                  </a:lnTo>
                  <a:lnTo>
                    <a:pt x="159059" y="11447"/>
                  </a:lnTo>
                  <a:lnTo>
                    <a:pt x="146557" y="6350"/>
                  </a:lnTo>
                  <a:lnTo>
                    <a:pt x="129464" y="2107"/>
                  </a:lnTo>
                  <a:lnTo>
                    <a:pt x="116636" y="529"/>
                  </a:lnTo>
                  <a:lnTo>
                    <a:pt x="102742" y="0"/>
                  </a:lnTo>
                  <a:lnTo>
                    <a:pt x="97385" y="87"/>
                  </a:lnTo>
                  <a:lnTo>
                    <a:pt x="84627" y="1018"/>
                  </a:lnTo>
                  <a:lnTo>
                    <a:pt x="72262" y="2920"/>
                  </a:lnTo>
                  <a:lnTo>
                    <a:pt x="57215" y="6573"/>
                  </a:lnTo>
                  <a:lnTo>
                    <a:pt x="45592" y="10287"/>
                  </a:lnTo>
                  <a:lnTo>
                    <a:pt x="37464" y="13207"/>
                  </a:lnTo>
                  <a:lnTo>
                    <a:pt x="25145" y="19176"/>
                  </a:lnTo>
                  <a:lnTo>
                    <a:pt x="19557" y="22225"/>
                  </a:lnTo>
                  <a:lnTo>
                    <a:pt x="15747" y="24764"/>
                  </a:lnTo>
                  <a:lnTo>
                    <a:pt x="11683" y="28701"/>
                  </a:lnTo>
                  <a:lnTo>
                    <a:pt x="9397" y="31876"/>
                  </a:lnTo>
                  <a:lnTo>
                    <a:pt x="7873" y="34925"/>
                  </a:lnTo>
                  <a:lnTo>
                    <a:pt x="6857" y="38734"/>
                  </a:lnTo>
                  <a:lnTo>
                    <a:pt x="6222" y="43433"/>
                  </a:lnTo>
                  <a:lnTo>
                    <a:pt x="5968" y="49275"/>
                  </a:lnTo>
                  <a:lnTo>
                    <a:pt x="6095" y="63372"/>
                  </a:lnTo>
                  <a:lnTo>
                    <a:pt x="6476" y="67309"/>
                  </a:lnTo>
                  <a:lnTo>
                    <a:pt x="6984" y="71119"/>
                  </a:lnTo>
                  <a:lnTo>
                    <a:pt x="7492" y="74294"/>
                  </a:lnTo>
                  <a:lnTo>
                    <a:pt x="8127" y="76581"/>
                  </a:lnTo>
                  <a:lnTo>
                    <a:pt x="9651" y="80517"/>
                  </a:lnTo>
                  <a:lnTo>
                    <a:pt x="13080" y="83057"/>
                  </a:lnTo>
                  <a:lnTo>
                    <a:pt x="16763" y="83057"/>
                  </a:lnTo>
                  <a:lnTo>
                    <a:pt x="19684" y="81787"/>
                  </a:lnTo>
                  <a:lnTo>
                    <a:pt x="23494" y="79120"/>
                  </a:lnTo>
                  <a:lnTo>
                    <a:pt x="27304" y="76581"/>
                  </a:lnTo>
                  <a:lnTo>
                    <a:pt x="32003" y="73787"/>
                  </a:lnTo>
                  <a:lnTo>
                    <a:pt x="37718" y="70738"/>
                  </a:lnTo>
                  <a:lnTo>
                    <a:pt x="43433" y="67690"/>
                  </a:lnTo>
                  <a:lnTo>
                    <a:pt x="50037" y="64896"/>
                  </a:lnTo>
                  <a:lnTo>
                    <a:pt x="57530" y="62483"/>
                  </a:lnTo>
                  <a:lnTo>
                    <a:pt x="58220" y="62258"/>
                  </a:lnTo>
                  <a:lnTo>
                    <a:pt x="70112" y="59570"/>
                  </a:lnTo>
                  <a:lnTo>
                    <a:pt x="83438" y="58673"/>
                  </a:lnTo>
                  <a:lnTo>
                    <a:pt x="90423" y="58673"/>
                  </a:lnTo>
                  <a:lnTo>
                    <a:pt x="96392" y="59816"/>
                  </a:lnTo>
                  <a:lnTo>
                    <a:pt x="101600" y="61848"/>
                  </a:lnTo>
                  <a:lnTo>
                    <a:pt x="106679" y="63881"/>
                  </a:lnTo>
                  <a:lnTo>
                    <a:pt x="110997" y="66675"/>
                  </a:lnTo>
                  <a:lnTo>
                    <a:pt x="114300" y="70357"/>
                  </a:lnTo>
                  <a:lnTo>
                    <a:pt x="117728" y="74040"/>
                  </a:lnTo>
                  <a:lnTo>
                    <a:pt x="120268" y="78231"/>
                  </a:lnTo>
                  <a:lnTo>
                    <a:pt x="122046" y="83184"/>
                  </a:lnTo>
                  <a:lnTo>
                    <a:pt x="123697" y="88010"/>
                  </a:lnTo>
                  <a:lnTo>
                    <a:pt x="124587" y="93217"/>
                  </a:lnTo>
                  <a:lnTo>
                    <a:pt x="124587" y="104520"/>
                  </a:lnTo>
                  <a:lnTo>
                    <a:pt x="123951" y="110870"/>
                  </a:lnTo>
                  <a:lnTo>
                    <a:pt x="122554" y="117475"/>
                  </a:lnTo>
                  <a:lnTo>
                    <a:pt x="121157" y="124078"/>
                  </a:lnTo>
                  <a:lnTo>
                    <a:pt x="118490" y="131317"/>
                  </a:lnTo>
                  <a:lnTo>
                    <a:pt x="114680" y="139191"/>
                  </a:lnTo>
                  <a:lnTo>
                    <a:pt x="106558" y="153676"/>
                  </a:lnTo>
                  <a:lnTo>
                    <a:pt x="98805" y="165100"/>
                  </a:lnTo>
                  <a:lnTo>
                    <a:pt x="90046" y="176584"/>
                  </a:lnTo>
                  <a:lnTo>
                    <a:pt x="81701" y="186366"/>
                  </a:lnTo>
                  <a:lnTo>
                    <a:pt x="72135" y="196722"/>
                  </a:lnTo>
                  <a:lnTo>
                    <a:pt x="16509" y="256158"/>
                  </a:lnTo>
                  <a:lnTo>
                    <a:pt x="13207" y="259714"/>
                  </a:lnTo>
                  <a:lnTo>
                    <a:pt x="10540" y="262889"/>
                  </a:lnTo>
                  <a:lnTo>
                    <a:pt x="8508" y="265810"/>
                  </a:lnTo>
                  <a:lnTo>
                    <a:pt x="6476" y="268604"/>
                  </a:lnTo>
                  <a:lnTo>
                    <a:pt x="4698" y="271652"/>
                  </a:lnTo>
                  <a:lnTo>
                    <a:pt x="3428" y="274700"/>
                  </a:lnTo>
                  <a:lnTo>
                    <a:pt x="2158" y="277748"/>
                  </a:lnTo>
                  <a:lnTo>
                    <a:pt x="1142" y="281177"/>
                  </a:lnTo>
                  <a:lnTo>
                    <a:pt x="762" y="285114"/>
                  </a:lnTo>
                  <a:lnTo>
                    <a:pt x="253" y="288925"/>
                  </a:lnTo>
                  <a:close/>
                </a:path>
              </a:pathLst>
            </a:custGeom>
            <a:solidFill>
              <a:srgbClr val="F4F0E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1277" name="object 38"/>
          <p:cNvSpPr>
            <a:spLocks noChangeArrowheads="1"/>
          </p:cNvSpPr>
          <p:nvPr/>
        </p:nvSpPr>
        <p:spPr bwMode="auto">
          <a:xfrm>
            <a:off x="817563" y="2698750"/>
            <a:ext cx="1460500" cy="14605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5400">
                <a:latin typeface="Calibri" pitchFamily="34" charset="0"/>
              </a:rPr>
              <a:t>    </a:t>
            </a:r>
            <a:endParaRPr lang="ru-RU" sz="54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1278" name="Группа 34"/>
          <p:cNvGrpSpPr>
            <a:grpSpLocks/>
          </p:cNvGrpSpPr>
          <p:nvPr/>
        </p:nvGrpSpPr>
        <p:grpSpPr bwMode="auto">
          <a:xfrm>
            <a:off x="3786188" y="5072063"/>
            <a:ext cx="884237" cy="669925"/>
            <a:chOff x="3789363" y="5521325"/>
            <a:chExt cx="884237" cy="669925"/>
          </a:xfrm>
        </p:grpSpPr>
        <p:sp>
          <p:nvSpPr>
            <p:cNvPr id="11296" name="object 44"/>
            <p:cNvSpPr>
              <a:spLocks noChangeArrowheads="1"/>
            </p:cNvSpPr>
            <p:nvPr/>
          </p:nvSpPr>
          <p:spPr bwMode="auto">
            <a:xfrm>
              <a:off x="3789363" y="5521325"/>
              <a:ext cx="884237" cy="669925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97" name="object 47"/>
            <p:cNvSpPr>
              <a:spLocks noChangeArrowheads="1"/>
            </p:cNvSpPr>
            <p:nvPr/>
          </p:nvSpPr>
          <p:spPr bwMode="auto">
            <a:xfrm>
              <a:off x="4162425" y="5761038"/>
              <a:ext cx="85725" cy="147637"/>
            </a:xfrm>
            <a:custGeom>
              <a:avLst/>
              <a:gdLst>
                <a:gd name="T0" fmla="*/ 0 w 84962"/>
                <a:gd name="T1" fmla="*/ 0 h 147447"/>
                <a:gd name="T2" fmla="*/ 84962 w 84962"/>
                <a:gd name="T3" fmla="*/ 147447 h 147447"/>
              </a:gdLst>
              <a:ahLst/>
              <a:cxnLst/>
              <a:rect l="T0" t="T1" r="T2" b="T3"/>
              <a:pathLst>
                <a:path w="84962" h="147447">
                  <a:moveTo>
                    <a:pt x="84455" y="0"/>
                  </a:moveTo>
                  <a:lnTo>
                    <a:pt x="0" y="147446"/>
                  </a:lnTo>
                  <a:lnTo>
                    <a:pt x="84962" y="147446"/>
                  </a:lnTo>
                  <a:lnTo>
                    <a:pt x="84962" y="0"/>
                  </a:lnTo>
                  <a:lnTo>
                    <a:pt x="84455" y="0"/>
                  </a:lnTo>
                  <a:close/>
                </a:path>
              </a:pathLst>
            </a:custGeom>
            <a:noFill/>
            <a:ln w="12192">
              <a:solidFill>
                <a:srgbClr val="6F2F9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98" name="object 48"/>
            <p:cNvSpPr>
              <a:spLocks noChangeArrowheads="1"/>
            </p:cNvSpPr>
            <p:nvPr/>
          </p:nvSpPr>
          <p:spPr bwMode="auto">
            <a:xfrm>
              <a:off x="4110038" y="5703888"/>
              <a:ext cx="238125" cy="323850"/>
            </a:xfrm>
            <a:custGeom>
              <a:avLst/>
              <a:gdLst>
                <a:gd name="T0" fmla="*/ 0 w 237870"/>
                <a:gd name="T1" fmla="*/ 0 h 323621"/>
                <a:gd name="T2" fmla="*/ 237870 w 237870"/>
                <a:gd name="T3" fmla="*/ 323621 h 323621"/>
              </a:gdLst>
              <a:ahLst/>
              <a:cxnLst/>
              <a:rect l="T0" t="T1" r="T2" b="T3"/>
              <a:pathLst>
                <a:path w="237870" h="323621">
                  <a:moveTo>
                    <a:pt x="153669" y="0"/>
                  </a:moveTo>
                  <a:lnTo>
                    <a:pt x="162051" y="0"/>
                  </a:lnTo>
                  <a:lnTo>
                    <a:pt x="169290" y="203"/>
                  </a:lnTo>
                  <a:lnTo>
                    <a:pt x="175132" y="622"/>
                  </a:lnTo>
                  <a:lnTo>
                    <a:pt x="181101" y="1028"/>
                  </a:lnTo>
                  <a:lnTo>
                    <a:pt x="185927" y="1689"/>
                  </a:lnTo>
                  <a:lnTo>
                    <a:pt x="189483" y="2603"/>
                  </a:lnTo>
                  <a:lnTo>
                    <a:pt x="193039" y="3517"/>
                  </a:lnTo>
                  <a:lnTo>
                    <a:pt x="195579" y="4622"/>
                  </a:lnTo>
                  <a:lnTo>
                    <a:pt x="197230" y="5943"/>
                  </a:lnTo>
                  <a:lnTo>
                    <a:pt x="198881" y="7277"/>
                  </a:lnTo>
                  <a:lnTo>
                    <a:pt x="199770" y="8839"/>
                  </a:lnTo>
                  <a:lnTo>
                    <a:pt x="199770" y="10655"/>
                  </a:lnTo>
                  <a:lnTo>
                    <a:pt x="199770" y="203695"/>
                  </a:lnTo>
                  <a:lnTo>
                    <a:pt x="228218" y="203695"/>
                  </a:lnTo>
                  <a:lnTo>
                    <a:pt x="230885" y="203695"/>
                  </a:lnTo>
                  <a:lnTo>
                    <a:pt x="233171" y="205714"/>
                  </a:lnTo>
                  <a:lnTo>
                    <a:pt x="235076" y="209765"/>
                  </a:lnTo>
                  <a:lnTo>
                    <a:pt x="236981" y="213817"/>
                  </a:lnTo>
                  <a:lnTo>
                    <a:pt x="237870" y="220548"/>
                  </a:lnTo>
                  <a:lnTo>
                    <a:pt x="237870" y="229958"/>
                  </a:lnTo>
                  <a:lnTo>
                    <a:pt x="237870" y="238378"/>
                  </a:lnTo>
                  <a:lnTo>
                    <a:pt x="236981" y="244779"/>
                  </a:lnTo>
                  <a:lnTo>
                    <a:pt x="235330" y="249161"/>
                  </a:lnTo>
                  <a:lnTo>
                    <a:pt x="233552" y="253542"/>
                  </a:lnTo>
                  <a:lnTo>
                    <a:pt x="231139" y="255727"/>
                  </a:lnTo>
                  <a:lnTo>
                    <a:pt x="228218" y="255727"/>
                  </a:lnTo>
                  <a:lnTo>
                    <a:pt x="199770" y="255727"/>
                  </a:lnTo>
                  <a:lnTo>
                    <a:pt x="199770" y="313715"/>
                  </a:lnTo>
                  <a:lnTo>
                    <a:pt x="199770" y="315366"/>
                  </a:lnTo>
                  <a:lnTo>
                    <a:pt x="199262" y="316814"/>
                  </a:lnTo>
                  <a:lnTo>
                    <a:pt x="198246" y="318046"/>
                  </a:lnTo>
                  <a:lnTo>
                    <a:pt x="197230" y="319290"/>
                  </a:lnTo>
                  <a:lnTo>
                    <a:pt x="195452" y="320319"/>
                  </a:lnTo>
                  <a:lnTo>
                    <a:pt x="193039" y="321144"/>
                  </a:lnTo>
                  <a:lnTo>
                    <a:pt x="190500" y="321970"/>
                  </a:lnTo>
                  <a:lnTo>
                    <a:pt x="187325" y="322592"/>
                  </a:lnTo>
                  <a:lnTo>
                    <a:pt x="183387" y="323011"/>
                  </a:lnTo>
                  <a:lnTo>
                    <a:pt x="179450" y="323418"/>
                  </a:lnTo>
                  <a:lnTo>
                    <a:pt x="174243" y="323621"/>
                  </a:lnTo>
                  <a:lnTo>
                    <a:pt x="168020" y="323621"/>
                  </a:lnTo>
                  <a:lnTo>
                    <a:pt x="162051" y="323621"/>
                  </a:lnTo>
                  <a:lnTo>
                    <a:pt x="157098" y="323418"/>
                  </a:lnTo>
                  <a:lnTo>
                    <a:pt x="153034" y="323011"/>
                  </a:lnTo>
                  <a:lnTo>
                    <a:pt x="148970" y="322592"/>
                  </a:lnTo>
                  <a:lnTo>
                    <a:pt x="145795" y="321970"/>
                  </a:lnTo>
                  <a:lnTo>
                    <a:pt x="143382" y="321144"/>
                  </a:lnTo>
                  <a:lnTo>
                    <a:pt x="140969" y="320319"/>
                  </a:lnTo>
                  <a:lnTo>
                    <a:pt x="139318" y="319290"/>
                  </a:lnTo>
                  <a:lnTo>
                    <a:pt x="138429" y="318046"/>
                  </a:lnTo>
                  <a:lnTo>
                    <a:pt x="137413" y="316814"/>
                  </a:lnTo>
                  <a:lnTo>
                    <a:pt x="137032" y="315366"/>
                  </a:lnTo>
                  <a:lnTo>
                    <a:pt x="137032" y="313715"/>
                  </a:lnTo>
                  <a:lnTo>
                    <a:pt x="137032" y="255727"/>
                  </a:lnTo>
                  <a:lnTo>
                    <a:pt x="14350" y="255727"/>
                  </a:lnTo>
                  <a:lnTo>
                    <a:pt x="12064" y="255727"/>
                  </a:lnTo>
                  <a:lnTo>
                    <a:pt x="10032" y="255435"/>
                  </a:lnTo>
                  <a:lnTo>
                    <a:pt x="8127" y="254863"/>
                  </a:lnTo>
                  <a:lnTo>
                    <a:pt x="6350" y="254279"/>
                  </a:lnTo>
                  <a:lnTo>
                    <a:pt x="4825" y="252958"/>
                  </a:lnTo>
                  <a:lnTo>
                    <a:pt x="3555" y="250901"/>
                  </a:lnTo>
                  <a:lnTo>
                    <a:pt x="2285" y="248831"/>
                  </a:lnTo>
                  <a:lnTo>
                    <a:pt x="1396" y="245859"/>
                  </a:lnTo>
                  <a:lnTo>
                    <a:pt x="888" y="241973"/>
                  </a:lnTo>
                  <a:lnTo>
                    <a:pt x="253" y="238099"/>
                  </a:lnTo>
                  <a:lnTo>
                    <a:pt x="0" y="232930"/>
                  </a:lnTo>
                  <a:lnTo>
                    <a:pt x="0" y="226491"/>
                  </a:lnTo>
                  <a:lnTo>
                    <a:pt x="0" y="221208"/>
                  </a:lnTo>
                  <a:lnTo>
                    <a:pt x="126" y="216623"/>
                  </a:lnTo>
                  <a:lnTo>
                    <a:pt x="380" y="212737"/>
                  </a:lnTo>
                  <a:lnTo>
                    <a:pt x="634" y="208851"/>
                  </a:lnTo>
                  <a:lnTo>
                    <a:pt x="1015" y="205346"/>
                  </a:lnTo>
                  <a:lnTo>
                    <a:pt x="1650" y="202209"/>
                  </a:lnTo>
                  <a:lnTo>
                    <a:pt x="2158" y="199072"/>
                  </a:lnTo>
                  <a:lnTo>
                    <a:pt x="5206" y="190474"/>
                  </a:lnTo>
                  <a:lnTo>
                    <a:pt x="8127" y="184365"/>
                  </a:lnTo>
                  <a:lnTo>
                    <a:pt x="107822" y="8674"/>
                  </a:lnTo>
                  <a:lnTo>
                    <a:pt x="108584" y="7188"/>
                  </a:lnTo>
                  <a:lnTo>
                    <a:pt x="109981" y="5905"/>
                  </a:lnTo>
                  <a:lnTo>
                    <a:pt x="112013" y="4838"/>
                  </a:lnTo>
                  <a:lnTo>
                    <a:pt x="113918" y="3759"/>
                  </a:lnTo>
                  <a:lnTo>
                    <a:pt x="116712" y="2857"/>
                  </a:lnTo>
                  <a:lnTo>
                    <a:pt x="120268" y="2108"/>
                  </a:lnTo>
                  <a:lnTo>
                    <a:pt x="123825" y="1358"/>
                  </a:lnTo>
                  <a:lnTo>
                    <a:pt x="128396" y="825"/>
                  </a:lnTo>
                  <a:lnTo>
                    <a:pt x="133857" y="495"/>
                  </a:lnTo>
                  <a:lnTo>
                    <a:pt x="139191" y="165"/>
                  </a:lnTo>
                  <a:lnTo>
                    <a:pt x="145795" y="0"/>
                  </a:lnTo>
                  <a:lnTo>
                    <a:pt x="153669" y="0"/>
                  </a:lnTo>
                  <a:close/>
                </a:path>
              </a:pathLst>
            </a:custGeom>
            <a:noFill/>
            <a:ln w="12192">
              <a:solidFill>
                <a:srgbClr val="6F2F9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1279" name="object 49"/>
          <p:cNvSpPr>
            <a:spLocks noChangeArrowheads="1"/>
          </p:cNvSpPr>
          <p:nvPr/>
        </p:nvSpPr>
        <p:spPr bwMode="auto">
          <a:xfrm rot="-587625">
            <a:off x="2055813" y="3927475"/>
            <a:ext cx="1800225" cy="16557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6" name="object 10"/>
          <p:cNvSpPr txBox="1">
            <a:spLocks noChangeArrowheads="1"/>
          </p:cNvSpPr>
          <p:nvPr/>
        </p:nvSpPr>
        <p:spPr bwMode="auto">
          <a:xfrm>
            <a:off x="2782888" y="2370138"/>
            <a:ext cx="331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38"/>
              </a:lnSpc>
              <a:spcBef>
                <a:spcPts val="113"/>
              </a:spcBef>
              <a:defRPr/>
            </a:pPr>
            <a:r>
              <a:rPr lang="ru-RU" sz="3000" b="1" baseline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Консолидированный бюджет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2400"/>
              </a:lnSpc>
              <a:spcBef>
                <a:spcPts val="13"/>
              </a:spcBef>
              <a:defRPr/>
            </a:pPr>
            <a:r>
              <a:rPr lang="ru-RU" sz="3000" b="1" baseline="1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муниципального района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1" name="object 7"/>
          <p:cNvSpPr txBox="1">
            <a:spLocks noChangeArrowheads="1"/>
          </p:cNvSpPr>
          <p:nvPr/>
        </p:nvSpPr>
        <p:spPr bwMode="auto">
          <a:xfrm>
            <a:off x="500063" y="4357688"/>
            <a:ext cx="2357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1725"/>
              </a:lnSpc>
              <a:spcBef>
                <a:spcPts val="88"/>
              </a:spcBef>
            </a:pPr>
            <a:r>
              <a:rPr lang="ru-RU" sz="2400" b="1" baseline="3000">
                <a:latin typeface="Calibri" pitchFamily="34" charset="0"/>
                <a:cs typeface="Calibri" pitchFamily="34" charset="0"/>
              </a:rPr>
              <a:t>Бюджеты муниципальных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12700" algn="ctr">
              <a:lnSpc>
                <a:spcPts val="1925"/>
              </a:lnSpc>
              <a:spcBef>
                <a:spcPts val="13"/>
              </a:spcBef>
            </a:pPr>
            <a:r>
              <a:rPr lang="ru-RU" sz="2400" b="1" baseline="2000">
                <a:latin typeface="Calibri" pitchFamily="34" charset="0"/>
                <a:cs typeface="Calibri" pitchFamily="34" charset="0"/>
              </a:rPr>
              <a:t>образований </a:t>
            </a:r>
            <a:r>
              <a:rPr lang="ru-RU" sz="2100" b="1" baseline="2000">
                <a:latin typeface="Calibri" pitchFamily="34" charset="0"/>
                <a:cs typeface="Calibri" pitchFamily="34" charset="0"/>
              </a:rPr>
              <a:t>(бюджеты поселений)</a:t>
            </a:r>
            <a:endParaRPr lang="ru-RU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2" name="object 6"/>
          <p:cNvSpPr txBox="1">
            <a:spLocks noChangeArrowheads="1"/>
          </p:cNvSpPr>
          <p:nvPr/>
        </p:nvSpPr>
        <p:spPr bwMode="auto">
          <a:xfrm>
            <a:off x="6429375" y="4214813"/>
            <a:ext cx="22336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74688" algn="ctr">
              <a:lnSpc>
                <a:spcPts val="1725"/>
              </a:lnSpc>
              <a:spcBef>
                <a:spcPts val="88"/>
              </a:spcBef>
            </a:pPr>
            <a:r>
              <a:rPr lang="ru-RU" sz="2400" b="1" baseline="3000">
                <a:latin typeface="Calibri" pitchFamily="34" charset="0"/>
                <a:cs typeface="Calibri" pitchFamily="34" charset="0"/>
              </a:rPr>
              <a:t>Бюджет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674688" algn="ctr">
              <a:lnSpc>
                <a:spcPts val="1925"/>
              </a:lnSpc>
              <a:spcBef>
                <a:spcPts val="13"/>
              </a:spcBef>
            </a:pPr>
            <a:r>
              <a:rPr lang="ru-RU" sz="2400" b="1" baseline="2000">
                <a:latin typeface="Calibri" pitchFamily="34" charset="0"/>
                <a:cs typeface="Calibri" pitchFamily="34" charset="0"/>
              </a:rPr>
              <a:t>муниципального района</a:t>
            </a:r>
          </a:p>
        </p:txBody>
      </p:sp>
      <p:sp>
        <p:nvSpPr>
          <p:cNvPr id="5139" name="object 3"/>
          <p:cNvSpPr txBox="1">
            <a:spLocks noChangeArrowheads="1"/>
          </p:cNvSpPr>
          <p:nvPr/>
        </p:nvSpPr>
        <p:spPr bwMode="auto">
          <a:xfrm>
            <a:off x="4786313" y="5143500"/>
            <a:ext cx="17748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Бюджет Долговского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675"/>
              </a:lnSpc>
              <a:spcBef>
                <a:spcPts val="13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сельского поселения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284" name="Группа 32"/>
          <p:cNvGrpSpPr>
            <a:grpSpLocks/>
          </p:cNvGrpSpPr>
          <p:nvPr/>
        </p:nvGrpSpPr>
        <p:grpSpPr bwMode="auto">
          <a:xfrm>
            <a:off x="3786188" y="4357688"/>
            <a:ext cx="884237" cy="668337"/>
            <a:chOff x="3770313" y="4643438"/>
            <a:chExt cx="884237" cy="668337"/>
          </a:xfrm>
        </p:grpSpPr>
        <p:sp>
          <p:nvSpPr>
            <p:cNvPr id="11292" name="object 34"/>
            <p:cNvSpPr>
              <a:spLocks noChangeArrowheads="1"/>
            </p:cNvSpPr>
            <p:nvPr/>
          </p:nvSpPr>
          <p:spPr bwMode="auto">
            <a:xfrm>
              <a:off x="3770313" y="4643438"/>
              <a:ext cx="884237" cy="668337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17" name="object 37"/>
            <p:cNvSpPr>
              <a:spLocks noChangeArrowheads="1"/>
            </p:cNvSpPr>
            <p:nvPr/>
          </p:nvSpPr>
          <p:spPr bwMode="auto">
            <a:xfrm>
              <a:off x="4103688" y="4821238"/>
              <a:ext cx="214312" cy="331787"/>
            </a:xfrm>
            <a:custGeom>
              <a:avLst/>
              <a:gdLst>
                <a:gd name="T0" fmla="*/ 0 w 214375"/>
                <a:gd name="T1" fmla="*/ 0 h 331977"/>
                <a:gd name="T2" fmla="*/ 214375 w 214375"/>
                <a:gd name="T3" fmla="*/ 331977 h 331977"/>
              </a:gdLst>
              <a:ahLst/>
              <a:cxnLst/>
              <a:rect l="T0" t="T1" r="T2" b="T3"/>
              <a:pathLst>
                <a:path w="214375" h="331977">
                  <a:moveTo>
                    <a:pt x="103377" y="0"/>
                  </a:moveTo>
                  <a:lnTo>
                    <a:pt x="117100" y="502"/>
                  </a:lnTo>
                  <a:lnTo>
                    <a:pt x="129823" y="2026"/>
                  </a:lnTo>
                  <a:lnTo>
                    <a:pt x="141548" y="4592"/>
                  </a:lnTo>
                  <a:lnTo>
                    <a:pt x="157193" y="10133"/>
                  </a:lnTo>
                  <a:lnTo>
                    <a:pt x="168202" y="16185"/>
                  </a:lnTo>
                  <a:lnTo>
                    <a:pt x="174751" y="21082"/>
                  </a:lnTo>
                  <a:lnTo>
                    <a:pt x="183765" y="30190"/>
                  </a:lnTo>
                  <a:lnTo>
                    <a:pt x="190788" y="40816"/>
                  </a:lnTo>
                  <a:lnTo>
                    <a:pt x="193420" y="46355"/>
                  </a:lnTo>
                  <a:lnTo>
                    <a:pt x="197217" y="57951"/>
                  </a:lnTo>
                  <a:lnTo>
                    <a:pt x="199322" y="70581"/>
                  </a:lnTo>
                  <a:lnTo>
                    <a:pt x="199770" y="80264"/>
                  </a:lnTo>
                  <a:lnTo>
                    <a:pt x="198955" y="93363"/>
                  </a:lnTo>
                  <a:lnTo>
                    <a:pt x="196507" y="105558"/>
                  </a:lnTo>
                  <a:lnTo>
                    <a:pt x="195960" y="107442"/>
                  </a:lnTo>
                  <a:lnTo>
                    <a:pt x="193547" y="115951"/>
                  </a:lnTo>
                  <a:lnTo>
                    <a:pt x="189864" y="123444"/>
                  </a:lnTo>
                  <a:lnTo>
                    <a:pt x="185038" y="130048"/>
                  </a:lnTo>
                  <a:lnTo>
                    <a:pt x="180339" y="136652"/>
                  </a:lnTo>
                  <a:lnTo>
                    <a:pt x="174370" y="142240"/>
                  </a:lnTo>
                  <a:lnTo>
                    <a:pt x="167131" y="146939"/>
                  </a:lnTo>
                  <a:lnTo>
                    <a:pt x="156221" y="152648"/>
                  </a:lnTo>
                  <a:lnTo>
                    <a:pt x="143881" y="156917"/>
                  </a:lnTo>
                  <a:lnTo>
                    <a:pt x="142239" y="157353"/>
                  </a:lnTo>
                  <a:lnTo>
                    <a:pt x="142239" y="157988"/>
                  </a:lnTo>
                  <a:lnTo>
                    <a:pt x="155271" y="160381"/>
                  </a:lnTo>
                  <a:lnTo>
                    <a:pt x="167206" y="164244"/>
                  </a:lnTo>
                  <a:lnTo>
                    <a:pt x="183757" y="173261"/>
                  </a:lnTo>
                  <a:lnTo>
                    <a:pt x="193338" y="181325"/>
                  </a:lnTo>
                  <a:lnTo>
                    <a:pt x="203026" y="193156"/>
                  </a:lnTo>
                  <a:lnTo>
                    <a:pt x="208980" y="204391"/>
                  </a:lnTo>
                  <a:lnTo>
                    <a:pt x="212952" y="217504"/>
                  </a:lnTo>
                  <a:lnTo>
                    <a:pt x="214350" y="230331"/>
                  </a:lnTo>
                  <a:lnTo>
                    <a:pt x="214375" y="232410"/>
                  </a:lnTo>
                  <a:lnTo>
                    <a:pt x="213594" y="245954"/>
                  </a:lnTo>
                  <a:lnTo>
                    <a:pt x="211239" y="258572"/>
                  </a:lnTo>
                  <a:lnTo>
                    <a:pt x="207290" y="270245"/>
                  </a:lnTo>
                  <a:lnTo>
                    <a:pt x="198630" y="286104"/>
                  </a:lnTo>
                  <a:lnTo>
                    <a:pt x="190722" y="296045"/>
                  </a:lnTo>
                  <a:lnTo>
                    <a:pt x="181378" y="304779"/>
                  </a:lnTo>
                  <a:lnTo>
                    <a:pt x="169557" y="313091"/>
                  </a:lnTo>
                  <a:lnTo>
                    <a:pt x="158389" y="318903"/>
                  </a:lnTo>
                  <a:lnTo>
                    <a:pt x="146094" y="323653"/>
                  </a:lnTo>
                  <a:lnTo>
                    <a:pt x="128706" y="328309"/>
                  </a:lnTo>
                  <a:lnTo>
                    <a:pt x="116377" y="330380"/>
                  </a:lnTo>
                  <a:lnTo>
                    <a:pt x="103489" y="331598"/>
                  </a:lnTo>
                  <a:lnTo>
                    <a:pt x="90677" y="331978"/>
                  </a:lnTo>
                  <a:lnTo>
                    <a:pt x="77546" y="331589"/>
                  </a:lnTo>
                  <a:lnTo>
                    <a:pt x="65083" y="330425"/>
                  </a:lnTo>
                  <a:lnTo>
                    <a:pt x="46758" y="327082"/>
                  </a:lnTo>
                  <a:lnTo>
                    <a:pt x="35108" y="324023"/>
                  </a:lnTo>
                  <a:lnTo>
                    <a:pt x="27177" y="321564"/>
                  </a:lnTo>
                  <a:lnTo>
                    <a:pt x="16382" y="316611"/>
                  </a:lnTo>
                  <a:lnTo>
                    <a:pt x="11556" y="314198"/>
                  </a:lnTo>
                  <a:lnTo>
                    <a:pt x="8381" y="312293"/>
                  </a:lnTo>
                  <a:lnTo>
                    <a:pt x="6984" y="310896"/>
                  </a:lnTo>
                  <a:lnTo>
                    <a:pt x="5460" y="309626"/>
                  </a:lnTo>
                  <a:lnTo>
                    <a:pt x="4317" y="308102"/>
                  </a:lnTo>
                  <a:lnTo>
                    <a:pt x="3555" y="306451"/>
                  </a:lnTo>
                  <a:lnTo>
                    <a:pt x="2793" y="304800"/>
                  </a:lnTo>
                  <a:lnTo>
                    <a:pt x="2158" y="302895"/>
                  </a:lnTo>
                  <a:lnTo>
                    <a:pt x="1650" y="300609"/>
                  </a:lnTo>
                  <a:lnTo>
                    <a:pt x="1015" y="298450"/>
                  </a:lnTo>
                  <a:lnTo>
                    <a:pt x="634" y="295656"/>
                  </a:lnTo>
                  <a:lnTo>
                    <a:pt x="380" y="292227"/>
                  </a:lnTo>
                  <a:lnTo>
                    <a:pt x="126" y="288798"/>
                  </a:lnTo>
                  <a:lnTo>
                    <a:pt x="0" y="284734"/>
                  </a:lnTo>
                  <a:lnTo>
                    <a:pt x="0" y="279908"/>
                  </a:lnTo>
                  <a:lnTo>
                    <a:pt x="0" y="272034"/>
                  </a:lnTo>
                  <a:lnTo>
                    <a:pt x="634" y="266573"/>
                  </a:lnTo>
                  <a:lnTo>
                    <a:pt x="1904" y="263525"/>
                  </a:lnTo>
                  <a:lnTo>
                    <a:pt x="3301" y="260477"/>
                  </a:lnTo>
                  <a:lnTo>
                    <a:pt x="5333" y="258953"/>
                  </a:lnTo>
                  <a:lnTo>
                    <a:pt x="7874" y="258953"/>
                  </a:lnTo>
                  <a:lnTo>
                    <a:pt x="9525" y="258953"/>
                  </a:lnTo>
                  <a:lnTo>
                    <a:pt x="12445" y="259969"/>
                  </a:lnTo>
                  <a:lnTo>
                    <a:pt x="16509" y="262255"/>
                  </a:lnTo>
                  <a:lnTo>
                    <a:pt x="20574" y="264541"/>
                  </a:lnTo>
                  <a:lnTo>
                    <a:pt x="25653" y="266827"/>
                  </a:lnTo>
                  <a:lnTo>
                    <a:pt x="32003" y="269494"/>
                  </a:lnTo>
                  <a:lnTo>
                    <a:pt x="38226" y="272034"/>
                  </a:lnTo>
                  <a:lnTo>
                    <a:pt x="45592" y="274447"/>
                  </a:lnTo>
                  <a:lnTo>
                    <a:pt x="53975" y="276606"/>
                  </a:lnTo>
                  <a:lnTo>
                    <a:pt x="65752" y="278899"/>
                  </a:lnTo>
                  <a:lnTo>
                    <a:pt x="78825" y="279860"/>
                  </a:lnTo>
                  <a:lnTo>
                    <a:pt x="82803" y="279908"/>
                  </a:lnTo>
                  <a:lnTo>
                    <a:pt x="91820" y="279908"/>
                  </a:lnTo>
                  <a:lnTo>
                    <a:pt x="99821" y="278892"/>
                  </a:lnTo>
                  <a:lnTo>
                    <a:pt x="106806" y="276733"/>
                  </a:lnTo>
                  <a:lnTo>
                    <a:pt x="113664" y="274574"/>
                  </a:lnTo>
                  <a:lnTo>
                    <a:pt x="119633" y="271526"/>
                  </a:lnTo>
                  <a:lnTo>
                    <a:pt x="124459" y="267716"/>
                  </a:lnTo>
                  <a:lnTo>
                    <a:pt x="129412" y="263779"/>
                  </a:lnTo>
                  <a:lnTo>
                    <a:pt x="132968" y="259080"/>
                  </a:lnTo>
                  <a:lnTo>
                    <a:pt x="135381" y="253619"/>
                  </a:lnTo>
                  <a:lnTo>
                    <a:pt x="137794" y="248031"/>
                  </a:lnTo>
                  <a:lnTo>
                    <a:pt x="138937" y="241935"/>
                  </a:lnTo>
                  <a:lnTo>
                    <a:pt x="138937" y="235077"/>
                  </a:lnTo>
                  <a:lnTo>
                    <a:pt x="138937" y="227711"/>
                  </a:lnTo>
                  <a:lnTo>
                    <a:pt x="137540" y="220980"/>
                  </a:lnTo>
                  <a:lnTo>
                    <a:pt x="134619" y="215011"/>
                  </a:lnTo>
                  <a:lnTo>
                    <a:pt x="131825" y="209042"/>
                  </a:lnTo>
                  <a:lnTo>
                    <a:pt x="127507" y="203962"/>
                  </a:lnTo>
                  <a:lnTo>
                    <a:pt x="121792" y="199771"/>
                  </a:lnTo>
                  <a:lnTo>
                    <a:pt x="116077" y="195580"/>
                  </a:lnTo>
                  <a:lnTo>
                    <a:pt x="108838" y="192278"/>
                  </a:lnTo>
                  <a:lnTo>
                    <a:pt x="100202" y="189992"/>
                  </a:lnTo>
                  <a:lnTo>
                    <a:pt x="88733" y="187747"/>
                  </a:lnTo>
                  <a:lnTo>
                    <a:pt x="75655" y="186668"/>
                  </a:lnTo>
                  <a:lnTo>
                    <a:pt x="69595" y="186563"/>
                  </a:lnTo>
                  <a:lnTo>
                    <a:pt x="41909" y="186563"/>
                  </a:lnTo>
                  <a:lnTo>
                    <a:pt x="39750" y="186563"/>
                  </a:lnTo>
                  <a:lnTo>
                    <a:pt x="37845" y="186309"/>
                  </a:lnTo>
                  <a:lnTo>
                    <a:pt x="36449" y="185674"/>
                  </a:lnTo>
                  <a:lnTo>
                    <a:pt x="34925" y="185039"/>
                  </a:lnTo>
                  <a:lnTo>
                    <a:pt x="33654" y="183896"/>
                  </a:lnTo>
                  <a:lnTo>
                    <a:pt x="32638" y="182118"/>
                  </a:lnTo>
                  <a:lnTo>
                    <a:pt x="31750" y="180213"/>
                  </a:lnTo>
                  <a:lnTo>
                    <a:pt x="30987" y="177800"/>
                  </a:lnTo>
                  <a:lnTo>
                    <a:pt x="30606" y="174498"/>
                  </a:lnTo>
                  <a:lnTo>
                    <a:pt x="30225" y="171323"/>
                  </a:lnTo>
                  <a:lnTo>
                    <a:pt x="29971" y="167132"/>
                  </a:lnTo>
                  <a:lnTo>
                    <a:pt x="29971" y="162052"/>
                  </a:lnTo>
                  <a:lnTo>
                    <a:pt x="29971" y="157226"/>
                  </a:lnTo>
                  <a:lnTo>
                    <a:pt x="30225" y="153289"/>
                  </a:lnTo>
                  <a:lnTo>
                    <a:pt x="30606" y="150241"/>
                  </a:lnTo>
                  <a:lnTo>
                    <a:pt x="30987" y="147193"/>
                  </a:lnTo>
                  <a:lnTo>
                    <a:pt x="31622" y="144780"/>
                  </a:lnTo>
                  <a:lnTo>
                    <a:pt x="32512" y="143129"/>
                  </a:lnTo>
                  <a:lnTo>
                    <a:pt x="33527" y="141478"/>
                  </a:lnTo>
                  <a:lnTo>
                    <a:pt x="34670" y="140335"/>
                  </a:lnTo>
                  <a:lnTo>
                    <a:pt x="36067" y="139700"/>
                  </a:lnTo>
                  <a:lnTo>
                    <a:pt x="37464" y="139065"/>
                  </a:lnTo>
                  <a:lnTo>
                    <a:pt x="39115" y="138684"/>
                  </a:lnTo>
                  <a:lnTo>
                    <a:pt x="41147" y="138684"/>
                  </a:lnTo>
                  <a:lnTo>
                    <a:pt x="69087" y="138684"/>
                  </a:lnTo>
                  <a:lnTo>
                    <a:pt x="82540" y="137911"/>
                  </a:lnTo>
                  <a:lnTo>
                    <a:pt x="94322" y="135471"/>
                  </a:lnTo>
                  <a:lnTo>
                    <a:pt x="94614" y="135382"/>
                  </a:lnTo>
                  <a:lnTo>
                    <a:pt x="102107" y="133096"/>
                  </a:lnTo>
                  <a:lnTo>
                    <a:pt x="108330" y="129921"/>
                  </a:lnTo>
                  <a:lnTo>
                    <a:pt x="113410" y="125857"/>
                  </a:lnTo>
                  <a:lnTo>
                    <a:pt x="118363" y="121666"/>
                  </a:lnTo>
                  <a:lnTo>
                    <a:pt x="122174" y="116713"/>
                  </a:lnTo>
                  <a:lnTo>
                    <a:pt x="124840" y="110871"/>
                  </a:lnTo>
                  <a:lnTo>
                    <a:pt x="127507" y="105029"/>
                  </a:lnTo>
                  <a:lnTo>
                    <a:pt x="128777" y="98552"/>
                  </a:lnTo>
                  <a:lnTo>
                    <a:pt x="128777" y="91440"/>
                  </a:lnTo>
                  <a:lnTo>
                    <a:pt x="128777" y="85979"/>
                  </a:lnTo>
                  <a:lnTo>
                    <a:pt x="127888" y="80772"/>
                  </a:lnTo>
                  <a:lnTo>
                    <a:pt x="126110" y="75946"/>
                  </a:lnTo>
                  <a:lnTo>
                    <a:pt x="124332" y="70993"/>
                  </a:lnTo>
                  <a:lnTo>
                    <a:pt x="121665" y="66802"/>
                  </a:lnTo>
                  <a:lnTo>
                    <a:pt x="118109" y="63246"/>
                  </a:lnTo>
                  <a:lnTo>
                    <a:pt x="114553" y="59690"/>
                  </a:lnTo>
                  <a:lnTo>
                    <a:pt x="109981" y="56896"/>
                  </a:lnTo>
                  <a:lnTo>
                    <a:pt x="104266" y="54864"/>
                  </a:lnTo>
                  <a:lnTo>
                    <a:pt x="98678" y="52832"/>
                  </a:lnTo>
                  <a:lnTo>
                    <a:pt x="92075" y="51689"/>
                  </a:lnTo>
                  <a:lnTo>
                    <a:pt x="84454" y="51689"/>
                  </a:lnTo>
                  <a:lnTo>
                    <a:pt x="75945" y="51689"/>
                  </a:lnTo>
                  <a:lnTo>
                    <a:pt x="67817" y="53086"/>
                  </a:lnTo>
                  <a:lnTo>
                    <a:pt x="60197" y="55626"/>
                  </a:lnTo>
                  <a:lnTo>
                    <a:pt x="52577" y="58166"/>
                  </a:lnTo>
                  <a:lnTo>
                    <a:pt x="45846" y="60960"/>
                  </a:lnTo>
                  <a:lnTo>
                    <a:pt x="39750" y="64008"/>
                  </a:lnTo>
                  <a:lnTo>
                    <a:pt x="33781" y="67056"/>
                  </a:lnTo>
                  <a:lnTo>
                    <a:pt x="28575" y="69977"/>
                  </a:lnTo>
                  <a:lnTo>
                    <a:pt x="24383" y="72517"/>
                  </a:lnTo>
                  <a:lnTo>
                    <a:pt x="20192" y="75184"/>
                  </a:lnTo>
                  <a:lnTo>
                    <a:pt x="17144" y="76581"/>
                  </a:lnTo>
                  <a:lnTo>
                    <a:pt x="15112" y="76581"/>
                  </a:lnTo>
                  <a:lnTo>
                    <a:pt x="13842" y="76581"/>
                  </a:lnTo>
                  <a:lnTo>
                    <a:pt x="12572" y="76200"/>
                  </a:lnTo>
                  <a:lnTo>
                    <a:pt x="11683" y="75692"/>
                  </a:lnTo>
                  <a:lnTo>
                    <a:pt x="10667" y="75057"/>
                  </a:lnTo>
                  <a:lnTo>
                    <a:pt x="9778" y="73914"/>
                  </a:lnTo>
                  <a:lnTo>
                    <a:pt x="9143" y="72263"/>
                  </a:lnTo>
                  <a:lnTo>
                    <a:pt x="8508" y="70612"/>
                  </a:lnTo>
                  <a:lnTo>
                    <a:pt x="8000" y="68326"/>
                  </a:lnTo>
                  <a:lnTo>
                    <a:pt x="7619" y="65151"/>
                  </a:lnTo>
                  <a:lnTo>
                    <a:pt x="7365" y="61976"/>
                  </a:lnTo>
                  <a:lnTo>
                    <a:pt x="7112" y="57912"/>
                  </a:lnTo>
                  <a:lnTo>
                    <a:pt x="7112" y="52959"/>
                  </a:lnTo>
                  <a:lnTo>
                    <a:pt x="7112" y="48895"/>
                  </a:lnTo>
                  <a:lnTo>
                    <a:pt x="7238" y="45466"/>
                  </a:lnTo>
                  <a:lnTo>
                    <a:pt x="7365" y="42672"/>
                  </a:lnTo>
                  <a:lnTo>
                    <a:pt x="7619" y="40005"/>
                  </a:lnTo>
                  <a:lnTo>
                    <a:pt x="7874" y="37719"/>
                  </a:lnTo>
                  <a:lnTo>
                    <a:pt x="8381" y="35941"/>
                  </a:lnTo>
                  <a:lnTo>
                    <a:pt x="8889" y="34036"/>
                  </a:lnTo>
                  <a:lnTo>
                    <a:pt x="9525" y="32512"/>
                  </a:lnTo>
                  <a:lnTo>
                    <a:pt x="10287" y="31115"/>
                  </a:lnTo>
                  <a:lnTo>
                    <a:pt x="11049" y="29845"/>
                  </a:lnTo>
                  <a:lnTo>
                    <a:pt x="12191" y="28448"/>
                  </a:lnTo>
                  <a:lnTo>
                    <a:pt x="13842" y="26797"/>
                  </a:lnTo>
                  <a:lnTo>
                    <a:pt x="15493" y="25273"/>
                  </a:lnTo>
                  <a:lnTo>
                    <a:pt x="18922" y="22860"/>
                  </a:lnTo>
                  <a:lnTo>
                    <a:pt x="24002" y="19812"/>
                  </a:lnTo>
                  <a:lnTo>
                    <a:pt x="29082" y="16637"/>
                  </a:lnTo>
                  <a:lnTo>
                    <a:pt x="35559" y="13589"/>
                  </a:lnTo>
                  <a:lnTo>
                    <a:pt x="43306" y="10668"/>
                  </a:lnTo>
                  <a:lnTo>
                    <a:pt x="54628" y="6831"/>
                  </a:lnTo>
                  <a:lnTo>
                    <a:pt x="67448" y="3623"/>
                  </a:lnTo>
                  <a:lnTo>
                    <a:pt x="70230" y="3048"/>
                  </a:lnTo>
                  <a:lnTo>
                    <a:pt x="82248" y="1165"/>
                  </a:lnTo>
                  <a:lnTo>
                    <a:pt x="95042" y="171"/>
                  </a:lnTo>
                  <a:lnTo>
                    <a:pt x="103377" y="0"/>
                  </a:lnTo>
                  <a:close/>
                </a:path>
              </a:pathLst>
            </a:custGeom>
            <a:ln w="12192">
              <a:solidFill>
                <a:srgbClr val="6F2F9F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object 3"/>
          <p:cNvSpPr txBox="1">
            <a:spLocks noChangeArrowheads="1"/>
          </p:cNvSpPr>
          <p:nvPr/>
        </p:nvSpPr>
        <p:spPr bwMode="auto">
          <a:xfrm>
            <a:off x="4681538" y="3063875"/>
            <a:ext cx="17748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  <a:defRPr/>
            </a:pPr>
            <a:r>
              <a:rPr lang="ru-RU" sz="2100" b="1" i="1" baseline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Бюджет Мошенского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675"/>
              </a:lnSpc>
              <a:spcBef>
                <a:spcPts val="13"/>
              </a:spcBef>
              <a:defRPr/>
            </a:pPr>
            <a:r>
              <a:rPr lang="ru-RU" sz="2100" b="1" i="1" baseline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сельского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42" name="object 3"/>
          <p:cNvSpPr txBox="1">
            <a:spLocks noChangeArrowheads="1"/>
          </p:cNvSpPr>
          <p:nvPr/>
        </p:nvSpPr>
        <p:spPr bwMode="auto">
          <a:xfrm>
            <a:off x="4643438" y="3714750"/>
            <a:ext cx="207168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Бюджет Калининского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675"/>
              </a:lnSpc>
              <a:spcBef>
                <a:spcPts val="13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сельского поселения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43" name="object 3"/>
          <p:cNvSpPr txBox="1">
            <a:spLocks noChangeArrowheads="1"/>
          </p:cNvSpPr>
          <p:nvPr/>
        </p:nvSpPr>
        <p:spPr bwMode="auto">
          <a:xfrm>
            <a:off x="4786313" y="4429125"/>
            <a:ext cx="17748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Бюджет Кировского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675"/>
              </a:lnSpc>
              <a:spcBef>
                <a:spcPts val="13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сельского поселения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8" name="object 24"/>
          <p:cNvSpPr>
            <a:spLocks noChangeArrowheads="1"/>
          </p:cNvSpPr>
          <p:nvPr/>
        </p:nvSpPr>
        <p:spPr bwMode="auto">
          <a:xfrm rot="899757">
            <a:off x="2173288" y="3984625"/>
            <a:ext cx="1593850" cy="447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9" name="object 26"/>
          <p:cNvSpPr>
            <a:spLocks noChangeArrowheads="1"/>
          </p:cNvSpPr>
          <p:nvPr/>
        </p:nvSpPr>
        <p:spPr bwMode="auto">
          <a:xfrm>
            <a:off x="3786188" y="5715000"/>
            <a:ext cx="884237" cy="7969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4400">
                <a:latin typeface="Calibri" pitchFamily="34" charset="0"/>
              </a:rPr>
              <a:t>  </a:t>
            </a:r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146" name="object 3"/>
          <p:cNvSpPr txBox="1">
            <a:spLocks noChangeArrowheads="1"/>
          </p:cNvSpPr>
          <p:nvPr/>
        </p:nvSpPr>
        <p:spPr bwMode="auto">
          <a:xfrm>
            <a:off x="4786313" y="5929313"/>
            <a:ext cx="17748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  <a:defRPr/>
            </a:pPr>
            <a:r>
              <a:rPr lang="ru-RU" sz="2100" b="1" i="1" baseline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Бюджет Ореховского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675"/>
              </a:lnSpc>
              <a:spcBef>
                <a:spcPts val="13"/>
              </a:spcBef>
              <a:defRPr/>
            </a:pPr>
            <a:r>
              <a:rPr lang="ru-RU" sz="2100" b="1" i="1" baseline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сельского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85852" y="2928934"/>
            <a:ext cx="7858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pic>
        <p:nvPicPr>
          <p:cNvPr id="3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37968" y="119003"/>
            <a:ext cx="535766" cy="5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-42862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93633" y="217736"/>
            <a:ext cx="4950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1432"/>
            <a:ext cx="8229600" cy="48156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на территории Мошенского муниципального района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97896"/>
              </p:ext>
            </p:extLst>
          </p:nvPr>
        </p:nvGraphicFramePr>
        <p:xfrm>
          <a:off x="404884" y="2286000"/>
          <a:ext cx="249071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09976300"/>
              </p:ext>
            </p:extLst>
          </p:nvPr>
        </p:nvGraphicFramePr>
        <p:xfrm>
          <a:off x="533400" y="1524000"/>
          <a:ext cx="7010399" cy="404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4884" y="1524000"/>
            <a:ext cx="2719316" cy="304800"/>
          </a:xfrm>
          <a:prstGeom prst="rect">
            <a:avLst/>
          </a:prstGeom>
          <a:noFill/>
          <a:ln/>
        </p:spPr>
        <p:txBody>
          <a:bodyPr vert="horz" wrap="none" rtlCol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</a:rPr>
              <a:t>Национальные проекты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904061909"/>
              </p:ext>
            </p:extLst>
          </p:nvPr>
        </p:nvGraphicFramePr>
        <p:xfrm>
          <a:off x="1194623" y="5486399"/>
          <a:ext cx="1139838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05790810"/>
              </p:ext>
            </p:extLst>
          </p:nvPr>
        </p:nvGraphicFramePr>
        <p:xfrm>
          <a:off x="3733800" y="5620765"/>
          <a:ext cx="135255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45" y="5775607"/>
            <a:ext cx="645109" cy="6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4" y="5755132"/>
            <a:ext cx="557784" cy="6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1600" y="1371600"/>
            <a:ext cx="3352800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год:</a:t>
            </a:r>
            <a:b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>13 717 379,06 </a:t>
            </a: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14287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58200" y="107434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76600" y="199767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9012096"/>
              </p:ext>
            </p:extLst>
          </p:nvPr>
        </p:nvGraphicFramePr>
        <p:xfrm>
          <a:off x="6204406" y="2590800"/>
          <a:ext cx="267840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342064696"/>
              </p:ext>
            </p:extLst>
          </p:nvPr>
        </p:nvGraphicFramePr>
        <p:xfrm>
          <a:off x="6019800" y="5569802"/>
          <a:ext cx="2795894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920472"/>
            <a:ext cx="723189" cy="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0198"/>
            <a:ext cx="8229600" cy="43660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Муниципальные программы Мошенского муниципального района  2023 год                                                                            руб.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155298"/>
              </p:ext>
            </p:extLst>
          </p:nvPr>
        </p:nvGraphicFramePr>
        <p:xfrm>
          <a:off x="381001" y="1600201"/>
          <a:ext cx="8245474" cy="509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5247"/>
                <a:gridCol w="1526940"/>
                <a:gridCol w="1603287"/>
              </a:tblGrid>
              <a:tr h="5967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4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по муниципальным целевым программам, в том числе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285 351 242,64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276 009 387,87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«Обеспечение экономического развития Мошенского муниципального района на 2014-2025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757 460,20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751 946,61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«Развитие малого и среднего предпринимательства в Мошенском муниципальном районе на 2014-2025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«Совершенствование системы управления муниципальным имуществом в Мошенском муниципальном районе на 2014-2025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4 067 686,75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1 828 998,09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«Охрана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окружающей среды и экологическая безопасность муниципального района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2014-2025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5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«Защита населения и территорий от чрезвычайных ситуаций, обеспечение общественного порядка и безопасности проживания в Мошенском муниципальном районе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2014-2025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2 786 250,44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2 786 250,44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образования в Мошенском муниципальном районе на 2014-2025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110 845 968,40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110 751 779,39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культуры и туризма в Мошенском муниципальном районе на 2014-2025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56 302 327,40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56 302 327,40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Программа «Развитие физической культуры и спорта на территории Мошенского муниципального района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2014-2025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7 079 965,76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7 079 965,76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-14287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871" y="762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0400" y="16853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  <p:extLst>
      <p:ext uri="{BB962C8B-B14F-4D97-AF65-F5344CB8AC3E}">
        <p14:creationId xmlns:p14="http://schemas.microsoft.com/office/powerpoint/2010/main" val="16786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275385"/>
              </p:ext>
            </p:extLst>
          </p:nvPr>
        </p:nvGraphicFramePr>
        <p:xfrm>
          <a:off x="457200" y="914400"/>
          <a:ext cx="8229600" cy="529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1524000"/>
                <a:gridCol w="1828800"/>
              </a:tblGrid>
              <a:tr h="8460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996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«Реформирование и развитие системы муниципального управления Мошенского муниципального района на 2021 -2025 годы»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648 385,00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643 030,00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5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в Мошенском муниципальном районе на 2014-2025 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24 318 316,87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24 318 316,87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"Совершенствование и содержание дорожного хозяйства Мошенского муниципального района на 2016-2025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53 156 891,12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50 008 782,61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"Капитальный ремонт муниципального жилищного фонда Мошенского муниципального района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2016-2025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1 631 627,34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1 631 627,34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"Обеспечение деятельности муниципальных учреждений и органов местного самоуправления Мошенского муниципального района в сфере бухгалтерского и иного (хозяйственно-технического) обслуживания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2019-2025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17 101 458,82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17 101 458,82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инфраструктуры водоснабжения и водоотведения населенных пунктов Мошенского муниципального района на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2019-2025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691 904,54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691 904,54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Мошенского муниципального района "Энергосбережение в Мошенском муниципальном районе на 2018-2025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«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Формирование законопослушного поведения участников дорожного движения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2020-2025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-14287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471" y="762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39271" y="168533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  <p:extLst>
      <p:ext uri="{BB962C8B-B14F-4D97-AF65-F5344CB8AC3E}">
        <p14:creationId xmlns:p14="http://schemas.microsoft.com/office/powerpoint/2010/main" val="38689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765175"/>
            <a:ext cx="9144000" cy="487363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Муниципальный долг Мошенского муниципального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86145"/>
              </p:ext>
            </p:extLst>
          </p:nvPr>
        </p:nvGraphicFramePr>
        <p:xfrm>
          <a:off x="576263" y="1233488"/>
          <a:ext cx="8028890" cy="59852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13090"/>
                <a:gridCol w="1021218"/>
                <a:gridCol w="774717"/>
                <a:gridCol w="880361"/>
                <a:gridCol w="739504"/>
              </a:tblGrid>
              <a:tr h="40952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latin typeface="Arial Narrow" pitchFamily="34" charset="0"/>
                        </a:rPr>
                        <a:t>на </a:t>
                      </a:r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01.01.2023</a:t>
                      </a:r>
                      <a:endParaRPr lang="ru-RU" sz="1600" b="1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latin typeface="Arial Narrow" pitchFamily="34" charset="0"/>
                        </a:rPr>
                        <a:t>на </a:t>
                      </a:r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01.01.2024</a:t>
                      </a:r>
                      <a:endParaRPr lang="ru-RU" sz="1600" b="1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</a:tr>
              <a:tr h="678075">
                <a:tc vMerge="1">
                  <a:txBody>
                    <a:bodyPr/>
                    <a:lstStyle/>
                    <a:p>
                      <a:pPr algn="l" fontAlgn="t"/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тыс. рублей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Доля бюджетных кредитов, %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тыс. рублей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Доля бюджетных кредитов, %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2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Муниципальный внутренний долг, всего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233,6</a:t>
                      </a:r>
                      <a:endParaRPr lang="ru-RU" sz="140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29 696,7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Arial Narrow" pitchFamily="34" charset="0"/>
                        </a:rPr>
                        <a:t>Бюджетные кредиты, предоставленные из </a:t>
                      </a:r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областного </a:t>
                      </a:r>
                      <a:r>
                        <a:rPr lang="ru-RU" sz="1600" u="none" strike="noStrike" dirty="0">
                          <a:latin typeface="Arial Narrow" pitchFamily="34" charset="0"/>
                        </a:rPr>
                        <a:t>бюджета 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233,6</a:t>
                      </a:r>
                      <a:endParaRPr lang="ru-RU" sz="140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29 696,7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2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u="none" strike="noStrike" kern="1200" dirty="0">
                          <a:latin typeface="Arial Narrow" pitchFamily="34" charset="0"/>
                        </a:rPr>
                        <a:t>Кредиты банков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27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Уровень долговой нагрузки (отношение объема муниципального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долга муниципального района к доходам  бюджета муниципального района без учета безвозмездных поступлений и дополнительного норматива по налогу на доходы с физических лиц),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5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24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Расходы на обслуживание муниципального долга, тыс.рублей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523">
                <a:tc gridSpan="5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-14287" y="7778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524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00400" y="24473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52449">
            <a:off x="1503363" y="5638800"/>
            <a:ext cx="164941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140200" y="44450"/>
            <a:ext cx="50038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>Открытые государственные информационные ресурсы</a:t>
            </a:r>
            <a:endParaRPr lang="ru-RU" sz="2400" b="1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Picture 5" descr="C:\Documents and Settings\sidav_470\Рабочий стол\screen\region.adm.nov.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421" y="946116"/>
            <a:ext cx="1619960" cy="647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17" name="Picture 6" descr="C:\Documents and Settings\sidav_470\Рабочий стол\screen\www.novkfo.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47" y="1603350"/>
            <a:ext cx="1619960" cy="647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19" name="Picture 8" descr="C:\Documents and Settings\sidav_470\Рабочий стол\screen\www.gosuslugi.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934" y="2297097"/>
            <a:ext cx="1619960" cy="647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0" name="Picture 9" descr="C:\Documents and Settings\sidav_470\Рабочий стол\screen\www.torgi.gov.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4908" y="2954331"/>
            <a:ext cx="1619960" cy="647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1" name="Picture 10" descr="C:\Documents and Settings\sidav_470\Рабочий стол\screen\duma.niac.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8395" y="3684591"/>
            <a:ext cx="1619960" cy="647984"/>
          </a:xfrm>
          <a:prstGeom prst="rect">
            <a:avLst/>
          </a:prstGeom>
          <a:noFill/>
          <a:ln w="31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2" name="Picture 11" descr="C:\Documents and Settings\sidav_470\Рабочий стол\screen\www.bus.gov.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8395" y="4341825"/>
            <a:ext cx="1619960" cy="647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4908" y="4999059"/>
            <a:ext cx="16201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263635"/>
              </p:ext>
            </p:extLst>
          </p:nvPr>
        </p:nvGraphicFramePr>
        <p:xfrm>
          <a:off x="3203575" y="800100"/>
          <a:ext cx="3984104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04"/>
              </a:tblGrid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Правительство Новгородской области</a:t>
                      </a:r>
                    </a:p>
                    <a:p>
                      <a:pPr marL="85090" algn="l">
                        <a:lnSpc>
                          <a:spcPct val="100000"/>
                        </a:lnSpc>
                      </a:pPr>
                      <a:r>
                        <a:rPr lang="ru-RU" sz="1400" u="sng" spc="-10" dirty="0" err="1" smtClean="0">
                          <a:solidFill>
                            <a:srgbClr val="0000FF"/>
                          </a:solidFill>
                          <a:cs typeface="Times New Roman"/>
                        </a:rPr>
                        <a:t>новгородскаяобласть.рф</a:t>
                      </a:r>
                      <a:endParaRPr lang="ru-RU" sz="13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Министерство финансов Новгородской области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hlinkClick r:id="rId10"/>
                        </a:rPr>
                        <a:t>www</a:t>
                      </a:r>
                      <a:r>
                        <a:rPr lang="en-US" sz="1400" b="1" u="sng" dirty="0" smtClean="0">
                          <a:solidFill>
                            <a:srgbClr val="0057D6"/>
                          </a:solidFill>
                          <a:hlinkClick r:id="rId10"/>
                        </a:rPr>
                        <a:t>.</a:t>
                      </a:r>
                      <a:r>
                        <a:rPr lang="en-US" sz="1400" u="sng" dirty="0" smtClean="0">
                          <a:solidFill>
                            <a:srgbClr val="0057D6"/>
                          </a:solidFill>
                        </a:rPr>
                        <a:t> minfin.novreg.ru/</a:t>
                      </a:r>
                      <a:endParaRPr lang="en-US" sz="1400" b="1" u="sng" dirty="0" smtClean="0">
                        <a:solidFill>
                          <a:srgbClr val="0057D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Электронный портал государственных услуг для физических и юридических лиц 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hlinkClick r:id="rId11"/>
                        </a:rPr>
                        <a:t>www.gosuslugi.ru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Официальный сайт Российской Федерации для размещения информации о проведении торгов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hlinkClick r:id="rId12"/>
                        </a:rPr>
                        <a:t>www.torgi.gov.ru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cs typeface="Times New Roman"/>
                        </a:rPr>
                        <a:t>Новгородская областная Дума</a:t>
                      </a: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400" b="1" u="sng" spc="-10" dirty="0" smtClean="0">
                          <a:solidFill>
                            <a:srgbClr val="0000FF"/>
                          </a:solidFill>
                          <a:cs typeface="Times New Roman"/>
                        </a:rPr>
                        <a:t>duma.niac.ru</a:t>
                      </a:r>
                      <a:endParaRPr lang="en-US" sz="14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cs typeface="Times New Roman"/>
                        </a:rPr>
                        <a:t>Е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диный</a:t>
                      </a:r>
                      <a:r>
                        <a:rPr lang="ru-RU" sz="1400" b="1" spc="-50" dirty="0" smtClean="0">
                          <a:cs typeface="Times New Roman"/>
                        </a:rPr>
                        <a:t> 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по</a:t>
                      </a:r>
                      <a:r>
                        <a:rPr lang="ru-RU" sz="1400" b="1" spc="-20" dirty="0" smtClean="0">
                          <a:cs typeface="Times New Roman"/>
                        </a:rPr>
                        <a:t>р</a:t>
                      </a:r>
                      <a:r>
                        <a:rPr lang="ru-RU" sz="1400" b="1" spc="5" dirty="0" smtClean="0">
                          <a:cs typeface="Times New Roman"/>
                        </a:rPr>
                        <a:t>т</a:t>
                      </a:r>
                      <a:r>
                        <a:rPr lang="ru-RU" sz="1400" b="1" spc="10" dirty="0" smtClean="0">
                          <a:cs typeface="Times New Roman"/>
                        </a:rPr>
                        <a:t>а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л</a:t>
                      </a:r>
                      <a:r>
                        <a:rPr lang="ru-RU" sz="1400" b="1" spc="-5" dirty="0" smtClean="0">
                          <a:cs typeface="Times New Roman"/>
                        </a:rPr>
                        <a:t> 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б</a:t>
                      </a:r>
                      <a:r>
                        <a:rPr lang="ru-RU" sz="1400" b="1" spc="-75" dirty="0" smtClean="0">
                          <a:cs typeface="Times New Roman"/>
                        </a:rPr>
                        <a:t>ю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д</a:t>
                      </a:r>
                      <a:r>
                        <a:rPr lang="ru-RU" sz="1400" b="1" spc="-25" dirty="0" smtClean="0">
                          <a:cs typeface="Times New Roman"/>
                        </a:rPr>
                        <a:t>ж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етн</a:t>
                      </a:r>
                      <a:r>
                        <a:rPr lang="ru-RU" sz="1400" b="1" spc="5" dirty="0" smtClean="0">
                          <a:cs typeface="Times New Roman"/>
                        </a:rPr>
                        <a:t>о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й</a:t>
                      </a:r>
                      <a:r>
                        <a:rPr lang="ru-RU" sz="1400" b="1" spc="-40" dirty="0" smtClean="0">
                          <a:cs typeface="Times New Roman"/>
                        </a:rPr>
                        <a:t> </a:t>
                      </a:r>
                      <a:r>
                        <a:rPr lang="ru-RU" sz="1400" b="1" spc="0" dirty="0" smtClean="0">
                          <a:cs typeface="Times New Roman"/>
                        </a:rPr>
                        <a:t>системы</a:t>
                      </a:r>
                      <a:r>
                        <a:rPr lang="ru-RU" sz="1400" b="1" spc="-15" dirty="0" smtClean="0">
                          <a:cs typeface="Times New Roman"/>
                        </a:rPr>
                        <a:t> </a:t>
                      </a:r>
                      <a:r>
                        <a:rPr lang="ru-RU" sz="1400" b="1" spc="-10" dirty="0" smtClean="0">
                          <a:cs typeface="Times New Roman"/>
                        </a:rPr>
                        <a:t>«</a:t>
                      </a:r>
                      <a:r>
                        <a:rPr lang="ru-RU" sz="1400" b="1" spc="-30" dirty="0" smtClean="0">
                          <a:cs typeface="Times New Roman"/>
                        </a:rPr>
                        <a:t>Э</a:t>
                      </a:r>
                      <a:r>
                        <a:rPr lang="ru-RU" sz="1400" b="1" spc="-5" dirty="0" smtClean="0">
                          <a:cs typeface="Times New Roman"/>
                        </a:rPr>
                        <a:t>л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е</a:t>
                      </a:r>
                      <a:r>
                        <a:rPr lang="ru-RU" sz="1400" b="1" spc="-25" dirty="0" smtClean="0">
                          <a:cs typeface="Times New Roman"/>
                        </a:rPr>
                        <a:t>к</a:t>
                      </a:r>
                      <a:r>
                        <a:rPr lang="ru-RU" sz="1400" b="1" spc="5" dirty="0" smtClean="0">
                          <a:cs typeface="Times New Roman"/>
                        </a:rPr>
                        <a:t>т</a:t>
                      </a:r>
                      <a:r>
                        <a:rPr lang="ru-RU" sz="1400" b="1" spc="0" dirty="0" smtClean="0">
                          <a:cs typeface="Times New Roman"/>
                        </a:rPr>
                        <a:t>ронный</a:t>
                      </a:r>
                      <a:r>
                        <a:rPr lang="ru-RU" sz="1400" b="1" spc="-25" dirty="0" smtClean="0">
                          <a:cs typeface="Times New Roman"/>
                        </a:rPr>
                        <a:t> 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б</a:t>
                      </a:r>
                      <a:r>
                        <a:rPr lang="ru-RU" sz="1400" b="1" spc="-80" dirty="0" smtClean="0">
                          <a:cs typeface="Times New Roman"/>
                        </a:rPr>
                        <a:t>ю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д</a:t>
                      </a:r>
                      <a:r>
                        <a:rPr lang="ru-RU" sz="1400" b="1" spc="-25" dirty="0" smtClean="0">
                          <a:cs typeface="Times New Roman"/>
                        </a:rPr>
                        <a:t>ж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ет»</a:t>
                      </a:r>
                      <a:endParaRPr lang="ru-RU" sz="1400" b="1" dirty="0" smtClean="0"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b="1" u="sng" spc="-10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ww</a:t>
                      </a:r>
                      <a:r>
                        <a:rPr lang="ru-RU" sz="1400" b="1" u="sng" spc="-105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w</a:t>
                      </a:r>
                      <a:r>
                        <a:rPr lang="ru-RU" sz="1400" b="1" u="sng" spc="0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.b</a:t>
                      </a:r>
                      <a:r>
                        <a:rPr lang="ru-RU" sz="1400" b="1" u="sng" spc="5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u</a:t>
                      </a:r>
                      <a:r>
                        <a:rPr lang="ru-RU" sz="1400" b="1" u="sng" spc="0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s.g</a:t>
                      </a:r>
                      <a:r>
                        <a:rPr lang="ru-RU" sz="1400" b="1" u="sng" spc="5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o</a:t>
                      </a:r>
                      <a:r>
                        <a:rPr lang="ru-RU" sz="1400" b="1" u="sng" spc="-90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v</a:t>
                      </a:r>
                      <a:r>
                        <a:rPr lang="ru-RU" sz="1400" b="1" u="sng" spc="0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.ru</a:t>
                      </a:r>
                      <a:endParaRPr lang="ru-RU" sz="1400" b="1" dirty="0" smtClean="0"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Открытый бюджет Новгородской области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hlinkClick r:id="rId14"/>
                        </a:rPr>
                        <a:t>http://portal.novkfo.ru/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25"/>
                        </a:lnSpc>
                        <a:spcBef>
                          <a:spcPts val="75"/>
                        </a:spcBef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 Мошенского муниципального района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https://moshensk.gosuslugi.ru/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079500" y="1952625"/>
            <a:ext cx="7874000" cy="286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Адрес: </a:t>
            </a:r>
          </a:p>
          <a:p>
            <a:pPr algn="r"/>
            <a:r>
              <a:rPr lang="ru-RU" dirty="0">
                <a:latin typeface="Calibri" pitchFamily="34" charset="0"/>
              </a:rPr>
              <a:t>174450, Новгородская область, </a:t>
            </a:r>
            <a:r>
              <a:rPr lang="ru-RU" dirty="0" err="1">
                <a:latin typeface="Calibri" pitchFamily="34" charset="0"/>
              </a:rPr>
              <a:t>с.Мошенское</a:t>
            </a:r>
            <a:r>
              <a:rPr lang="ru-RU" dirty="0">
                <a:latin typeface="Calibri" pitchFamily="34" charset="0"/>
              </a:rPr>
              <a:t> ул.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Советская, д.5 кабинет 42</a:t>
            </a:r>
          </a:p>
          <a:p>
            <a:endParaRPr lang="ru-RU" b="1" dirty="0"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Телефон / факс:</a:t>
            </a:r>
          </a:p>
          <a:p>
            <a:pPr algn="r"/>
            <a:r>
              <a:rPr lang="ru-RU" dirty="0">
                <a:latin typeface="Calibri" pitchFamily="34" charset="0"/>
              </a:rPr>
              <a:t>(81653) 61-770</a:t>
            </a:r>
            <a:endParaRPr lang="en-US" dirty="0">
              <a:latin typeface="Calibri" pitchFamily="34" charset="0"/>
            </a:endParaRPr>
          </a:p>
          <a:p>
            <a:endParaRPr lang="en-US" b="1" dirty="0">
              <a:latin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</a:rPr>
              <a:t>E-mail:</a:t>
            </a:r>
          </a:p>
          <a:p>
            <a:pPr algn="r"/>
            <a:endParaRPr lang="en-US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944563"/>
            <a:ext cx="9144000" cy="981075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Комитет финансов Администрации Мошенского муниципального района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88420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Arial" charset="0"/>
              </a:rPr>
              <a:t>©</a:t>
            </a:r>
            <a:r>
              <a:rPr lang="en-US" b="1" dirty="0">
                <a:latin typeface="Calibri" pitchFamily="34" charset="0"/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Комитет финансов Администрации Мошенского муниципального района </a:t>
            </a:r>
            <a:r>
              <a:rPr lang="ru-RU" b="1" dirty="0" smtClean="0">
                <a:latin typeface="Calibri" pitchFamily="34" charset="0"/>
                <a:cs typeface="Arial" charset="0"/>
              </a:rPr>
              <a:t>2023г</a:t>
            </a:r>
            <a:r>
              <a:rPr lang="ru-RU" b="1" dirty="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35846" name="Прямоугольник 5"/>
          <p:cNvSpPr>
            <a:spLocks noChangeArrowheads="1"/>
          </p:cNvSpPr>
          <p:nvPr/>
        </p:nvSpPr>
        <p:spPr bwMode="auto">
          <a:xfrm>
            <a:off x="6288088" y="3830638"/>
            <a:ext cx="2611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hlinkClick r:id="rId3"/>
              </a:rPr>
              <a:t>Moshfinans@yandex.ru</a:t>
            </a:r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14287" y="9906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5184" y="244733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01978" y="337066"/>
            <a:ext cx="530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42988" y="5408613"/>
            <a:ext cx="1981200" cy="612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  <a:cs typeface="Arial" charset="0"/>
              </a:rPr>
              <a:t>Бюджеты районов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0338" y="6057900"/>
            <a:ext cx="2159000" cy="50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  <a:cs typeface="Arial" charset="0"/>
              </a:rPr>
              <a:t>Бюджеты поселений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5337175"/>
            <a:ext cx="2736850" cy="684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  <a:cs typeface="Arial" charset="0"/>
              </a:rPr>
              <a:t>Бюджеты городских округов</a:t>
            </a:r>
          </a:p>
        </p:txBody>
      </p:sp>
      <p:sp>
        <p:nvSpPr>
          <p:cNvPr id="12293" name="TextBox 16"/>
          <p:cNvSpPr txBox="1">
            <a:spLocks noChangeArrowheads="1"/>
          </p:cNvSpPr>
          <p:nvPr/>
        </p:nvSpPr>
        <p:spPr bwMode="auto">
          <a:xfrm>
            <a:off x="468313" y="4941888"/>
            <a:ext cx="34909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188" y="5084763"/>
            <a:ext cx="4429125" cy="154781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Консолидированные бюджеты районов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925" y="4868863"/>
            <a:ext cx="9001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3600" y="3752850"/>
            <a:ext cx="2700338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Бюджеты субъектов Российской Федерации</a:t>
            </a:r>
          </a:p>
        </p:txBody>
      </p:sp>
      <p:sp>
        <p:nvSpPr>
          <p:cNvPr id="24" name="object 42"/>
          <p:cNvSpPr txBox="1"/>
          <p:nvPr/>
        </p:nvSpPr>
        <p:spPr>
          <a:xfrm>
            <a:off x="4464050" y="3573463"/>
            <a:ext cx="3605213" cy="935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/>
          <a:lstStyle/>
          <a:p>
            <a:pPr marL="12700" algn="ctr">
              <a:defRPr/>
            </a:pPr>
            <a:r>
              <a:rPr lang="ru-RU" sz="1600" b="1">
                <a:solidFill>
                  <a:srgbClr val="254061"/>
                </a:solidFill>
                <a:latin typeface="Arial Narrow" pitchFamily="34" charset="0"/>
                <a:cs typeface="Times New Roman" pitchFamily="18" charset="0"/>
              </a:rPr>
              <a:t>Бюджеты территориальных фондов обязательного медицинского страхования</a:t>
            </a:r>
            <a:endParaRPr lang="ru-RU" sz="1600">
              <a:solidFill>
                <a:srgbClr val="25406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" name="Фигура, имеющая форму буквы L 24"/>
          <p:cNvSpPr/>
          <p:nvPr/>
        </p:nvSpPr>
        <p:spPr>
          <a:xfrm>
            <a:off x="431800" y="3249613"/>
            <a:ext cx="8316913" cy="3500437"/>
          </a:xfrm>
          <a:prstGeom prst="corner">
            <a:avLst>
              <a:gd name="adj1" fmla="val 56917"/>
              <a:gd name="adj2" fmla="val 9990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42875" y="3068638"/>
            <a:ext cx="88582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Box 21"/>
          <p:cNvSpPr txBox="1">
            <a:spLocks noChangeArrowheads="1"/>
          </p:cNvSpPr>
          <p:nvPr/>
        </p:nvSpPr>
        <p:spPr bwMode="auto">
          <a:xfrm>
            <a:off x="0" y="4724400"/>
            <a:ext cx="2411413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latin typeface="Calibri" pitchFamily="34" charset="0"/>
              </a:rPr>
              <a:t>Местный уровень</a:t>
            </a:r>
          </a:p>
        </p:txBody>
      </p:sp>
      <p:sp>
        <p:nvSpPr>
          <p:cNvPr id="12301" name="TextBox 26"/>
          <p:cNvSpPr txBox="1">
            <a:spLocks noChangeArrowheads="1"/>
          </p:cNvSpPr>
          <p:nvPr/>
        </p:nvSpPr>
        <p:spPr bwMode="auto">
          <a:xfrm>
            <a:off x="36513" y="2889250"/>
            <a:ext cx="3059112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latin typeface="Calibri" pitchFamily="34" charset="0"/>
              </a:rPr>
              <a:t>Региональный уровень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03238" y="3213100"/>
            <a:ext cx="33131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Консолидированные бюджеты субъектов РФ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07950" y="1773238"/>
            <a:ext cx="88566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TextBox 38"/>
          <p:cNvSpPr txBox="1">
            <a:spLocks noChangeArrowheads="1"/>
          </p:cNvSpPr>
          <p:nvPr/>
        </p:nvSpPr>
        <p:spPr bwMode="auto">
          <a:xfrm>
            <a:off x="0" y="1592263"/>
            <a:ext cx="305911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latin typeface="Calibri" pitchFamily="34" charset="0"/>
              </a:rPr>
              <a:t>Федеральный уровень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19250" y="1952625"/>
            <a:ext cx="2232025" cy="900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Федеральный бюджет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56213" y="1952625"/>
            <a:ext cx="2484437" cy="900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txBody>
          <a:bodyPr anchor="ctr"/>
          <a:lstStyle/>
          <a:p>
            <a:pPr marL="12700" algn="ctr">
              <a:defRPr/>
            </a:pPr>
            <a:r>
              <a:rPr lang="ru-RU" sz="1600" b="1">
                <a:solidFill>
                  <a:srgbClr val="254061"/>
                </a:solidFill>
                <a:latin typeface="Arial Narrow" pitchFamily="34" charset="0"/>
                <a:cs typeface="Times New Roman" pitchFamily="18" charset="0"/>
              </a:rPr>
              <a:t>Бюджеты государственных внебюджетных фондов Российской Федерации</a:t>
            </a:r>
            <a:endParaRPr lang="ru-RU" sz="1600">
              <a:solidFill>
                <a:srgbClr val="25406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67063" y="1089025"/>
            <a:ext cx="2952750" cy="503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Консолидированный бюджет Российской Федерации</a:t>
            </a:r>
          </a:p>
        </p:txBody>
      </p:sp>
      <p:cxnSp>
        <p:nvCxnSpPr>
          <p:cNvPr id="50" name="Скругленная соединительная линия 49"/>
          <p:cNvCxnSpPr>
            <a:stCxn id="40" idx="3"/>
          </p:cNvCxnSpPr>
          <p:nvPr/>
        </p:nvCxnSpPr>
        <p:spPr>
          <a:xfrm flipV="1">
            <a:off x="3851275" y="1557338"/>
            <a:ext cx="684213" cy="846137"/>
          </a:xfrm>
          <a:prstGeom prst="curved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49"/>
          <p:cNvCxnSpPr>
            <a:stCxn id="45" idx="1"/>
          </p:cNvCxnSpPr>
          <p:nvPr/>
        </p:nvCxnSpPr>
        <p:spPr>
          <a:xfrm rot="10800000">
            <a:off x="4535488" y="1557338"/>
            <a:ext cx="720725" cy="846137"/>
          </a:xfrm>
          <a:prstGeom prst="curved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49"/>
          <p:cNvCxnSpPr/>
          <p:nvPr/>
        </p:nvCxnSpPr>
        <p:spPr>
          <a:xfrm rot="5400000" flipH="1" flipV="1">
            <a:off x="3527425" y="2205038"/>
            <a:ext cx="1368425" cy="647700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49"/>
          <p:cNvCxnSpPr/>
          <p:nvPr/>
        </p:nvCxnSpPr>
        <p:spPr>
          <a:xfrm rot="16200000" flipV="1">
            <a:off x="4013994" y="2366169"/>
            <a:ext cx="1692275" cy="649287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Заголовок 1"/>
          <p:cNvSpPr txBox="1">
            <a:spLocks/>
          </p:cNvSpPr>
          <p:nvPr/>
        </p:nvSpPr>
        <p:spPr>
          <a:xfrm>
            <a:off x="755650" y="765175"/>
            <a:ext cx="7272338" cy="468313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Бюджетная система Российской Федерации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-35719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406" y="6453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67062" y="156865"/>
            <a:ext cx="513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0" y="908050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На чем основано составление проекта</a:t>
            </a: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бюджета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муниципального района</a:t>
            </a: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808820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ctr">
              <a:defRPr/>
            </a:pPr>
            <a:r>
              <a:rPr lang="ru-RU" sz="32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Составление проекта бюджета муниципального района основывается на:</a:t>
            </a:r>
            <a:endParaRPr lang="ru-RU" sz="32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39010" y="301481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377641" y="3048000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48117" y="301481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08357" y="301481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825044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социально-экономичес-кого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развития муниципального района</a:t>
            </a: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825044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72000" y="3825044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825044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программах муниципального района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5184" y="1524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71800" y="244733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 rot="1167247">
            <a:off x="-119063" y="3557588"/>
            <a:ext cx="904876" cy="2027237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395288" y="1452563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88" y="2244725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963" y="3017838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425" y="3848100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300" y="4651375"/>
            <a:ext cx="712788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7763" y="5505450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14345" name="object 9"/>
          <p:cNvSpPr txBox="1">
            <a:spLocks noChangeArrowheads="1"/>
          </p:cNvSpPr>
          <p:nvPr/>
        </p:nvSpPr>
        <p:spPr bwMode="auto">
          <a:xfrm>
            <a:off x="300038" y="1435100"/>
            <a:ext cx="861695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marL="12700">
              <a:spcBef>
                <a:spcPts val="25"/>
              </a:spcBef>
            </a:pP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(законодательные, представительные органы власти)</a:t>
            </a:r>
          </a:p>
          <a:p>
            <a:pPr marL="12700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2700">
              <a:lnSpc>
                <a:spcPts val="1100"/>
              </a:lnSpc>
              <a:spcBef>
                <a:spcPts val="25"/>
              </a:spcBef>
            </a:pPr>
            <a:endParaRPr lang="ru-RU" sz="1100" b="1">
              <a:latin typeface="Calibri" pitchFamily="34" charset="0"/>
            </a:endParaRPr>
          </a:p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Исполнение бюджета в текущем году </a:t>
            </a: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(органы исполнительной власти; местная администрация, финансовые органы)</a:t>
            </a:r>
          </a:p>
          <a:p>
            <a:pPr marL="12700">
              <a:lnSpc>
                <a:spcPts val="650"/>
              </a:lnSpc>
              <a:spcBef>
                <a:spcPts val="25"/>
              </a:spcBef>
            </a:pPr>
            <a:endParaRPr lang="ru-RU" sz="600">
              <a:latin typeface="Calibri" pitchFamily="34" charset="0"/>
            </a:endParaRPr>
          </a:p>
          <a:p>
            <a:pPr marL="12700"/>
            <a:endParaRPr lang="ru-RU" sz="2000" b="1">
              <a:solidFill>
                <a:srgbClr val="006FC0"/>
              </a:solidFill>
              <a:latin typeface="Calibri" pitchFamily="34" charset="0"/>
              <a:cs typeface="Times New Roman" pitchFamily="18" charset="0"/>
            </a:endParaRPr>
          </a:p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</a:p>
          <a:p>
            <a:pPr marL="12700">
              <a:spcBef>
                <a:spcPts val="25"/>
              </a:spcBef>
            </a:pP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(органы исполнительной власти)</a:t>
            </a:r>
          </a:p>
          <a:p>
            <a:pPr marL="12700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2700">
              <a:lnSpc>
                <a:spcPts val="1400"/>
              </a:lnSpc>
              <a:spcBef>
                <a:spcPts val="50"/>
              </a:spcBef>
            </a:pPr>
            <a:endParaRPr lang="ru-RU" sz="1400">
              <a:latin typeface="Calibri" pitchFamily="34" charset="0"/>
            </a:endParaRPr>
          </a:p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marL="12700">
              <a:spcBef>
                <a:spcPts val="25"/>
              </a:spcBef>
            </a:pP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(законодательные, представительные органы власти)</a:t>
            </a:r>
          </a:p>
          <a:p>
            <a:pPr marL="12700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2700">
              <a:lnSpc>
                <a:spcPts val="1200"/>
              </a:lnSpc>
              <a:spcBef>
                <a:spcPts val="13"/>
              </a:spcBef>
            </a:pPr>
            <a:endParaRPr lang="ru-RU" sz="1200">
              <a:latin typeface="Calibri" pitchFamily="34" charset="0"/>
            </a:endParaRPr>
          </a:p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Составление проекта бюджета очередного года</a:t>
            </a:r>
          </a:p>
          <a:p>
            <a:pPr marL="12700">
              <a:spcBef>
                <a:spcPts val="25"/>
              </a:spcBef>
            </a:pP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(органы исполнительной власти)</a:t>
            </a:r>
          </a:p>
          <a:p>
            <a:pPr marL="12700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2700">
              <a:lnSpc>
                <a:spcPts val="1200"/>
              </a:lnSpc>
              <a:spcBef>
                <a:spcPts val="38"/>
              </a:spcBef>
            </a:pPr>
            <a:endParaRPr lang="ru-RU" sz="1200">
              <a:latin typeface="Calibri" pitchFamily="34" charset="0"/>
            </a:endParaRPr>
          </a:p>
          <a:p>
            <a:pPr marL="12700">
              <a:lnSpc>
                <a:spcPts val="1200"/>
              </a:lnSpc>
              <a:spcBef>
                <a:spcPts val="38"/>
              </a:spcBef>
            </a:pPr>
            <a:endParaRPr lang="ru-RU" sz="1200">
              <a:latin typeface="Calibri" pitchFamily="34" charset="0"/>
            </a:endParaRPr>
          </a:p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Рассмотрение проекта бюджета очередного года</a:t>
            </a:r>
          </a:p>
          <a:p>
            <a:pPr marL="12700">
              <a:spcBef>
                <a:spcPts val="25"/>
              </a:spcBef>
            </a:pPr>
            <a:r>
              <a:rPr lang="ru-RU" sz="1400">
                <a:solidFill>
                  <a:srgbClr val="006FC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законодательные, представительные органы власти)</a:t>
            </a:r>
          </a:p>
        </p:txBody>
      </p:sp>
      <p:sp>
        <p:nvSpPr>
          <p:cNvPr id="13" name="object 13"/>
          <p:cNvSpPr/>
          <p:nvPr/>
        </p:nvSpPr>
        <p:spPr>
          <a:xfrm>
            <a:off x="120650" y="1771650"/>
            <a:ext cx="280988" cy="1693863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14347" name="object 11"/>
          <p:cNvSpPr txBox="1">
            <a:spLocks/>
          </p:cNvSpPr>
          <p:nvPr/>
        </p:nvSpPr>
        <p:spPr bwMode="auto">
          <a:xfrm>
            <a:off x="5156200" y="1493838"/>
            <a:ext cx="3816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принятие решения о бюджете на очередной финансовый год и плановый период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48" name="object 11"/>
          <p:cNvSpPr txBox="1">
            <a:spLocks/>
          </p:cNvSpPr>
          <p:nvPr/>
        </p:nvSpPr>
        <p:spPr bwMode="auto">
          <a:xfrm>
            <a:off x="5076825" y="2565400"/>
            <a:ext cx="40322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49" name="object 11"/>
          <p:cNvSpPr txBox="1">
            <a:spLocks/>
          </p:cNvSpPr>
          <p:nvPr/>
        </p:nvSpPr>
        <p:spPr bwMode="auto">
          <a:xfrm>
            <a:off x="5508625" y="4221163"/>
            <a:ext cx="36004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принятие решения об исполнении бюджета за отчетный финансовый год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50" name="object 11"/>
          <p:cNvSpPr txBox="1">
            <a:spLocks/>
          </p:cNvSpPr>
          <p:nvPr/>
        </p:nvSpPr>
        <p:spPr bwMode="auto">
          <a:xfrm>
            <a:off x="5724525" y="5013325"/>
            <a:ext cx="34559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подготовка экономического обоснования доходов и расходов бюджета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836613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513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81" y="111899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78175" y="204232"/>
            <a:ext cx="495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ChangeArrowheads="1"/>
          </p:cNvSpPr>
          <p:nvPr/>
        </p:nvSpPr>
        <p:spPr bwMode="auto">
          <a:xfrm>
            <a:off x="7634288" y="3089275"/>
            <a:ext cx="0" cy="141288"/>
          </a:xfrm>
          <a:custGeom>
            <a:avLst/>
            <a:gdLst>
              <a:gd name="T0" fmla="*/ 0 w 126"/>
              <a:gd name="T1" fmla="*/ 0 h 142112"/>
              <a:gd name="T2" fmla="*/ 0 w 126"/>
              <a:gd name="T3" fmla="*/ 142112 h 142112"/>
            </a:gdLst>
            <a:ahLst/>
            <a:cxnLst/>
            <a:rect l="T0" t="T1" r="T2" b="T3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object 3"/>
          <p:cNvSpPr>
            <a:spLocks noChangeArrowheads="1"/>
          </p:cNvSpPr>
          <p:nvPr/>
        </p:nvSpPr>
        <p:spPr bwMode="auto">
          <a:xfrm>
            <a:off x="4519613" y="2179638"/>
            <a:ext cx="4762" cy="577850"/>
          </a:xfrm>
          <a:custGeom>
            <a:avLst/>
            <a:gdLst>
              <a:gd name="T0" fmla="*/ 0 w 5080"/>
              <a:gd name="T1" fmla="*/ 0 h 579119"/>
              <a:gd name="T2" fmla="*/ 5080 w 5080"/>
              <a:gd name="T3" fmla="*/ 579119 h 579119"/>
            </a:gdLst>
            <a:ahLst/>
            <a:cxnLst/>
            <a:rect l="T0" t="T1" r="T2" b="T3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1684338" y="2092325"/>
            <a:ext cx="2840037" cy="579438"/>
          </a:xfrm>
          <a:custGeom>
            <a:avLst/>
            <a:gdLst>
              <a:gd name="T0" fmla="*/ 0 w 2840482"/>
              <a:gd name="T1" fmla="*/ 0 h 579120"/>
              <a:gd name="T2" fmla="*/ 2840482 w 2840482"/>
              <a:gd name="T3" fmla="*/ 579120 h 579120"/>
            </a:gdLst>
            <a:ahLst/>
            <a:cxnLst/>
            <a:rect l="T0" t="T1" r="T2" b="T3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object 5"/>
          <p:cNvSpPr>
            <a:spLocks noChangeArrowheads="1"/>
          </p:cNvSpPr>
          <p:nvPr/>
        </p:nvSpPr>
        <p:spPr bwMode="auto">
          <a:xfrm>
            <a:off x="4524375" y="3178175"/>
            <a:ext cx="0" cy="74613"/>
          </a:xfrm>
          <a:custGeom>
            <a:avLst/>
            <a:gdLst>
              <a:gd name="T0" fmla="*/ 0 h 73533"/>
              <a:gd name="T1" fmla="*/ 73533 h 73533"/>
            </a:gdLst>
            <a:ahLst/>
            <a:cxnLst/>
            <a:rect l="0" t="T0" r="0" b="T1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object 7"/>
          <p:cNvSpPr>
            <a:spLocks noChangeArrowheads="1"/>
          </p:cNvSpPr>
          <p:nvPr/>
        </p:nvSpPr>
        <p:spPr bwMode="auto">
          <a:xfrm>
            <a:off x="7832725" y="3160713"/>
            <a:ext cx="0" cy="260350"/>
          </a:xfrm>
          <a:custGeom>
            <a:avLst/>
            <a:gdLst>
              <a:gd name="T0" fmla="*/ 0 h 260857"/>
              <a:gd name="T1" fmla="*/ 260857 h 260857"/>
            </a:gdLst>
            <a:ahLst/>
            <a:cxnLst/>
            <a:rect l="0" t="T0" r="0" b="T1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object 8"/>
          <p:cNvSpPr>
            <a:spLocks noChangeArrowheads="1"/>
          </p:cNvSpPr>
          <p:nvPr/>
        </p:nvSpPr>
        <p:spPr bwMode="auto">
          <a:xfrm>
            <a:off x="1692275" y="2914650"/>
            <a:ext cx="0" cy="533400"/>
          </a:xfrm>
          <a:custGeom>
            <a:avLst/>
            <a:gdLst>
              <a:gd name="T0" fmla="*/ 0 h 533400"/>
              <a:gd name="T1" fmla="*/ 533400 h 533400"/>
            </a:gdLst>
            <a:ahLst/>
            <a:cxnLst/>
            <a:rect l="0" t="T0" r="0" b="T1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8" name="object 9"/>
          <p:cNvSpPr>
            <a:spLocks noChangeArrowheads="1"/>
          </p:cNvSpPr>
          <p:nvPr/>
        </p:nvSpPr>
        <p:spPr bwMode="auto">
          <a:xfrm>
            <a:off x="3295650" y="1557338"/>
            <a:ext cx="2495550" cy="738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9" name="object 10"/>
          <p:cNvSpPr>
            <a:spLocks noChangeArrowheads="1"/>
          </p:cNvSpPr>
          <p:nvPr/>
        </p:nvSpPr>
        <p:spPr bwMode="auto">
          <a:xfrm>
            <a:off x="3351213" y="1593850"/>
            <a:ext cx="2338387" cy="630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0" name="object 11"/>
          <p:cNvSpPr>
            <a:spLocks noChangeArrowheads="1"/>
          </p:cNvSpPr>
          <p:nvPr/>
        </p:nvSpPr>
        <p:spPr bwMode="auto">
          <a:xfrm>
            <a:off x="3371850" y="1600200"/>
            <a:ext cx="2295525" cy="587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1" name="object 12"/>
          <p:cNvSpPr txBox="1">
            <a:spLocks noChangeArrowheads="1"/>
          </p:cNvSpPr>
          <p:nvPr/>
        </p:nvSpPr>
        <p:spPr bwMode="auto">
          <a:xfrm>
            <a:off x="3540125" y="1687513"/>
            <a:ext cx="1962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Доходы бюджета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72" name="object 13"/>
          <p:cNvSpPr>
            <a:spLocks noChangeArrowheads="1"/>
          </p:cNvSpPr>
          <p:nvPr/>
        </p:nvSpPr>
        <p:spPr bwMode="auto">
          <a:xfrm>
            <a:off x="5286375" y="1593850"/>
            <a:ext cx="460375" cy="630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3" name="object 14"/>
          <p:cNvSpPr>
            <a:spLocks noChangeArrowheads="1"/>
          </p:cNvSpPr>
          <p:nvPr/>
        </p:nvSpPr>
        <p:spPr bwMode="auto">
          <a:xfrm>
            <a:off x="5308600" y="1600200"/>
            <a:ext cx="417513" cy="5873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4" name="object 15"/>
          <p:cNvSpPr>
            <a:spLocks noChangeArrowheads="1"/>
          </p:cNvSpPr>
          <p:nvPr/>
        </p:nvSpPr>
        <p:spPr bwMode="auto">
          <a:xfrm>
            <a:off x="6223000" y="2428875"/>
            <a:ext cx="2801938" cy="10255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5" name="object 16"/>
          <p:cNvSpPr>
            <a:spLocks noChangeArrowheads="1"/>
          </p:cNvSpPr>
          <p:nvPr/>
        </p:nvSpPr>
        <p:spPr bwMode="auto">
          <a:xfrm>
            <a:off x="6540500" y="2444750"/>
            <a:ext cx="2219325" cy="6318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6" name="object 17"/>
          <p:cNvSpPr>
            <a:spLocks noChangeArrowheads="1"/>
          </p:cNvSpPr>
          <p:nvPr/>
        </p:nvSpPr>
        <p:spPr bwMode="auto">
          <a:xfrm>
            <a:off x="6562725" y="2451100"/>
            <a:ext cx="2176463" cy="5889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7" name="object 18"/>
          <p:cNvSpPr txBox="1">
            <a:spLocks noChangeArrowheads="1"/>
          </p:cNvSpPr>
          <p:nvPr/>
        </p:nvSpPr>
        <p:spPr bwMode="auto">
          <a:xfrm>
            <a:off x="6731000" y="2540000"/>
            <a:ext cx="178911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Безвозмездные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78" name="object 19"/>
          <p:cNvSpPr>
            <a:spLocks noChangeArrowheads="1"/>
          </p:cNvSpPr>
          <p:nvPr/>
        </p:nvSpPr>
        <p:spPr bwMode="auto">
          <a:xfrm>
            <a:off x="6721475" y="2749550"/>
            <a:ext cx="1804988" cy="6318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9" name="object 20"/>
          <p:cNvSpPr>
            <a:spLocks noChangeArrowheads="1"/>
          </p:cNvSpPr>
          <p:nvPr/>
        </p:nvSpPr>
        <p:spPr bwMode="auto">
          <a:xfrm>
            <a:off x="6742113" y="2755900"/>
            <a:ext cx="1763712" cy="5889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0" name="object 21"/>
          <p:cNvSpPr txBox="1">
            <a:spLocks noChangeArrowheads="1"/>
          </p:cNvSpPr>
          <p:nvPr/>
        </p:nvSpPr>
        <p:spPr bwMode="auto">
          <a:xfrm>
            <a:off x="6910388" y="2844800"/>
            <a:ext cx="14303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поступления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81" name="object 22"/>
          <p:cNvSpPr>
            <a:spLocks noChangeArrowheads="1"/>
          </p:cNvSpPr>
          <p:nvPr/>
        </p:nvSpPr>
        <p:spPr bwMode="auto">
          <a:xfrm>
            <a:off x="8124825" y="2749550"/>
            <a:ext cx="460375" cy="631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2" name="object 23"/>
          <p:cNvSpPr>
            <a:spLocks noChangeArrowheads="1"/>
          </p:cNvSpPr>
          <p:nvPr/>
        </p:nvSpPr>
        <p:spPr bwMode="auto">
          <a:xfrm>
            <a:off x="8145463" y="2755900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3" name="object 24"/>
          <p:cNvSpPr>
            <a:spLocks noChangeArrowheads="1"/>
          </p:cNvSpPr>
          <p:nvPr/>
        </p:nvSpPr>
        <p:spPr bwMode="auto">
          <a:xfrm>
            <a:off x="3217863" y="2557463"/>
            <a:ext cx="2938462" cy="7445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4" name="object 25"/>
          <p:cNvSpPr>
            <a:spLocks noChangeArrowheads="1"/>
          </p:cNvSpPr>
          <p:nvPr/>
        </p:nvSpPr>
        <p:spPr bwMode="auto">
          <a:xfrm>
            <a:off x="3260725" y="2597150"/>
            <a:ext cx="2792413" cy="6318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5" name="object 26"/>
          <p:cNvSpPr>
            <a:spLocks noChangeArrowheads="1"/>
          </p:cNvSpPr>
          <p:nvPr/>
        </p:nvSpPr>
        <p:spPr bwMode="auto">
          <a:xfrm>
            <a:off x="3282950" y="2603500"/>
            <a:ext cx="2749550" cy="5889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6" name="object 27"/>
          <p:cNvSpPr txBox="1">
            <a:spLocks noChangeArrowheads="1"/>
          </p:cNvSpPr>
          <p:nvPr/>
        </p:nvSpPr>
        <p:spPr bwMode="auto">
          <a:xfrm>
            <a:off x="3451225" y="2692400"/>
            <a:ext cx="24145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Неналоговые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87" name="object 28"/>
          <p:cNvSpPr>
            <a:spLocks noChangeArrowheads="1"/>
          </p:cNvSpPr>
          <p:nvPr/>
        </p:nvSpPr>
        <p:spPr bwMode="auto">
          <a:xfrm>
            <a:off x="5651500" y="2597150"/>
            <a:ext cx="460375" cy="631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8" name="object 29"/>
          <p:cNvSpPr>
            <a:spLocks noChangeArrowheads="1"/>
          </p:cNvSpPr>
          <p:nvPr/>
        </p:nvSpPr>
        <p:spPr bwMode="auto">
          <a:xfrm>
            <a:off x="5672138" y="2603500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9" name="object 30"/>
          <p:cNvSpPr>
            <a:spLocks noChangeArrowheads="1"/>
          </p:cNvSpPr>
          <p:nvPr/>
        </p:nvSpPr>
        <p:spPr bwMode="auto">
          <a:xfrm>
            <a:off x="276225" y="2563813"/>
            <a:ext cx="2806700" cy="73818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0" name="object 31"/>
          <p:cNvSpPr>
            <a:spLocks noChangeArrowheads="1"/>
          </p:cNvSpPr>
          <p:nvPr/>
        </p:nvSpPr>
        <p:spPr bwMode="auto">
          <a:xfrm>
            <a:off x="415925" y="2597150"/>
            <a:ext cx="2525713" cy="6318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1" name="object 32"/>
          <p:cNvSpPr>
            <a:spLocks noChangeArrowheads="1"/>
          </p:cNvSpPr>
          <p:nvPr/>
        </p:nvSpPr>
        <p:spPr bwMode="auto">
          <a:xfrm>
            <a:off x="438150" y="2603500"/>
            <a:ext cx="2481263" cy="588963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2" name="object 33"/>
          <p:cNvSpPr txBox="1">
            <a:spLocks noChangeArrowheads="1"/>
          </p:cNvSpPr>
          <p:nvPr/>
        </p:nvSpPr>
        <p:spPr bwMode="auto">
          <a:xfrm>
            <a:off x="604838" y="2692400"/>
            <a:ext cx="21494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93" name="object 34"/>
          <p:cNvSpPr>
            <a:spLocks noChangeArrowheads="1"/>
          </p:cNvSpPr>
          <p:nvPr/>
        </p:nvSpPr>
        <p:spPr bwMode="auto">
          <a:xfrm>
            <a:off x="2538413" y="2597150"/>
            <a:ext cx="460375" cy="631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4" name="object 35"/>
          <p:cNvSpPr>
            <a:spLocks noChangeArrowheads="1"/>
          </p:cNvSpPr>
          <p:nvPr/>
        </p:nvSpPr>
        <p:spPr bwMode="auto">
          <a:xfrm>
            <a:off x="2560638" y="2603500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5" name="object 36"/>
          <p:cNvSpPr>
            <a:spLocks noChangeArrowheads="1"/>
          </p:cNvSpPr>
          <p:nvPr/>
        </p:nvSpPr>
        <p:spPr bwMode="auto">
          <a:xfrm>
            <a:off x="290513" y="3203575"/>
            <a:ext cx="2762250" cy="35306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6" name="object 37"/>
          <p:cNvSpPr txBox="1">
            <a:spLocks noChangeArrowheads="1"/>
          </p:cNvSpPr>
          <p:nvPr/>
        </p:nvSpPr>
        <p:spPr bwMode="auto">
          <a:xfrm>
            <a:off x="579438" y="3457575"/>
            <a:ext cx="21812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600">
                <a:latin typeface="Calibri" pitchFamily="34" charset="0"/>
              </a:rPr>
              <a:t>, например:</a:t>
            </a:r>
          </a:p>
        </p:txBody>
      </p:sp>
      <p:sp>
        <p:nvSpPr>
          <p:cNvPr id="15397" name="object 38"/>
          <p:cNvSpPr txBox="1">
            <a:spLocks noChangeArrowheads="1"/>
          </p:cNvSpPr>
          <p:nvPr/>
        </p:nvSpPr>
        <p:spPr bwMode="auto">
          <a:xfrm>
            <a:off x="492125" y="4906963"/>
            <a:ext cx="16922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500">
                <a:latin typeface="Calibri" pitchFamily="34" charset="0"/>
              </a:rPr>
              <a:t>→ налог на прибыль</a:t>
            </a:r>
          </a:p>
          <a:p>
            <a:pPr marL="12700" algn="ctr"/>
            <a:r>
              <a:rPr lang="ru-RU" sz="1500">
                <a:latin typeface="Calibri" pitchFamily="34" charset="0"/>
              </a:rPr>
              <a:t>организаций;</a:t>
            </a:r>
          </a:p>
          <a:p>
            <a:pPr marL="12700"/>
            <a:r>
              <a:rPr lang="ru-RU" sz="1500">
                <a:latin typeface="Calibri" pitchFamily="34" charset="0"/>
              </a:rPr>
              <a:t>→ акцизы;</a:t>
            </a:r>
          </a:p>
          <a:p>
            <a:pPr marL="12700"/>
            <a:r>
              <a:rPr lang="ru-RU" sz="1500">
                <a:latin typeface="Calibri" pitchFamily="34" charset="0"/>
              </a:rPr>
              <a:t>→ налог на доходы физических лиц;</a:t>
            </a:r>
          </a:p>
          <a:p>
            <a:pPr marL="12700"/>
            <a:r>
              <a:rPr lang="ru-RU" sz="1500">
                <a:latin typeface="Calibri" pitchFamily="34" charset="0"/>
              </a:rPr>
              <a:t>→ другие налоги.</a:t>
            </a:r>
          </a:p>
        </p:txBody>
      </p:sp>
      <p:sp>
        <p:nvSpPr>
          <p:cNvPr id="15398" name="object 39"/>
          <p:cNvSpPr>
            <a:spLocks noChangeArrowheads="1"/>
          </p:cNvSpPr>
          <p:nvPr/>
        </p:nvSpPr>
        <p:spPr bwMode="auto">
          <a:xfrm>
            <a:off x="6261100" y="3208338"/>
            <a:ext cx="2730500" cy="3525837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9" name="object 40"/>
          <p:cNvSpPr txBox="1">
            <a:spLocks noChangeArrowheads="1"/>
          </p:cNvSpPr>
          <p:nvPr/>
        </p:nvSpPr>
        <p:spPr bwMode="auto">
          <a:xfrm>
            <a:off x="6451600" y="4016375"/>
            <a:ext cx="23495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5400" name="object 41"/>
          <p:cNvSpPr>
            <a:spLocks noChangeArrowheads="1"/>
          </p:cNvSpPr>
          <p:nvPr/>
        </p:nvSpPr>
        <p:spPr bwMode="auto">
          <a:xfrm>
            <a:off x="4519613" y="2179638"/>
            <a:ext cx="3103562" cy="404812"/>
          </a:xfrm>
          <a:custGeom>
            <a:avLst/>
            <a:gdLst>
              <a:gd name="T0" fmla="*/ 0 w 3104006"/>
              <a:gd name="T1" fmla="*/ 0 h 405638"/>
              <a:gd name="T2" fmla="*/ 3104006 w 3104006"/>
              <a:gd name="T3" fmla="*/ 405638 h 405638"/>
            </a:gdLst>
            <a:ahLst/>
            <a:cxnLst/>
            <a:rect l="T0" t="T1" r="T2" b="T3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401" name="object 4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927100"/>
          </a:xfrm>
        </p:spPr>
        <p:txBody>
          <a:bodyPr lIns="0" tIns="0" rIns="0" bIns="0"/>
          <a:lstStyle/>
          <a:p>
            <a:pPr marL="53975"/>
            <a:r>
              <a:rPr lang="ru-RU" sz="2200" b="1" smtClean="0">
                <a:solidFill>
                  <a:srgbClr val="254061"/>
                </a:solidFill>
              </a:rPr>
              <a:t>Доходы бюджета </a:t>
            </a:r>
            <a:r>
              <a:rPr lang="ru-RU" sz="2200" smtClean="0">
                <a:solidFill>
                  <a:srgbClr val="254061"/>
                </a:solidFill>
              </a:rPr>
              <a:t>– это безвозмездные и безвозвратные поступления денежных средств в бюджет</a:t>
            </a:r>
          </a:p>
        </p:txBody>
      </p:sp>
      <p:sp>
        <p:nvSpPr>
          <p:cNvPr id="15403" name="object 43"/>
          <p:cNvSpPr>
            <a:spLocks noChangeArrowheads="1"/>
          </p:cNvSpPr>
          <p:nvPr/>
        </p:nvSpPr>
        <p:spPr bwMode="auto">
          <a:xfrm>
            <a:off x="3186113" y="3203575"/>
            <a:ext cx="2986087" cy="353060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404" name="object 44"/>
          <p:cNvSpPr txBox="1">
            <a:spLocks noChangeArrowheads="1"/>
          </p:cNvSpPr>
          <p:nvPr/>
        </p:nvSpPr>
        <p:spPr bwMode="auto">
          <a:xfrm>
            <a:off x="3397250" y="3381375"/>
            <a:ext cx="25527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 algn="ctr"/>
            <a:r>
              <a:rPr lang="ru-RU" sz="1600" b="1">
                <a:latin typeface="Calibri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r>
              <a:rPr lang="ru-RU" sz="1600">
                <a:latin typeface="Calibri" pitchFamily="34" charset="0"/>
              </a:rPr>
              <a:t>,</a:t>
            </a:r>
          </a:p>
          <a:p>
            <a:pPr marL="20638" algn="ctr"/>
            <a:r>
              <a:rPr lang="ru-RU" sz="1600">
                <a:latin typeface="Calibri" pitchFamily="34" charset="0"/>
              </a:rPr>
              <a:t> например:</a:t>
            </a:r>
          </a:p>
          <a:p>
            <a:pPr marL="20638">
              <a:lnSpc>
                <a:spcPts val="950"/>
              </a:lnSpc>
              <a:spcBef>
                <a:spcPts val="13"/>
              </a:spcBef>
            </a:pPr>
            <a:endParaRPr lang="ru-RU" sz="900">
              <a:latin typeface="Calibri" pitchFamily="34" charset="0"/>
            </a:endParaRPr>
          </a:p>
          <a:p>
            <a:pPr marL="20638"/>
            <a:r>
              <a:rPr lang="ru-RU" sz="1500">
                <a:latin typeface="Calibri" pitchFamily="34" charset="0"/>
              </a:rPr>
              <a:t>→ доходы от использования государственного имущества и земли;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штрафные санкции;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другие.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6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55012" y="1524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19414" y="244733"/>
            <a:ext cx="5081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11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7" name="object 3"/>
          <p:cNvSpPr>
            <a:spLocks noChangeArrowheads="1"/>
          </p:cNvSpPr>
          <p:nvPr/>
        </p:nvSpPr>
        <p:spPr bwMode="auto">
          <a:xfrm>
            <a:off x="107950" y="850900"/>
            <a:ext cx="8878888" cy="12461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101600" y="850900"/>
            <a:ext cx="8831263" cy="965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fontAlgn="auto">
              <a:spcAft>
                <a:spcPts val="0"/>
              </a:spcAft>
              <a:defRPr/>
            </a:pPr>
            <a:endParaRPr lang="ru-RU" spc="40" dirty="0"/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153988" y="877888"/>
            <a:ext cx="8785225" cy="11509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object 6"/>
          <p:cNvSpPr>
            <a:spLocks noChangeArrowheads="1"/>
          </p:cNvSpPr>
          <p:nvPr/>
        </p:nvSpPr>
        <p:spPr bwMode="auto">
          <a:xfrm>
            <a:off x="153988" y="877888"/>
            <a:ext cx="8785225" cy="1150937"/>
          </a:xfrm>
          <a:custGeom>
            <a:avLst/>
            <a:gdLst>
              <a:gd name="T0" fmla="*/ 0 w 8785034"/>
              <a:gd name="T1" fmla="*/ 0 h 1152144"/>
              <a:gd name="T2" fmla="*/ 8785034 w 8785034"/>
              <a:gd name="T3" fmla="*/ 1152144 h 1152144"/>
            </a:gdLst>
            <a:ahLst/>
            <a:cxnLst/>
            <a:rect l="T0" t="T1" r="T2" b="T3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1" name="object 7"/>
          <p:cNvSpPr>
            <a:spLocks noChangeArrowheads="1"/>
          </p:cNvSpPr>
          <p:nvPr/>
        </p:nvSpPr>
        <p:spPr bwMode="auto">
          <a:xfrm>
            <a:off x="4297363" y="2497138"/>
            <a:ext cx="231775" cy="2111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2" name="object 8"/>
          <p:cNvSpPr>
            <a:spLocks noChangeArrowheads="1"/>
          </p:cNvSpPr>
          <p:nvPr/>
        </p:nvSpPr>
        <p:spPr bwMode="auto">
          <a:xfrm>
            <a:off x="1403350" y="3289300"/>
            <a:ext cx="233363" cy="2111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3" name="object 9"/>
          <p:cNvSpPr>
            <a:spLocks noChangeArrowheads="1"/>
          </p:cNvSpPr>
          <p:nvPr/>
        </p:nvSpPr>
        <p:spPr bwMode="auto">
          <a:xfrm>
            <a:off x="179388" y="3402013"/>
            <a:ext cx="2794000" cy="34782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4" name="object 10"/>
          <p:cNvSpPr>
            <a:spLocks noChangeArrowheads="1"/>
          </p:cNvSpPr>
          <p:nvPr/>
        </p:nvSpPr>
        <p:spPr bwMode="auto">
          <a:xfrm>
            <a:off x="269875" y="3438525"/>
            <a:ext cx="2565400" cy="34813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5" name="object 12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custGeom>
            <a:avLst/>
            <a:gdLst>
              <a:gd name="T0" fmla="*/ 0 w 2700845"/>
              <a:gd name="T1" fmla="*/ 0 h 3384384"/>
              <a:gd name="T2" fmla="*/ 2700845 w 2700845"/>
              <a:gd name="T3" fmla="*/ 3384384 h 3384384"/>
            </a:gdLst>
            <a:ahLst/>
            <a:cxnLst/>
            <a:rect l="T0" t="T1" r="T2" b="T3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noFill/>
          <a:ln w="9525">
            <a:solidFill>
              <a:srgbClr val="97B85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6" name="object 13"/>
          <p:cNvSpPr txBox="1">
            <a:spLocks noChangeArrowheads="1"/>
          </p:cNvSpPr>
          <p:nvPr/>
        </p:nvSpPr>
        <p:spPr bwMode="auto">
          <a:xfrm>
            <a:off x="436563" y="3509963"/>
            <a:ext cx="21526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обязательны к уплате на всей территории Российской Федерации, </a:t>
            </a:r>
            <a:r>
              <a:rPr lang="ru-RU" b="1">
                <a:solidFill>
                  <a:srgbClr val="254061"/>
                </a:solidFill>
                <a:latin typeface="Calibri" pitchFamily="34" charset="0"/>
              </a:rPr>
              <a:t>например:</a:t>
            </a:r>
            <a:endParaRPr lang="ru-RU">
              <a:solidFill>
                <a:srgbClr val="254061"/>
              </a:solidFill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прибыль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 b="1">
                <a:latin typeface="Calibri" pitchFamily="34" charset="0"/>
              </a:rPr>
              <a:t>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доходы физических лиц;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Акцизы.</a:t>
            </a:r>
            <a:endParaRPr lang="ru-RU">
              <a:latin typeface="Calibri" pitchFamily="34" charset="0"/>
            </a:endParaRPr>
          </a:p>
        </p:txBody>
      </p:sp>
      <p:sp>
        <p:nvSpPr>
          <p:cNvPr id="16397" name="object 14"/>
          <p:cNvSpPr>
            <a:spLocks noChangeArrowheads="1"/>
          </p:cNvSpPr>
          <p:nvPr/>
        </p:nvSpPr>
        <p:spPr bwMode="auto">
          <a:xfrm>
            <a:off x="3059113" y="3402013"/>
            <a:ext cx="2974975" cy="347821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8" name="object 15"/>
          <p:cNvSpPr>
            <a:spLocks noChangeArrowheads="1"/>
          </p:cNvSpPr>
          <p:nvPr/>
        </p:nvSpPr>
        <p:spPr bwMode="auto">
          <a:xfrm>
            <a:off x="3159125" y="3468688"/>
            <a:ext cx="2784475" cy="34210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9" name="object 16"/>
          <p:cNvSpPr>
            <a:spLocks noChangeArrowheads="1"/>
          </p:cNvSpPr>
          <p:nvPr/>
        </p:nvSpPr>
        <p:spPr bwMode="auto">
          <a:xfrm>
            <a:off x="3106738" y="3429000"/>
            <a:ext cx="2879725" cy="33845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0" name="object 17"/>
          <p:cNvSpPr>
            <a:spLocks noChangeArrowheads="1"/>
          </p:cNvSpPr>
          <p:nvPr/>
        </p:nvSpPr>
        <p:spPr bwMode="auto">
          <a:xfrm>
            <a:off x="3106738" y="3429000"/>
            <a:ext cx="2879725" cy="3384550"/>
          </a:xfrm>
          <a:custGeom>
            <a:avLst/>
            <a:gdLst>
              <a:gd name="T0" fmla="*/ 0 w 2880359"/>
              <a:gd name="T1" fmla="*/ 0 h 3384384"/>
              <a:gd name="T2" fmla="*/ 2880359 w 2880359"/>
              <a:gd name="T3" fmla="*/ 3384384 h 3384384"/>
            </a:gdLst>
            <a:ahLst/>
            <a:cxnLst/>
            <a:rect l="T0" t="T1" r="T2" b="T3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noFill/>
          <a:ln w="9525">
            <a:solidFill>
              <a:srgbClr val="7C5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1" name="object 18"/>
          <p:cNvSpPr txBox="1">
            <a:spLocks noChangeArrowheads="1"/>
          </p:cNvSpPr>
          <p:nvPr/>
        </p:nvSpPr>
        <p:spPr bwMode="auto">
          <a:xfrm>
            <a:off x="3325813" y="3540125"/>
            <a:ext cx="241776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законами субъектов Российской Федерации и обязательны к уплате на соответствующих территориях субъектов РФ, </a:t>
            </a:r>
            <a:r>
              <a:rPr lang="ru-RU" b="1">
                <a:solidFill>
                  <a:srgbClr val="254061"/>
                </a:solidFill>
                <a:latin typeface="Calibri" pitchFamily="34" charset="0"/>
              </a:rPr>
              <a:t>например:</a:t>
            </a:r>
            <a:endParaRPr lang="ru-RU">
              <a:solidFill>
                <a:srgbClr val="254061"/>
              </a:solidFill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Транспортный налог</a:t>
            </a:r>
            <a:r>
              <a:rPr lang="en-US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sp>
        <p:nvSpPr>
          <p:cNvPr id="16402" name="object 19"/>
          <p:cNvSpPr>
            <a:spLocks noChangeArrowheads="1"/>
          </p:cNvSpPr>
          <p:nvPr/>
        </p:nvSpPr>
        <p:spPr bwMode="auto">
          <a:xfrm>
            <a:off x="6156325" y="3402013"/>
            <a:ext cx="2830513" cy="34559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3" name="object 21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4" name="object 22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custGeom>
            <a:avLst/>
            <a:gdLst>
              <a:gd name="T0" fmla="*/ 0 w 2736342"/>
              <a:gd name="T1" fmla="*/ 0 h 3384384"/>
              <a:gd name="T2" fmla="*/ 2736342 w 2736342"/>
              <a:gd name="T3" fmla="*/ 3384384 h 3384384"/>
            </a:gdLst>
            <a:ahLst/>
            <a:cxnLst/>
            <a:rect l="T0" t="T1" r="T2" b="T3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noFill/>
          <a:ln w="9525">
            <a:solidFill>
              <a:srgbClr val="F6924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5" name="object 23"/>
          <p:cNvSpPr txBox="1">
            <a:spLocks noChangeArrowheads="1"/>
          </p:cNvSpPr>
          <p:nvPr/>
        </p:nvSpPr>
        <p:spPr bwMode="auto">
          <a:xfrm>
            <a:off x="288925" y="850900"/>
            <a:ext cx="84169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102000"/>
              </a:lnSpc>
            </a:pPr>
            <a:r>
              <a:rPr lang="ru-RU" sz="2400" b="1">
                <a:solidFill>
                  <a:srgbClr val="254061"/>
                </a:solidFill>
                <a:latin typeface="Calibri" pitchFamily="34" charset="0"/>
              </a:rPr>
              <a:t>Налог</a:t>
            </a:r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– </a:t>
            </a:r>
            <a:r>
              <a:rPr lang="ru-RU" sz="1600" b="1">
                <a:latin typeface="Calibri" pitchFamily="34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sz="1600">
              <a:latin typeface="Calibri" pitchFamily="34" charset="0"/>
            </a:endParaRPr>
          </a:p>
          <a:p>
            <a:pPr marL="12700">
              <a:lnSpc>
                <a:spcPts val="850"/>
              </a:lnSpc>
              <a:spcBef>
                <a:spcPts val="13"/>
              </a:spcBef>
            </a:pPr>
            <a:endParaRPr lang="ru-RU" sz="800">
              <a:latin typeface="Calibri" pitchFamily="34" charset="0"/>
            </a:endParaRPr>
          </a:p>
          <a:p>
            <a:pPr marL="12700" algn="ctr"/>
            <a:r>
              <a:rPr lang="ru-RU" b="1">
                <a:solidFill>
                  <a:srgbClr val="254061"/>
                </a:solidFill>
                <a:latin typeface="Calibri" pitchFamily="34" charset="0"/>
              </a:rPr>
              <a:t>ВИДЫ НАЛОГОВ</a:t>
            </a:r>
            <a:endParaRPr lang="ru-RU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6406" name="object 24"/>
          <p:cNvSpPr txBox="1">
            <a:spLocks noChangeArrowheads="1"/>
          </p:cNvSpPr>
          <p:nvPr/>
        </p:nvSpPr>
        <p:spPr bwMode="auto">
          <a:xfrm>
            <a:off x="458788" y="2490788"/>
            <a:ext cx="73421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tabLst>
                <a:tab pos="6242050" algn="l"/>
              </a:tabLst>
            </a:pPr>
            <a:r>
              <a:rPr lang="ru-RU" sz="2000" b="1">
                <a:solidFill>
                  <a:srgbClr val="254061"/>
                </a:solidFill>
                <a:latin typeface="Calibri" pitchFamily="34" charset="0"/>
              </a:rPr>
              <a:t>ФЕДЕРАЛЬНЫЕ	МЕСТНЫЕ</a:t>
            </a:r>
            <a:endParaRPr lang="ru-RU" sz="200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6407" name="object 25"/>
          <p:cNvSpPr txBox="1">
            <a:spLocks noChangeArrowheads="1"/>
          </p:cNvSpPr>
          <p:nvPr/>
        </p:nvSpPr>
        <p:spPr bwMode="auto">
          <a:xfrm>
            <a:off x="3517900" y="2635250"/>
            <a:ext cx="18335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254061"/>
                </a:solidFill>
                <a:latin typeface="Calibri" pitchFamily="34" charset="0"/>
              </a:rPr>
              <a:t>РЕГИОНАЛЬНЫЕ</a:t>
            </a:r>
            <a:endParaRPr lang="ru-RU" sz="200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6408" name="object 26"/>
          <p:cNvSpPr txBox="1">
            <a:spLocks noChangeArrowheads="1"/>
          </p:cNvSpPr>
          <p:nvPr/>
        </p:nvSpPr>
        <p:spPr bwMode="auto">
          <a:xfrm>
            <a:off x="755650" y="2995613"/>
            <a:ext cx="7543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УСТАНОВЛЕНЫ НАЛОГОВЫМ КОДЕКСОМ РОССИЙСКОЙ ФЕДЕРАЦИИ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6409" name="object 27"/>
          <p:cNvSpPr txBox="1">
            <a:spLocks noChangeArrowheads="1"/>
          </p:cNvSpPr>
          <p:nvPr/>
        </p:nvSpPr>
        <p:spPr bwMode="auto">
          <a:xfrm>
            <a:off x="6416675" y="3448050"/>
            <a:ext cx="224631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</a:t>
            </a:r>
          </a:p>
          <a:p>
            <a:pPr marL="12700"/>
            <a:r>
              <a:rPr lang="ru-RU" sz="2000" b="1">
                <a:solidFill>
                  <a:srgbClr val="254061"/>
                </a:solidFill>
                <a:latin typeface="Calibri" pitchFamily="34" charset="0"/>
              </a:rPr>
              <a:t>например:</a:t>
            </a:r>
            <a:endParaRPr lang="ru-RU" sz="2000">
              <a:solidFill>
                <a:srgbClr val="254061"/>
              </a:solidFill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Земельный налог;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физических лиц.</a:t>
            </a:r>
            <a:endParaRPr lang="ru-RU">
              <a:latin typeface="Calibri" pitchFamily="34" charset="0"/>
            </a:endParaRPr>
          </a:p>
        </p:txBody>
      </p:sp>
      <p:sp>
        <p:nvSpPr>
          <p:cNvPr id="16410" name="object 28"/>
          <p:cNvSpPr>
            <a:spLocks noChangeArrowheads="1"/>
          </p:cNvSpPr>
          <p:nvPr/>
        </p:nvSpPr>
        <p:spPr bwMode="auto">
          <a:xfrm>
            <a:off x="3024188" y="2060575"/>
            <a:ext cx="2808287" cy="360363"/>
          </a:xfrm>
          <a:custGeom>
            <a:avLst/>
            <a:gdLst>
              <a:gd name="T0" fmla="*/ 0 w 2808351"/>
              <a:gd name="T1" fmla="*/ 0 h 360044"/>
              <a:gd name="T2" fmla="*/ 2808351 w 2808351"/>
              <a:gd name="T3" fmla="*/ 360044 h 360044"/>
            </a:gdLst>
            <a:ahLst/>
            <a:cxnLst/>
            <a:rect l="T0" t="T1" r="T2" b="T3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noFill/>
          <a:ln w="50800">
            <a:solidFill>
              <a:srgbClr val="C0504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1" name="object 29"/>
          <p:cNvSpPr>
            <a:spLocks noChangeArrowheads="1"/>
          </p:cNvSpPr>
          <p:nvPr/>
        </p:nvSpPr>
        <p:spPr bwMode="auto">
          <a:xfrm>
            <a:off x="1525588" y="2324100"/>
            <a:ext cx="1625600" cy="42386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2" name="object 30"/>
          <p:cNvSpPr>
            <a:spLocks noChangeArrowheads="1"/>
          </p:cNvSpPr>
          <p:nvPr/>
        </p:nvSpPr>
        <p:spPr bwMode="auto">
          <a:xfrm>
            <a:off x="1738313" y="2349500"/>
            <a:ext cx="1370012" cy="233363"/>
          </a:xfrm>
          <a:custGeom>
            <a:avLst/>
            <a:gdLst>
              <a:gd name="T0" fmla="*/ 0 w 1370202"/>
              <a:gd name="T1" fmla="*/ 0 h 231955"/>
              <a:gd name="T2" fmla="*/ 1370202 w 1370202"/>
              <a:gd name="T3" fmla="*/ 231955 h 231955"/>
            </a:gdLst>
            <a:ahLst/>
            <a:cxnLst/>
            <a:rect l="T0" t="T1" r="T2" b="T3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3" name="object 31"/>
          <p:cNvSpPr>
            <a:spLocks noChangeArrowheads="1"/>
          </p:cNvSpPr>
          <p:nvPr/>
        </p:nvSpPr>
        <p:spPr bwMode="auto">
          <a:xfrm>
            <a:off x="5654675" y="2324100"/>
            <a:ext cx="1697038" cy="42386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4" name="object 32"/>
          <p:cNvSpPr>
            <a:spLocks noChangeArrowheads="1"/>
          </p:cNvSpPr>
          <p:nvPr/>
        </p:nvSpPr>
        <p:spPr bwMode="auto">
          <a:xfrm>
            <a:off x="5697538" y="2349500"/>
            <a:ext cx="1441450" cy="233363"/>
          </a:xfrm>
          <a:custGeom>
            <a:avLst/>
            <a:gdLst>
              <a:gd name="T0" fmla="*/ 0 w 1442084"/>
              <a:gd name="T1" fmla="*/ 0 h 232765"/>
              <a:gd name="T2" fmla="*/ 1442084 w 1442084"/>
              <a:gd name="T3" fmla="*/ 232765 h 232765"/>
            </a:gdLst>
            <a:ahLst/>
            <a:cxnLst/>
            <a:rect l="T0" t="T1" r="T2" b="T3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5" name="object 33"/>
          <p:cNvSpPr>
            <a:spLocks noChangeArrowheads="1"/>
          </p:cNvSpPr>
          <p:nvPr/>
        </p:nvSpPr>
        <p:spPr bwMode="auto">
          <a:xfrm>
            <a:off x="4356100" y="3289300"/>
            <a:ext cx="233363" cy="211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6" name="object 34"/>
          <p:cNvSpPr>
            <a:spLocks noChangeArrowheads="1"/>
          </p:cNvSpPr>
          <p:nvPr/>
        </p:nvSpPr>
        <p:spPr bwMode="auto">
          <a:xfrm>
            <a:off x="7380288" y="3289300"/>
            <a:ext cx="233362" cy="2111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-54769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23318" y="13180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59125" y="224135"/>
            <a:ext cx="508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0" y="0"/>
            <a:ext cx="9144000" cy="3270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Но</a:t>
            </a:r>
            <a:r>
              <a:rPr sz="1600" b="1" spc="-1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мативы</a:t>
            </a:r>
            <a:r>
              <a:rPr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зачисле</a:t>
            </a:r>
            <a:r>
              <a:rPr sz="1600" b="1" spc="-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ия</a:t>
            </a:r>
            <a:r>
              <a:rPr sz="1600" b="1" spc="5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нал</a:t>
            </a:r>
            <a:r>
              <a:rPr sz="1600" b="1" spc="-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</a:t>
            </a:r>
            <a:r>
              <a:rPr sz="1600" b="1" spc="-1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г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ов</a:t>
            </a:r>
            <a:r>
              <a:rPr sz="1600" b="1" spc="-25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</a:t>
            </a:r>
            <a:r>
              <a:rPr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у</a:t>
            </a:r>
            <a:r>
              <a:rPr sz="1600" b="1" spc="-2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ов</a:t>
            </a:r>
            <a:r>
              <a:rPr sz="1600" b="1" spc="-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ям</a:t>
            </a:r>
            <a:r>
              <a:rPr sz="1600" b="1" spc="15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б</a:t>
            </a:r>
            <a:r>
              <a:rPr sz="1600" b="1" spc="-5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ю</a:t>
            </a:r>
            <a:r>
              <a:rPr sz="1600" b="1" spc="-1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д</a:t>
            </a:r>
            <a:r>
              <a:rPr sz="1600" b="1" spc="-4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ж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ета</a:t>
            </a:r>
            <a:r>
              <a:rPr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</a:t>
            </a:r>
            <a:r>
              <a:rPr sz="1600" b="1" spc="-5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2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т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ер</a:t>
            </a:r>
            <a:r>
              <a:rPr sz="1600" b="1" spc="-2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</a:t>
            </a:r>
            <a:r>
              <a:rPr sz="1600" b="1" spc="-2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т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</a:t>
            </a:r>
            <a:r>
              <a:rPr sz="1600" b="1" spc="-1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ии</a:t>
            </a:r>
            <a:r>
              <a:rPr sz="1600" b="1" spc="3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Новгородской</a:t>
            </a:r>
            <a:r>
              <a:rPr lang="en-US"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</a:t>
            </a:r>
            <a:r>
              <a:rPr sz="1600" b="1" spc="-3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б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ла</a:t>
            </a:r>
            <a:r>
              <a:rPr sz="1600" b="1" spc="-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ти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7412" name="object 3"/>
          <p:cNvSpPr>
            <a:spLocks noChangeArrowheads="1"/>
          </p:cNvSpPr>
          <p:nvPr/>
        </p:nvSpPr>
        <p:spPr bwMode="auto">
          <a:xfrm>
            <a:off x="0" y="333375"/>
            <a:ext cx="4859338" cy="673100"/>
          </a:xfrm>
          <a:custGeom>
            <a:avLst/>
            <a:gdLst>
              <a:gd name="T0" fmla="*/ 0 w 4860036"/>
              <a:gd name="T1" fmla="*/ 0 h 673569"/>
              <a:gd name="T2" fmla="*/ 4860036 w 4860036"/>
              <a:gd name="T3" fmla="*/ 673569 h 673569"/>
            </a:gdLst>
            <a:ahLst/>
            <a:cxnLst/>
            <a:rect l="T0" t="T1" r="T2" b="T3"/>
            <a:pathLst>
              <a:path w="4860036" h="673569">
                <a:moveTo>
                  <a:pt x="0" y="673569"/>
                </a:moveTo>
                <a:lnTo>
                  <a:pt x="4860036" y="673569"/>
                </a:lnTo>
                <a:lnTo>
                  <a:pt x="486003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3" name="object 4"/>
          <p:cNvSpPr>
            <a:spLocks noChangeArrowheads="1"/>
          </p:cNvSpPr>
          <p:nvPr/>
        </p:nvSpPr>
        <p:spPr bwMode="auto">
          <a:xfrm>
            <a:off x="4859338" y="333375"/>
            <a:ext cx="1728787" cy="673100"/>
          </a:xfrm>
          <a:custGeom>
            <a:avLst/>
            <a:gdLst>
              <a:gd name="T0" fmla="*/ 0 w 1728215"/>
              <a:gd name="T1" fmla="*/ 0 h 673569"/>
              <a:gd name="T2" fmla="*/ 1728215 w 1728215"/>
              <a:gd name="T3" fmla="*/ 673569 h 673569"/>
            </a:gdLst>
            <a:ahLst/>
            <a:cxnLst/>
            <a:rect l="T0" t="T1" r="T2" b="T3"/>
            <a:pathLst>
              <a:path w="1728215" h="673569">
                <a:moveTo>
                  <a:pt x="0" y="673569"/>
                </a:moveTo>
                <a:lnTo>
                  <a:pt x="1728215" y="673569"/>
                </a:lnTo>
                <a:lnTo>
                  <a:pt x="1728215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4" name="object 5"/>
          <p:cNvSpPr>
            <a:spLocks noChangeArrowheads="1"/>
          </p:cNvSpPr>
          <p:nvPr/>
        </p:nvSpPr>
        <p:spPr bwMode="auto">
          <a:xfrm>
            <a:off x="6588125" y="333375"/>
            <a:ext cx="792163" cy="673100"/>
          </a:xfrm>
          <a:custGeom>
            <a:avLst/>
            <a:gdLst>
              <a:gd name="T0" fmla="*/ 0 w 792086"/>
              <a:gd name="T1" fmla="*/ 0 h 673569"/>
              <a:gd name="T2" fmla="*/ 792086 w 792086"/>
              <a:gd name="T3" fmla="*/ 673569 h 673569"/>
            </a:gdLst>
            <a:ahLst/>
            <a:cxnLst/>
            <a:rect l="T0" t="T1" r="T2" b="T3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5" name="object 6"/>
          <p:cNvSpPr>
            <a:spLocks noChangeArrowheads="1"/>
          </p:cNvSpPr>
          <p:nvPr/>
        </p:nvSpPr>
        <p:spPr bwMode="auto">
          <a:xfrm>
            <a:off x="7380288" y="333375"/>
            <a:ext cx="936625" cy="673100"/>
          </a:xfrm>
          <a:custGeom>
            <a:avLst/>
            <a:gdLst>
              <a:gd name="T0" fmla="*/ 0 w 936104"/>
              <a:gd name="T1" fmla="*/ 0 h 673569"/>
              <a:gd name="T2" fmla="*/ 936104 w 936104"/>
              <a:gd name="T3" fmla="*/ 673569 h 673569"/>
            </a:gdLst>
            <a:ahLst/>
            <a:cxnLst/>
            <a:rect l="T0" t="T1" r="T2" b="T3"/>
            <a:pathLst>
              <a:path w="936104" h="673569">
                <a:moveTo>
                  <a:pt x="0" y="673569"/>
                </a:moveTo>
                <a:lnTo>
                  <a:pt x="936104" y="673569"/>
                </a:lnTo>
                <a:lnTo>
                  <a:pt x="936104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Бюджеты районов с тер. гор./сельск. пос.</a:t>
            </a:r>
          </a:p>
        </p:txBody>
      </p:sp>
      <p:sp>
        <p:nvSpPr>
          <p:cNvPr id="17416" name="object 7"/>
          <p:cNvSpPr>
            <a:spLocks noChangeArrowheads="1"/>
          </p:cNvSpPr>
          <p:nvPr/>
        </p:nvSpPr>
        <p:spPr bwMode="auto">
          <a:xfrm>
            <a:off x="8316913" y="333375"/>
            <a:ext cx="792162" cy="673100"/>
          </a:xfrm>
          <a:custGeom>
            <a:avLst/>
            <a:gdLst>
              <a:gd name="T0" fmla="*/ 0 w 792086"/>
              <a:gd name="T1" fmla="*/ 0 h 673569"/>
              <a:gd name="T2" fmla="*/ 792086 w 792086"/>
              <a:gd name="T3" fmla="*/ 673569 h 673569"/>
            </a:gdLst>
            <a:ahLst/>
            <a:cxnLst/>
            <a:rect l="T0" t="T1" r="T2" b="T3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7" name="object 8"/>
          <p:cNvSpPr>
            <a:spLocks noChangeArrowheads="1"/>
          </p:cNvSpPr>
          <p:nvPr/>
        </p:nvSpPr>
        <p:spPr bwMode="auto">
          <a:xfrm>
            <a:off x="0" y="1006475"/>
            <a:ext cx="755650" cy="4122738"/>
          </a:xfrm>
          <a:custGeom>
            <a:avLst/>
            <a:gdLst>
              <a:gd name="T0" fmla="*/ 0 w 755573"/>
              <a:gd name="T1" fmla="*/ 0 h 4123435"/>
              <a:gd name="T2" fmla="*/ 755573 w 755573"/>
              <a:gd name="T3" fmla="*/ 4123435 h 4123435"/>
            </a:gdLst>
            <a:ahLst/>
            <a:cxnLst/>
            <a:rect l="T0" t="T1" r="T2" b="T3"/>
            <a:pathLst>
              <a:path w="755573" h="4123435">
                <a:moveTo>
                  <a:pt x="0" y="4123435"/>
                </a:moveTo>
                <a:lnTo>
                  <a:pt x="755573" y="4123435"/>
                </a:lnTo>
                <a:lnTo>
                  <a:pt x="755573" y="0"/>
                </a:lnTo>
                <a:lnTo>
                  <a:pt x="0" y="0"/>
                </a:lnTo>
                <a:lnTo>
                  <a:pt x="0" y="4123435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8" name="object 9"/>
          <p:cNvSpPr>
            <a:spLocks noChangeArrowheads="1"/>
          </p:cNvSpPr>
          <p:nvPr/>
        </p:nvSpPr>
        <p:spPr bwMode="auto">
          <a:xfrm>
            <a:off x="755650" y="1006475"/>
            <a:ext cx="4103688" cy="246063"/>
          </a:xfrm>
          <a:custGeom>
            <a:avLst/>
            <a:gdLst>
              <a:gd name="T0" fmla="*/ 0 w 4104512"/>
              <a:gd name="T1" fmla="*/ 0 h 246849"/>
              <a:gd name="T2" fmla="*/ 4104512 w 4104512"/>
              <a:gd name="T3" fmla="*/ 246849 h 246849"/>
            </a:gdLst>
            <a:ahLst/>
            <a:cxnLst/>
            <a:rect l="T0" t="T1" r="T2" b="T3"/>
            <a:pathLst>
              <a:path w="4104512" h="246849">
                <a:moveTo>
                  <a:pt x="0" y="246849"/>
                </a:moveTo>
                <a:lnTo>
                  <a:pt x="4104512" y="246849"/>
                </a:lnTo>
                <a:lnTo>
                  <a:pt x="4104512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9" name="object 10"/>
          <p:cNvSpPr>
            <a:spLocks noChangeArrowheads="1"/>
          </p:cNvSpPr>
          <p:nvPr/>
        </p:nvSpPr>
        <p:spPr bwMode="auto">
          <a:xfrm>
            <a:off x="4859338" y="1006475"/>
            <a:ext cx="1728787" cy="246063"/>
          </a:xfrm>
          <a:custGeom>
            <a:avLst/>
            <a:gdLst>
              <a:gd name="T0" fmla="*/ 0 w 1728215"/>
              <a:gd name="T1" fmla="*/ 0 h 246849"/>
              <a:gd name="T2" fmla="*/ 1728215 w 1728215"/>
              <a:gd name="T3" fmla="*/ 246849 h 246849"/>
            </a:gdLst>
            <a:ahLst/>
            <a:cxnLst/>
            <a:rect l="T0" t="T1" r="T2" b="T3"/>
            <a:pathLst>
              <a:path w="1728215" h="246849">
                <a:moveTo>
                  <a:pt x="0" y="246849"/>
                </a:moveTo>
                <a:lnTo>
                  <a:pt x="1728215" y="246849"/>
                </a:lnTo>
                <a:lnTo>
                  <a:pt x="1728215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0" name="object 11"/>
          <p:cNvSpPr>
            <a:spLocks noChangeArrowheads="1"/>
          </p:cNvSpPr>
          <p:nvPr/>
        </p:nvSpPr>
        <p:spPr bwMode="auto">
          <a:xfrm>
            <a:off x="6588125" y="1006475"/>
            <a:ext cx="792163" cy="246063"/>
          </a:xfrm>
          <a:custGeom>
            <a:avLst/>
            <a:gdLst>
              <a:gd name="T0" fmla="*/ 0 w 792086"/>
              <a:gd name="T1" fmla="*/ 0 h 246849"/>
              <a:gd name="T2" fmla="*/ 792086 w 792086"/>
              <a:gd name="T3" fmla="*/ 246849 h 246849"/>
            </a:gdLst>
            <a:ahLst/>
            <a:cxnLst/>
            <a:rect l="T0" t="T1" r="T2" b="T3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1" name="object 12"/>
          <p:cNvSpPr>
            <a:spLocks noChangeArrowheads="1"/>
          </p:cNvSpPr>
          <p:nvPr/>
        </p:nvSpPr>
        <p:spPr bwMode="auto">
          <a:xfrm>
            <a:off x="7380288" y="1006475"/>
            <a:ext cx="936625" cy="246063"/>
          </a:xfrm>
          <a:custGeom>
            <a:avLst/>
            <a:gdLst>
              <a:gd name="T0" fmla="*/ 0 w 936104"/>
              <a:gd name="T1" fmla="*/ 0 h 246849"/>
              <a:gd name="T2" fmla="*/ 936104 w 936104"/>
              <a:gd name="T3" fmla="*/ 246849 h 246849"/>
            </a:gdLst>
            <a:ahLst/>
            <a:cxnLst/>
            <a:rect l="T0" t="T1" r="T2" b="T3"/>
            <a:pathLst>
              <a:path w="936104" h="246849">
                <a:moveTo>
                  <a:pt x="0" y="246849"/>
                </a:moveTo>
                <a:lnTo>
                  <a:pt x="936104" y="246849"/>
                </a:lnTo>
                <a:lnTo>
                  <a:pt x="936104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2" name="object 13"/>
          <p:cNvSpPr>
            <a:spLocks noChangeArrowheads="1"/>
          </p:cNvSpPr>
          <p:nvPr/>
        </p:nvSpPr>
        <p:spPr bwMode="auto">
          <a:xfrm>
            <a:off x="8316913" y="1006475"/>
            <a:ext cx="792162" cy="246063"/>
          </a:xfrm>
          <a:custGeom>
            <a:avLst/>
            <a:gdLst>
              <a:gd name="T0" fmla="*/ 0 w 792086"/>
              <a:gd name="T1" fmla="*/ 0 h 246849"/>
              <a:gd name="T2" fmla="*/ 792086 w 792086"/>
              <a:gd name="T3" fmla="*/ 246849 h 246849"/>
            </a:gdLst>
            <a:ahLst/>
            <a:cxnLst/>
            <a:rect l="T0" t="T1" r="T2" b="T3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3" name="object 14"/>
          <p:cNvSpPr>
            <a:spLocks noChangeArrowheads="1"/>
          </p:cNvSpPr>
          <p:nvPr/>
        </p:nvSpPr>
        <p:spPr bwMode="auto">
          <a:xfrm>
            <a:off x="755650" y="1252538"/>
            <a:ext cx="4103688" cy="490537"/>
          </a:xfrm>
          <a:custGeom>
            <a:avLst/>
            <a:gdLst>
              <a:gd name="T0" fmla="*/ 0 w 4104512"/>
              <a:gd name="T1" fmla="*/ 0 h 490347"/>
              <a:gd name="T2" fmla="*/ 4104512 w 4104512"/>
              <a:gd name="T3" fmla="*/ 490347 h 490347"/>
            </a:gdLst>
            <a:ahLst/>
            <a:cxnLst/>
            <a:rect l="T0" t="T1" r="T2" b="T3"/>
            <a:pathLst>
              <a:path w="4104512" h="490347">
                <a:moveTo>
                  <a:pt x="0" y="490347"/>
                </a:moveTo>
                <a:lnTo>
                  <a:pt x="4104512" y="490347"/>
                </a:lnTo>
                <a:lnTo>
                  <a:pt x="4104512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4" name="object 15"/>
          <p:cNvSpPr>
            <a:spLocks noChangeArrowheads="1"/>
          </p:cNvSpPr>
          <p:nvPr/>
        </p:nvSpPr>
        <p:spPr bwMode="auto">
          <a:xfrm>
            <a:off x="4859338" y="1252538"/>
            <a:ext cx="1728787" cy="490537"/>
          </a:xfrm>
          <a:custGeom>
            <a:avLst/>
            <a:gdLst>
              <a:gd name="T0" fmla="*/ 0 w 1728215"/>
              <a:gd name="T1" fmla="*/ 0 h 490347"/>
              <a:gd name="T2" fmla="*/ 1728215 w 1728215"/>
              <a:gd name="T3" fmla="*/ 490347 h 490347"/>
            </a:gdLst>
            <a:ahLst/>
            <a:cxnLst/>
            <a:rect l="T0" t="T1" r="T2" b="T3"/>
            <a:pathLst>
              <a:path w="1728215" h="490347">
                <a:moveTo>
                  <a:pt x="0" y="490347"/>
                </a:moveTo>
                <a:lnTo>
                  <a:pt x="1728215" y="490347"/>
                </a:lnTo>
                <a:lnTo>
                  <a:pt x="1728215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70%</a:t>
            </a:r>
          </a:p>
        </p:txBody>
      </p:sp>
      <p:sp>
        <p:nvSpPr>
          <p:cNvPr id="17425" name="object 16"/>
          <p:cNvSpPr>
            <a:spLocks noChangeArrowheads="1"/>
          </p:cNvSpPr>
          <p:nvPr/>
        </p:nvSpPr>
        <p:spPr bwMode="auto">
          <a:xfrm>
            <a:off x="6588125" y="1252538"/>
            <a:ext cx="792163" cy="490537"/>
          </a:xfrm>
          <a:custGeom>
            <a:avLst/>
            <a:gdLst>
              <a:gd name="T0" fmla="*/ 0 w 792086"/>
              <a:gd name="T1" fmla="*/ 0 h 490347"/>
              <a:gd name="T2" fmla="*/ 792086 w 792086"/>
              <a:gd name="T3" fmla="*/ 490347 h 490347"/>
            </a:gdLst>
            <a:ahLst/>
            <a:cxnLst/>
            <a:rect l="T0" t="T1" r="T2" b="T3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6" name="object 17"/>
          <p:cNvSpPr>
            <a:spLocks noChangeArrowheads="1"/>
          </p:cNvSpPr>
          <p:nvPr/>
        </p:nvSpPr>
        <p:spPr bwMode="auto">
          <a:xfrm>
            <a:off x="7380288" y="1252538"/>
            <a:ext cx="936625" cy="490537"/>
          </a:xfrm>
          <a:custGeom>
            <a:avLst/>
            <a:gdLst>
              <a:gd name="T0" fmla="*/ 0 w 936104"/>
              <a:gd name="T1" fmla="*/ 0 h 490347"/>
              <a:gd name="T2" fmla="*/ 936104 w 936104"/>
              <a:gd name="T3" fmla="*/ 490347 h 490347"/>
            </a:gdLst>
            <a:ahLst/>
            <a:cxnLst/>
            <a:rect l="T0" t="T1" r="T2" b="T3"/>
            <a:pathLst>
              <a:path w="936104" h="490347">
                <a:moveTo>
                  <a:pt x="0" y="490347"/>
                </a:moveTo>
                <a:lnTo>
                  <a:pt x="936104" y="490347"/>
                </a:lnTo>
                <a:lnTo>
                  <a:pt x="936104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20%/28%</a:t>
            </a:r>
          </a:p>
        </p:txBody>
      </p:sp>
      <p:sp>
        <p:nvSpPr>
          <p:cNvPr id="17427" name="object 18"/>
          <p:cNvSpPr>
            <a:spLocks noChangeArrowheads="1"/>
          </p:cNvSpPr>
          <p:nvPr/>
        </p:nvSpPr>
        <p:spPr bwMode="auto">
          <a:xfrm>
            <a:off x="8316913" y="1252538"/>
            <a:ext cx="792162" cy="490537"/>
          </a:xfrm>
          <a:custGeom>
            <a:avLst/>
            <a:gdLst>
              <a:gd name="T0" fmla="*/ 0 w 792086"/>
              <a:gd name="T1" fmla="*/ 0 h 490347"/>
              <a:gd name="T2" fmla="*/ 792086 w 792086"/>
              <a:gd name="T3" fmla="*/ 490347 h 490347"/>
            </a:gdLst>
            <a:ahLst/>
            <a:cxnLst/>
            <a:rect l="T0" t="T1" r="T2" b="T3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8" name="object 19"/>
          <p:cNvSpPr>
            <a:spLocks noChangeArrowheads="1"/>
          </p:cNvSpPr>
          <p:nvPr/>
        </p:nvSpPr>
        <p:spPr bwMode="auto">
          <a:xfrm>
            <a:off x="755650" y="1743075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9" name="object 20"/>
          <p:cNvSpPr>
            <a:spLocks noChangeArrowheads="1"/>
          </p:cNvSpPr>
          <p:nvPr/>
        </p:nvSpPr>
        <p:spPr bwMode="auto">
          <a:xfrm>
            <a:off x="4859338" y="1743075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0" name="object 21"/>
          <p:cNvSpPr>
            <a:spLocks noChangeArrowheads="1"/>
          </p:cNvSpPr>
          <p:nvPr/>
        </p:nvSpPr>
        <p:spPr bwMode="auto">
          <a:xfrm>
            <a:off x="6588125" y="1743075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1" name="object 22"/>
          <p:cNvSpPr>
            <a:spLocks noChangeArrowheads="1"/>
          </p:cNvSpPr>
          <p:nvPr/>
        </p:nvSpPr>
        <p:spPr bwMode="auto">
          <a:xfrm>
            <a:off x="7380288" y="1743075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2" name="object 23"/>
          <p:cNvSpPr>
            <a:spLocks noChangeArrowheads="1"/>
          </p:cNvSpPr>
          <p:nvPr/>
        </p:nvSpPr>
        <p:spPr bwMode="auto">
          <a:xfrm>
            <a:off x="8316913" y="1743075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3" name="object 24"/>
          <p:cNvSpPr>
            <a:spLocks noChangeArrowheads="1"/>
          </p:cNvSpPr>
          <p:nvPr/>
        </p:nvSpPr>
        <p:spPr bwMode="auto">
          <a:xfrm>
            <a:off x="755650" y="2047875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4" name="object 25"/>
          <p:cNvSpPr>
            <a:spLocks noChangeArrowheads="1"/>
          </p:cNvSpPr>
          <p:nvPr/>
        </p:nvSpPr>
        <p:spPr bwMode="auto">
          <a:xfrm>
            <a:off x="4859338" y="2047875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5" name="object 26"/>
          <p:cNvSpPr>
            <a:spLocks noChangeArrowheads="1"/>
          </p:cNvSpPr>
          <p:nvPr/>
        </p:nvSpPr>
        <p:spPr bwMode="auto">
          <a:xfrm>
            <a:off x="6588125" y="2047875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6" name="object 27"/>
          <p:cNvSpPr>
            <a:spLocks noChangeArrowheads="1"/>
          </p:cNvSpPr>
          <p:nvPr/>
        </p:nvSpPr>
        <p:spPr bwMode="auto">
          <a:xfrm>
            <a:off x="7380288" y="2047875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7" name="object 28"/>
          <p:cNvSpPr>
            <a:spLocks noChangeArrowheads="1"/>
          </p:cNvSpPr>
          <p:nvPr/>
        </p:nvSpPr>
        <p:spPr bwMode="auto">
          <a:xfrm>
            <a:off x="8316913" y="2047875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8" name="object 29"/>
          <p:cNvSpPr>
            <a:spLocks noChangeArrowheads="1"/>
          </p:cNvSpPr>
          <p:nvPr/>
        </p:nvSpPr>
        <p:spPr bwMode="auto">
          <a:xfrm>
            <a:off x="755650" y="2352675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9" name="object 30"/>
          <p:cNvSpPr>
            <a:spLocks noChangeArrowheads="1"/>
          </p:cNvSpPr>
          <p:nvPr/>
        </p:nvSpPr>
        <p:spPr bwMode="auto">
          <a:xfrm>
            <a:off x="4859338" y="2352675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0" name="object 31"/>
          <p:cNvSpPr>
            <a:spLocks noChangeArrowheads="1"/>
          </p:cNvSpPr>
          <p:nvPr/>
        </p:nvSpPr>
        <p:spPr bwMode="auto">
          <a:xfrm>
            <a:off x="6588125" y="2352675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1" name="object 32"/>
          <p:cNvSpPr>
            <a:spLocks noChangeArrowheads="1"/>
          </p:cNvSpPr>
          <p:nvPr/>
        </p:nvSpPr>
        <p:spPr bwMode="auto">
          <a:xfrm>
            <a:off x="7380288" y="2352675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2" name="object 33"/>
          <p:cNvSpPr>
            <a:spLocks noChangeArrowheads="1"/>
          </p:cNvSpPr>
          <p:nvPr/>
        </p:nvSpPr>
        <p:spPr bwMode="auto">
          <a:xfrm>
            <a:off x="8316913" y="2352675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3" name="object 34"/>
          <p:cNvSpPr>
            <a:spLocks noChangeArrowheads="1"/>
          </p:cNvSpPr>
          <p:nvPr/>
        </p:nvSpPr>
        <p:spPr bwMode="auto">
          <a:xfrm>
            <a:off x="755650" y="2657475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4" name="object 35"/>
          <p:cNvSpPr>
            <a:spLocks noChangeArrowheads="1"/>
          </p:cNvSpPr>
          <p:nvPr/>
        </p:nvSpPr>
        <p:spPr bwMode="auto">
          <a:xfrm>
            <a:off x="4859338" y="2657475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5" name="object 36"/>
          <p:cNvSpPr>
            <a:spLocks noChangeArrowheads="1"/>
          </p:cNvSpPr>
          <p:nvPr/>
        </p:nvSpPr>
        <p:spPr bwMode="auto">
          <a:xfrm>
            <a:off x="6588125" y="2657475"/>
            <a:ext cx="2520950" cy="304800"/>
          </a:xfrm>
          <a:custGeom>
            <a:avLst/>
            <a:gdLst>
              <a:gd name="T0" fmla="*/ 0 w 2520315"/>
              <a:gd name="T1" fmla="*/ 0 h 304800"/>
              <a:gd name="T2" fmla="*/ 2520315 w 2520315"/>
              <a:gd name="T3" fmla="*/ 304800 h 304800"/>
            </a:gdLst>
            <a:ahLst/>
            <a:cxnLst/>
            <a:rect l="T0" t="T1" r="T2" b="T3"/>
            <a:pathLst>
              <a:path w="2520315" h="304800">
                <a:moveTo>
                  <a:pt x="0" y="304800"/>
                </a:moveTo>
                <a:lnTo>
                  <a:pt x="2520315" y="304800"/>
                </a:lnTo>
                <a:lnTo>
                  <a:pt x="25203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6" name="object 37"/>
          <p:cNvSpPr>
            <a:spLocks noChangeArrowheads="1"/>
          </p:cNvSpPr>
          <p:nvPr/>
        </p:nvSpPr>
        <p:spPr bwMode="auto">
          <a:xfrm>
            <a:off x="755650" y="2962275"/>
            <a:ext cx="4103688" cy="519113"/>
          </a:xfrm>
          <a:custGeom>
            <a:avLst/>
            <a:gdLst>
              <a:gd name="T0" fmla="*/ 0 w 4104512"/>
              <a:gd name="T1" fmla="*/ 0 h 518160"/>
              <a:gd name="T2" fmla="*/ 4104512 w 4104512"/>
              <a:gd name="T3" fmla="*/ 518160 h 518160"/>
            </a:gdLst>
            <a:ahLst/>
            <a:cxnLst/>
            <a:rect l="T0" t="T1" r="T2" b="T3"/>
            <a:pathLst>
              <a:path w="4104512" h="518160">
                <a:moveTo>
                  <a:pt x="0" y="518160"/>
                </a:moveTo>
                <a:lnTo>
                  <a:pt x="4104512" y="518160"/>
                </a:lnTo>
                <a:lnTo>
                  <a:pt x="4104512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7" name="object 38"/>
          <p:cNvSpPr>
            <a:spLocks noChangeArrowheads="1"/>
          </p:cNvSpPr>
          <p:nvPr/>
        </p:nvSpPr>
        <p:spPr bwMode="auto">
          <a:xfrm>
            <a:off x="4859338" y="2962275"/>
            <a:ext cx="1728787" cy="519113"/>
          </a:xfrm>
          <a:custGeom>
            <a:avLst/>
            <a:gdLst>
              <a:gd name="T0" fmla="*/ 0 w 1728215"/>
              <a:gd name="T1" fmla="*/ 0 h 518160"/>
              <a:gd name="T2" fmla="*/ 1728215 w 1728215"/>
              <a:gd name="T3" fmla="*/ 518160 h 518160"/>
            </a:gdLst>
            <a:ahLst/>
            <a:cxnLst/>
            <a:rect l="T0" t="T1" r="T2" b="T3"/>
            <a:pathLst>
              <a:path w="1728215" h="518160">
                <a:moveTo>
                  <a:pt x="0" y="518160"/>
                </a:moveTo>
                <a:lnTo>
                  <a:pt x="1728215" y="518160"/>
                </a:lnTo>
                <a:lnTo>
                  <a:pt x="1728215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8" name="object 39"/>
          <p:cNvSpPr>
            <a:spLocks noChangeArrowheads="1"/>
          </p:cNvSpPr>
          <p:nvPr/>
        </p:nvSpPr>
        <p:spPr bwMode="auto">
          <a:xfrm>
            <a:off x="6588125" y="2962275"/>
            <a:ext cx="792163" cy="519113"/>
          </a:xfrm>
          <a:custGeom>
            <a:avLst/>
            <a:gdLst>
              <a:gd name="T0" fmla="*/ 0 w 792086"/>
              <a:gd name="T1" fmla="*/ 0 h 518160"/>
              <a:gd name="T2" fmla="*/ 792086 w 792086"/>
              <a:gd name="T3" fmla="*/ 518160 h 518160"/>
            </a:gdLst>
            <a:ahLst/>
            <a:cxnLst/>
            <a:rect l="T0" t="T1" r="T2" b="T3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9" name="object 40"/>
          <p:cNvSpPr>
            <a:spLocks noChangeArrowheads="1"/>
          </p:cNvSpPr>
          <p:nvPr/>
        </p:nvSpPr>
        <p:spPr bwMode="auto">
          <a:xfrm>
            <a:off x="7380288" y="2962275"/>
            <a:ext cx="936625" cy="519113"/>
          </a:xfrm>
          <a:custGeom>
            <a:avLst/>
            <a:gdLst>
              <a:gd name="T0" fmla="*/ 0 w 936104"/>
              <a:gd name="T1" fmla="*/ 0 h 518160"/>
              <a:gd name="T2" fmla="*/ 936104 w 936104"/>
              <a:gd name="T3" fmla="*/ 518160 h 518160"/>
            </a:gdLst>
            <a:ahLst/>
            <a:cxnLst/>
            <a:rect l="T0" t="T1" r="T2" b="T3"/>
            <a:pathLst>
              <a:path w="936104" h="518160">
                <a:moveTo>
                  <a:pt x="0" y="518160"/>
                </a:moveTo>
                <a:lnTo>
                  <a:pt x="936104" y="518160"/>
                </a:lnTo>
                <a:lnTo>
                  <a:pt x="93610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0" name="object 41"/>
          <p:cNvSpPr>
            <a:spLocks noChangeArrowheads="1"/>
          </p:cNvSpPr>
          <p:nvPr/>
        </p:nvSpPr>
        <p:spPr bwMode="auto">
          <a:xfrm>
            <a:off x="8316913" y="2962275"/>
            <a:ext cx="792162" cy="519113"/>
          </a:xfrm>
          <a:custGeom>
            <a:avLst/>
            <a:gdLst>
              <a:gd name="T0" fmla="*/ 0 w 792086"/>
              <a:gd name="T1" fmla="*/ 0 h 518160"/>
              <a:gd name="T2" fmla="*/ 792086 w 792086"/>
              <a:gd name="T3" fmla="*/ 518160 h 518160"/>
            </a:gdLst>
            <a:ahLst/>
            <a:cxnLst/>
            <a:rect l="T0" t="T1" r="T2" b="T3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1" name="object 42"/>
          <p:cNvSpPr>
            <a:spLocks noChangeArrowheads="1"/>
          </p:cNvSpPr>
          <p:nvPr/>
        </p:nvSpPr>
        <p:spPr bwMode="auto">
          <a:xfrm>
            <a:off x="755650" y="3481388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799"/>
                </a:moveTo>
                <a:lnTo>
                  <a:pt x="4104512" y="304799"/>
                </a:lnTo>
                <a:lnTo>
                  <a:pt x="4104512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2" name="object 43"/>
          <p:cNvSpPr>
            <a:spLocks noChangeArrowheads="1"/>
          </p:cNvSpPr>
          <p:nvPr/>
        </p:nvSpPr>
        <p:spPr bwMode="auto">
          <a:xfrm>
            <a:off x="4859338" y="3481388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799"/>
                </a:moveTo>
                <a:lnTo>
                  <a:pt x="1728215" y="304799"/>
                </a:lnTo>
                <a:lnTo>
                  <a:pt x="1728215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3" name="object 44"/>
          <p:cNvSpPr>
            <a:spLocks noChangeArrowheads="1"/>
          </p:cNvSpPr>
          <p:nvPr/>
        </p:nvSpPr>
        <p:spPr bwMode="auto">
          <a:xfrm>
            <a:off x="6588125" y="3481388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4" name="object 45"/>
          <p:cNvSpPr>
            <a:spLocks noChangeArrowheads="1"/>
          </p:cNvSpPr>
          <p:nvPr/>
        </p:nvSpPr>
        <p:spPr bwMode="auto">
          <a:xfrm>
            <a:off x="7380288" y="3481388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799"/>
                </a:moveTo>
                <a:lnTo>
                  <a:pt x="936104" y="304799"/>
                </a:lnTo>
                <a:lnTo>
                  <a:pt x="936104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5" name="object 46"/>
          <p:cNvSpPr>
            <a:spLocks noChangeArrowheads="1"/>
          </p:cNvSpPr>
          <p:nvPr/>
        </p:nvSpPr>
        <p:spPr bwMode="auto">
          <a:xfrm>
            <a:off x="8316913" y="3481388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6" name="object 47"/>
          <p:cNvSpPr>
            <a:spLocks noChangeArrowheads="1"/>
          </p:cNvSpPr>
          <p:nvPr/>
        </p:nvSpPr>
        <p:spPr bwMode="auto">
          <a:xfrm>
            <a:off x="755650" y="3786188"/>
            <a:ext cx="4103688" cy="215900"/>
          </a:xfrm>
          <a:custGeom>
            <a:avLst/>
            <a:gdLst>
              <a:gd name="T0" fmla="*/ 0 w 4104512"/>
              <a:gd name="T1" fmla="*/ 0 h 216369"/>
              <a:gd name="T2" fmla="*/ 4104512 w 4104512"/>
              <a:gd name="T3" fmla="*/ 216369 h 216369"/>
            </a:gdLst>
            <a:ahLst/>
            <a:cxnLst/>
            <a:rect l="T0" t="T1" r="T2" b="T3"/>
            <a:pathLst>
              <a:path w="4104512" h="216369">
                <a:moveTo>
                  <a:pt x="0" y="216369"/>
                </a:moveTo>
                <a:lnTo>
                  <a:pt x="4104512" y="216369"/>
                </a:lnTo>
                <a:lnTo>
                  <a:pt x="4104512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7" name="object 48"/>
          <p:cNvSpPr>
            <a:spLocks noChangeArrowheads="1"/>
          </p:cNvSpPr>
          <p:nvPr/>
        </p:nvSpPr>
        <p:spPr bwMode="auto">
          <a:xfrm>
            <a:off x="4859338" y="3786188"/>
            <a:ext cx="1728787" cy="215900"/>
          </a:xfrm>
          <a:custGeom>
            <a:avLst/>
            <a:gdLst>
              <a:gd name="T0" fmla="*/ 0 w 1728215"/>
              <a:gd name="T1" fmla="*/ 0 h 216369"/>
              <a:gd name="T2" fmla="*/ 1728215 w 1728215"/>
              <a:gd name="T3" fmla="*/ 216369 h 216369"/>
            </a:gdLst>
            <a:ahLst/>
            <a:cxnLst/>
            <a:rect l="T0" t="T1" r="T2" b="T3"/>
            <a:pathLst>
              <a:path w="1728215" h="216369">
                <a:moveTo>
                  <a:pt x="0" y="216369"/>
                </a:moveTo>
                <a:lnTo>
                  <a:pt x="1728215" y="216369"/>
                </a:lnTo>
                <a:lnTo>
                  <a:pt x="1728215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8" name="object 49"/>
          <p:cNvSpPr>
            <a:spLocks noChangeArrowheads="1"/>
          </p:cNvSpPr>
          <p:nvPr/>
        </p:nvSpPr>
        <p:spPr bwMode="auto">
          <a:xfrm>
            <a:off x="6588125" y="3786188"/>
            <a:ext cx="792163" cy="215900"/>
          </a:xfrm>
          <a:custGeom>
            <a:avLst/>
            <a:gdLst>
              <a:gd name="T0" fmla="*/ 0 w 792086"/>
              <a:gd name="T1" fmla="*/ 0 h 216369"/>
              <a:gd name="T2" fmla="*/ 792086 w 792086"/>
              <a:gd name="T3" fmla="*/ 216369 h 216369"/>
            </a:gdLst>
            <a:ahLst/>
            <a:cxnLst/>
            <a:rect l="T0" t="T1" r="T2" b="T3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9" name="object 50"/>
          <p:cNvSpPr>
            <a:spLocks noChangeArrowheads="1"/>
          </p:cNvSpPr>
          <p:nvPr/>
        </p:nvSpPr>
        <p:spPr bwMode="auto">
          <a:xfrm>
            <a:off x="7380288" y="3786188"/>
            <a:ext cx="936625" cy="215900"/>
          </a:xfrm>
          <a:custGeom>
            <a:avLst/>
            <a:gdLst>
              <a:gd name="T0" fmla="*/ 0 w 936104"/>
              <a:gd name="T1" fmla="*/ 0 h 216369"/>
              <a:gd name="T2" fmla="*/ 936104 w 936104"/>
              <a:gd name="T3" fmla="*/ 216369 h 216369"/>
            </a:gdLst>
            <a:ahLst/>
            <a:cxnLst/>
            <a:rect l="T0" t="T1" r="T2" b="T3"/>
            <a:pathLst>
              <a:path w="936104" h="216369">
                <a:moveTo>
                  <a:pt x="0" y="216369"/>
                </a:moveTo>
                <a:lnTo>
                  <a:pt x="936104" y="216369"/>
                </a:lnTo>
                <a:lnTo>
                  <a:pt x="936104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0" name="object 51"/>
          <p:cNvSpPr>
            <a:spLocks noChangeArrowheads="1"/>
          </p:cNvSpPr>
          <p:nvPr/>
        </p:nvSpPr>
        <p:spPr bwMode="auto">
          <a:xfrm>
            <a:off x="8316913" y="3786188"/>
            <a:ext cx="792162" cy="215900"/>
          </a:xfrm>
          <a:custGeom>
            <a:avLst/>
            <a:gdLst>
              <a:gd name="T0" fmla="*/ 0 w 792086"/>
              <a:gd name="T1" fmla="*/ 0 h 216369"/>
              <a:gd name="T2" fmla="*/ 792086 w 792086"/>
              <a:gd name="T3" fmla="*/ 216369 h 216369"/>
            </a:gdLst>
            <a:ahLst/>
            <a:cxnLst/>
            <a:rect l="T0" t="T1" r="T2" b="T3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1" name="object 52"/>
          <p:cNvSpPr>
            <a:spLocks noChangeArrowheads="1"/>
          </p:cNvSpPr>
          <p:nvPr/>
        </p:nvSpPr>
        <p:spPr bwMode="auto">
          <a:xfrm>
            <a:off x="755650" y="4002088"/>
            <a:ext cx="4103688" cy="517525"/>
          </a:xfrm>
          <a:custGeom>
            <a:avLst/>
            <a:gdLst>
              <a:gd name="T0" fmla="*/ 0 w 4104512"/>
              <a:gd name="T1" fmla="*/ 0 h 518159"/>
              <a:gd name="T2" fmla="*/ 4104512 w 4104512"/>
              <a:gd name="T3" fmla="*/ 518159 h 518159"/>
            </a:gdLst>
            <a:ahLst/>
            <a:cxnLst/>
            <a:rect l="T0" t="T1" r="T2" b="T3"/>
            <a:pathLst>
              <a:path w="4104512" h="518159">
                <a:moveTo>
                  <a:pt x="0" y="518159"/>
                </a:moveTo>
                <a:lnTo>
                  <a:pt x="4104512" y="518159"/>
                </a:lnTo>
                <a:lnTo>
                  <a:pt x="410451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2" name="object 53"/>
          <p:cNvSpPr>
            <a:spLocks noChangeArrowheads="1"/>
          </p:cNvSpPr>
          <p:nvPr/>
        </p:nvSpPr>
        <p:spPr bwMode="auto">
          <a:xfrm>
            <a:off x="4859338" y="4002088"/>
            <a:ext cx="1728787" cy="517525"/>
          </a:xfrm>
          <a:custGeom>
            <a:avLst/>
            <a:gdLst>
              <a:gd name="T0" fmla="*/ 0 w 1728215"/>
              <a:gd name="T1" fmla="*/ 0 h 518159"/>
              <a:gd name="T2" fmla="*/ 1728215 w 1728215"/>
              <a:gd name="T3" fmla="*/ 518159 h 518159"/>
            </a:gdLst>
            <a:ahLst/>
            <a:cxnLst/>
            <a:rect l="T0" t="T1" r="T2" b="T3"/>
            <a:pathLst>
              <a:path w="1728215" h="518159">
                <a:moveTo>
                  <a:pt x="0" y="518159"/>
                </a:moveTo>
                <a:lnTo>
                  <a:pt x="1728215" y="518159"/>
                </a:lnTo>
                <a:lnTo>
                  <a:pt x="1728215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3" name="object 54"/>
          <p:cNvSpPr>
            <a:spLocks noChangeArrowheads="1"/>
          </p:cNvSpPr>
          <p:nvPr/>
        </p:nvSpPr>
        <p:spPr bwMode="auto">
          <a:xfrm>
            <a:off x="6588125" y="4002088"/>
            <a:ext cx="792163" cy="517525"/>
          </a:xfrm>
          <a:custGeom>
            <a:avLst/>
            <a:gdLst>
              <a:gd name="T0" fmla="*/ 0 w 792086"/>
              <a:gd name="T1" fmla="*/ 0 h 518159"/>
              <a:gd name="T2" fmla="*/ 792086 w 792086"/>
              <a:gd name="T3" fmla="*/ 518159 h 518159"/>
            </a:gdLst>
            <a:ahLst/>
            <a:cxnLst/>
            <a:rect l="T0" t="T1" r="T2" b="T3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4" name="object 56"/>
          <p:cNvSpPr>
            <a:spLocks noChangeArrowheads="1"/>
          </p:cNvSpPr>
          <p:nvPr/>
        </p:nvSpPr>
        <p:spPr bwMode="auto">
          <a:xfrm>
            <a:off x="8316913" y="4002088"/>
            <a:ext cx="792162" cy="517525"/>
          </a:xfrm>
          <a:custGeom>
            <a:avLst/>
            <a:gdLst>
              <a:gd name="T0" fmla="*/ 0 w 792086"/>
              <a:gd name="T1" fmla="*/ 0 h 518159"/>
              <a:gd name="T2" fmla="*/ 792086 w 792086"/>
              <a:gd name="T3" fmla="*/ 518159 h 518159"/>
            </a:gdLst>
            <a:ahLst/>
            <a:cxnLst/>
            <a:rect l="T0" t="T1" r="T2" b="T3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5" name="object 57"/>
          <p:cNvSpPr>
            <a:spLocks noChangeArrowheads="1"/>
          </p:cNvSpPr>
          <p:nvPr/>
        </p:nvSpPr>
        <p:spPr bwMode="auto">
          <a:xfrm>
            <a:off x="755650" y="4519613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6" name="object 58"/>
          <p:cNvSpPr>
            <a:spLocks noChangeArrowheads="1"/>
          </p:cNvSpPr>
          <p:nvPr/>
        </p:nvSpPr>
        <p:spPr bwMode="auto">
          <a:xfrm>
            <a:off x="4859338" y="4519613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7" name="object 59"/>
          <p:cNvSpPr>
            <a:spLocks noChangeArrowheads="1"/>
          </p:cNvSpPr>
          <p:nvPr/>
        </p:nvSpPr>
        <p:spPr bwMode="auto">
          <a:xfrm>
            <a:off x="6588125" y="4519613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8" name="object 60"/>
          <p:cNvSpPr>
            <a:spLocks noChangeArrowheads="1"/>
          </p:cNvSpPr>
          <p:nvPr/>
        </p:nvSpPr>
        <p:spPr bwMode="auto">
          <a:xfrm>
            <a:off x="7380288" y="4519613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9" name="object 61"/>
          <p:cNvSpPr>
            <a:spLocks noChangeArrowheads="1"/>
          </p:cNvSpPr>
          <p:nvPr/>
        </p:nvSpPr>
        <p:spPr bwMode="auto">
          <a:xfrm>
            <a:off x="8316913" y="4519613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0" name="object 62"/>
          <p:cNvSpPr>
            <a:spLocks noChangeArrowheads="1"/>
          </p:cNvSpPr>
          <p:nvPr/>
        </p:nvSpPr>
        <p:spPr bwMode="auto">
          <a:xfrm>
            <a:off x="755650" y="4824413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1" name="object 63"/>
          <p:cNvSpPr>
            <a:spLocks noChangeArrowheads="1"/>
          </p:cNvSpPr>
          <p:nvPr/>
        </p:nvSpPr>
        <p:spPr bwMode="auto">
          <a:xfrm>
            <a:off x="4859338" y="4824413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2" name="object 64"/>
          <p:cNvSpPr>
            <a:spLocks noChangeArrowheads="1"/>
          </p:cNvSpPr>
          <p:nvPr/>
        </p:nvSpPr>
        <p:spPr bwMode="auto">
          <a:xfrm>
            <a:off x="6588125" y="4824413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3" name="object 65"/>
          <p:cNvSpPr>
            <a:spLocks noChangeArrowheads="1"/>
          </p:cNvSpPr>
          <p:nvPr/>
        </p:nvSpPr>
        <p:spPr bwMode="auto">
          <a:xfrm>
            <a:off x="7380288" y="4824413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4" name="object 66"/>
          <p:cNvSpPr>
            <a:spLocks noChangeArrowheads="1"/>
          </p:cNvSpPr>
          <p:nvPr/>
        </p:nvSpPr>
        <p:spPr bwMode="auto">
          <a:xfrm>
            <a:off x="8316913" y="4824413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5" name="object 67"/>
          <p:cNvSpPr>
            <a:spLocks noChangeArrowheads="1"/>
          </p:cNvSpPr>
          <p:nvPr/>
        </p:nvSpPr>
        <p:spPr bwMode="auto">
          <a:xfrm>
            <a:off x="0" y="5129213"/>
            <a:ext cx="755650" cy="914400"/>
          </a:xfrm>
          <a:custGeom>
            <a:avLst/>
            <a:gdLst>
              <a:gd name="T0" fmla="*/ 0 w 755573"/>
              <a:gd name="T1" fmla="*/ 0 h 914400"/>
              <a:gd name="T2" fmla="*/ 755573 w 755573"/>
              <a:gd name="T3" fmla="*/ 914400 h 914400"/>
            </a:gdLst>
            <a:ahLst/>
            <a:cxnLst/>
            <a:rect l="T0" t="T1" r="T2" b="T3"/>
            <a:pathLst>
              <a:path w="755573" h="914400">
                <a:moveTo>
                  <a:pt x="0" y="914400"/>
                </a:moveTo>
                <a:lnTo>
                  <a:pt x="755573" y="914400"/>
                </a:lnTo>
                <a:lnTo>
                  <a:pt x="755573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6" name="object 68"/>
          <p:cNvSpPr>
            <a:spLocks noChangeArrowheads="1"/>
          </p:cNvSpPr>
          <p:nvPr/>
        </p:nvSpPr>
        <p:spPr bwMode="auto">
          <a:xfrm>
            <a:off x="755650" y="5129213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7" name="object 69"/>
          <p:cNvSpPr>
            <a:spLocks noChangeArrowheads="1"/>
          </p:cNvSpPr>
          <p:nvPr/>
        </p:nvSpPr>
        <p:spPr bwMode="auto">
          <a:xfrm>
            <a:off x="4859338" y="5129213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8" name="object 70"/>
          <p:cNvSpPr>
            <a:spLocks noChangeArrowheads="1"/>
          </p:cNvSpPr>
          <p:nvPr/>
        </p:nvSpPr>
        <p:spPr bwMode="auto">
          <a:xfrm>
            <a:off x="6588125" y="5129213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9" name="object 71"/>
          <p:cNvSpPr>
            <a:spLocks noChangeArrowheads="1"/>
          </p:cNvSpPr>
          <p:nvPr/>
        </p:nvSpPr>
        <p:spPr bwMode="auto">
          <a:xfrm>
            <a:off x="7380288" y="5129213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0" name="object 72"/>
          <p:cNvSpPr>
            <a:spLocks noChangeArrowheads="1"/>
          </p:cNvSpPr>
          <p:nvPr/>
        </p:nvSpPr>
        <p:spPr bwMode="auto">
          <a:xfrm>
            <a:off x="8316913" y="5129213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1" name="object 73"/>
          <p:cNvSpPr>
            <a:spLocks noChangeArrowheads="1"/>
          </p:cNvSpPr>
          <p:nvPr/>
        </p:nvSpPr>
        <p:spPr bwMode="auto">
          <a:xfrm>
            <a:off x="755650" y="5434013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2" name="object 74"/>
          <p:cNvSpPr>
            <a:spLocks noChangeArrowheads="1"/>
          </p:cNvSpPr>
          <p:nvPr/>
        </p:nvSpPr>
        <p:spPr bwMode="auto">
          <a:xfrm>
            <a:off x="4859338" y="5434013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3" name="object 75"/>
          <p:cNvSpPr>
            <a:spLocks noChangeArrowheads="1"/>
          </p:cNvSpPr>
          <p:nvPr/>
        </p:nvSpPr>
        <p:spPr bwMode="auto">
          <a:xfrm>
            <a:off x="6588125" y="5434013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4" name="object 76"/>
          <p:cNvSpPr>
            <a:spLocks noChangeArrowheads="1"/>
          </p:cNvSpPr>
          <p:nvPr/>
        </p:nvSpPr>
        <p:spPr bwMode="auto">
          <a:xfrm>
            <a:off x="7380288" y="5434013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5" name="object 77"/>
          <p:cNvSpPr>
            <a:spLocks noChangeArrowheads="1"/>
          </p:cNvSpPr>
          <p:nvPr/>
        </p:nvSpPr>
        <p:spPr bwMode="auto">
          <a:xfrm>
            <a:off x="8316913" y="5434013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6" name="object 78"/>
          <p:cNvSpPr>
            <a:spLocks noChangeArrowheads="1"/>
          </p:cNvSpPr>
          <p:nvPr/>
        </p:nvSpPr>
        <p:spPr bwMode="auto">
          <a:xfrm>
            <a:off x="755650" y="5738813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7" name="object 79"/>
          <p:cNvSpPr>
            <a:spLocks noChangeArrowheads="1"/>
          </p:cNvSpPr>
          <p:nvPr/>
        </p:nvSpPr>
        <p:spPr bwMode="auto">
          <a:xfrm>
            <a:off x="4859338" y="5738813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8" name="object 80"/>
          <p:cNvSpPr>
            <a:spLocks noChangeArrowheads="1"/>
          </p:cNvSpPr>
          <p:nvPr/>
        </p:nvSpPr>
        <p:spPr bwMode="auto">
          <a:xfrm>
            <a:off x="6588125" y="5738813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9" name="object 81"/>
          <p:cNvSpPr>
            <a:spLocks noChangeArrowheads="1"/>
          </p:cNvSpPr>
          <p:nvPr/>
        </p:nvSpPr>
        <p:spPr bwMode="auto">
          <a:xfrm>
            <a:off x="7380288" y="5738813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0" name="object 82"/>
          <p:cNvSpPr>
            <a:spLocks noChangeArrowheads="1"/>
          </p:cNvSpPr>
          <p:nvPr/>
        </p:nvSpPr>
        <p:spPr bwMode="auto">
          <a:xfrm>
            <a:off x="8316913" y="5738813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1" name="object 83"/>
          <p:cNvSpPr>
            <a:spLocks noChangeArrowheads="1"/>
          </p:cNvSpPr>
          <p:nvPr/>
        </p:nvSpPr>
        <p:spPr bwMode="auto">
          <a:xfrm>
            <a:off x="0" y="6043613"/>
            <a:ext cx="755650" cy="793750"/>
          </a:xfrm>
          <a:custGeom>
            <a:avLst/>
            <a:gdLst>
              <a:gd name="T0" fmla="*/ 0 w 755573"/>
              <a:gd name="T1" fmla="*/ 0 h 792479"/>
              <a:gd name="T2" fmla="*/ 755573 w 755573"/>
              <a:gd name="T3" fmla="*/ 792479 h 792479"/>
            </a:gdLst>
            <a:ahLst/>
            <a:cxnLst/>
            <a:rect l="T0" t="T1" r="T2" b="T3"/>
            <a:pathLst>
              <a:path w="755573" h="792479">
                <a:moveTo>
                  <a:pt x="0" y="792480"/>
                </a:moveTo>
                <a:lnTo>
                  <a:pt x="755573" y="792480"/>
                </a:lnTo>
                <a:lnTo>
                  <a:pt x="755573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2" name="object 84"/>
          <p:cNvSpPr>
            <a:spLocks noChangeArrowheads="1"/>
          </p:cNvSpPr>
          <p:nvPr/>
        </p:nvSpPr>
        <p:spPr bwMode="auto">
          <a:xfrm>
            <a:off x="755650" y="6043613"/>
            <a:ext cx="4103688" cy="396875"/>
          </a:xfrm>
          <a:custGeom>
            <a:avLst/>
            <a:gdLst>
              <a:gd name="T0" fmla="*/ 0 w 4104512"/>
              <a:gd name="T1" fmla="*/ 0 h 396239"/>
              <a:gd name="T2" fmla="*/ 4104512 w 4104512"/>
              <a:gd name="T3" fmla="*/ 396239 h 396239"/>
            </a:gdLst>
            <a:ahLst/>
            <a:cxnLst/>
            <a:rect l="T0" t="T1" r="T2" b="T3"/>
            <a:pathLst>
              <a:path w="4104512" h="396239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3" name="object 85"/>
          <p:cNvSpPr>
            <a:spLocks noChangeArrowheads="1"/>
          </p:cNvSpPr>
          <p:nvPr/>
        </p:nvSpPr>
        <p:spPr bwMode="auto">
          <a:xfrm>
            <a:off x="4859338" y="6043613"/>
            <a:ext cx="1728787" cy="396875"/>
          </a:xfrm>
          <a:custGeom>
            <a:avLst/>
            <a:gdLst>
              <a:gd name="T0" fmla="*/ 0 w 1728215"/>
              <a:gd name="T1" fmla="*/ 0 h 396239"/>
              <a:gd name="T2" fmla="*/ 1728215 w 1728215"/>
              <a:gd name="T3" fmla="*/ 396239 h 396239"/>
            </a:gdLst>
            <a:ahLst/>
            <a:cxnLst/>
            <a:rect l="T0" t="T1" r="T2" b="T3"/>
            <a:pathLst>
              <a:path w="1728215" h="396239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4" name="object 86"/>
          <p:cNvSpPr>
            <a:spLocks noChangeArrowheads="1"/>
          </p:cNvSpPr>
          <p:nvPr/>
        </p:nvSpPr>
        <p:spPr bwMode="auto">
          <a:xfrm>
            <a:off x="6588125" y="6043613"/>
            <a:ext cx="792163" cy="396875"/>
          </a:xfrm>
          <a:custGeom>
            <a:avLst/>
            <a:gdLst>
              <a:gd name="T0" fmla="*/ 0 w 792086"/>
              <a:gd name="T1" fmla="*/ 0 h 396239"/>
              <a:gd name="T2" fmla="*/ 792086 w 792086"/>
              <a:gd name="T3" fmla="*/ 396239 h 396239"/>
            </a:gdLst>
            <a:ahLst/>
            <a:cxnLst/>
            <a:rect l="T0" t="T1" r="T2" b="T3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5" name="object 87"/>
          <p:cNvSpPr>
            <a:spLocks noChangeArrowheads="1"/>
          </p:cNvSpPr>
          <p:nvPr/>
        </p:nvSpPr>
        <p:spPr bwMode="auto">
          <a:xfrm>
            <a:off x="7380288" y="6043613"/>
            <a:ext cx="936625" cy="396875"/>
          </a:xfrm>
          <a:custGeom>
            <a:avLst/>
            <a:gdLst>
              <a:gd name="T0" fmla="*/ 0 w 936104"/>
              <a:gd name="T1" fmla="*/ 0 h 396239"/>
              <a:gd name="T2" fmla="*/ 936104 w 936104"/>
              <a:gd name="T3" fmla="*/ 396239 h 396239"/>
            </a:gdLst>
            <a:ahLst/>
            <a:cxnLst/>
            <a:rect l="T0" t="T1" r="T2" b="T3"/>
            <a:pathLst>
              <a:path w="936104" h="396239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6" name="object 88"/>
          <p:cNvSpPr>
            <a:spLocks noChangeArrowheads="1"/>
          </p:cNvSpPr>
          <p:nvPr/>
        </p:nvSpPr>
        <p:spPr bwMode="auto">
          <a:xfrm>
            <a:off x="8086725" y="6043613"/>
            <a:ext cx="1057275" cy="396875"/>
          </a:xfrm>
          <a:custGeom>
            <a:avLst/>
            <a:gdLst>
              <a:gd name="T0" fmla="*/ 0 w 792086"/>
              <a:gd name="T1" fmla="*/ 0 h 396239"/>
              <a:gd name="T2" fmla="*/ 792086 w 792086"/>
              <a:gd name="T3" fmla="*/ 396239 h 396239"/>
            </a:gdLst>
            <a:ahLst/>
            <a:cxnLst/>
            <a:rect l="T0" t="T1" r="T2" b="T3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7" name="object 89"/>
          <p:cNvSpPr>
            <a:spLocks noChangeArrowheads="1"/>
          </p:cNvSpPr>
          <p:nvPr/>
        </p:nvSpPr>
        <p:spPr bwMode="auto">
          <a:xfrm>
            <a:off x="755650" y="6440488"/>
            <a:ext cx="4103688" cy="396875"/>
          </a:xfrm>
          <a:custGeom>
            <a:avLst/>
            <a:gdLst>
              <a:gd name="T0" fmla="*/ 0 w 4104512"/>
              <a:gd name="T1" fmla="*/ 0 h 396240"/>
              <a:gd name="T2" fmla="*/ 4104512 w 4104512"/>
              <a:gd name="T3" fmla="*/ 396240 h 396240"/>
            </a:gdLst>
            <a:ahLst/>
            <a:cxnLst/>
            <a:rect l="T0" t="T1" r="T2" b="T3"/>
            <a:pathLst>
              <a:path w="4104512" h="396240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8" name="object 90"/>
          <p:cNvSpPr>
            <a:spLocks noChangeArrowheads="1"/>
          </p:cNvSpPr>
          <p:nvPr/>
        </p:nvSpPr>
        <p:spPr bwMode="auto">
          <a:xfrm>
            <a:off x="4859338" y="6440488"/>
            <a:ext cx="1728787" cy="396875"/>
          </a:xfrm>
          <a:custGeom>
            <a:avLst/>
            <a:gdLst>
              <a:gd name="T0" fmla="*/ 0 w 1728215"/>
              <a:gd name="T1" fmla="*/ 0 h 396240"/>
              <a:gd name="T2" fmla="*/ 1728215 w 1728215"/>
              <a:gd name="T3" fmla="*/ 396240 h 396240"/>
            </a:gdLst>
            <a:ahLst/>
            <a:cxnLst/>
            <a:rect l="T0" t="T1" r="T2" b="T3"/>
            <a:pathLst>
              <a:path w="1728215" h="396240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9" name="object 91"/>
          <p:cNvSpPr>
            <a:spLocks noChangeArrowheads="1"/>
          </p:cNvSpPr>
          <p:nvPr/>
        </p:nvSpPr>
        <p:spPr bwMode="auto">
          <a:xfrm>
            <a:off x="6588125" y="6440488"/>
            <a:ext cx="792163" cy="396875"/>
          </a:xfrm>
          <a:custGeom>
            <a:avLst/>
            <a:gdLst>
              <a:gd name="T0" fmla="*/ 0 w 792086"/>
              <a:gd name="T1" fmla="*/ 0 h 396240"/>
              <a:gd name="T2" fmla="*/ 792086 w 792086"/>
              <a:gd name="T3" fmla="*/ 396240 h 396240"/>
            </a:gdLst>
            <a:ahLst/>
            <a:cxnLst/>
            <a:rect l="T0" t="T1" r="T2" b="T3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0" name="object 92"/>
          <p:cNvSpPr>
            <a:spLocks noChangeArrowheads="1"/>
          </p:cNvSpPr>
          <p:nvPr/>
        </p:nvSpPr>
        <p:spPr bwMode="auto">
          <a:xfrm>
            <a:off x="7380288" y="6440488"/>
            <a:ext cx="936625" cy="396875"/>
          </a:xfrm>
          <a:custGeom>
            <a:avLst/>
            <a:gdLst>
              <a:gd name="T0" fmla="*/ 0 w 936104"/>
              <a:gd name="T1" fmla="*/ 0 h 396240"/>
              <a:gd name="T2" fmla="*/ 936104 w 936104"/>
              <a:gd name="T3" fmla="*/ 396240 h 396240"/>
            </a:gdLst>
            <a:ahLst/>
            <a:cxnLst/>
            <a:rect l="T0" t="T1" r="T2" b="T3"/>
            <a:pathLst>
              <a:path w="936104" h="396240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1" name="object 93"/>
          <p:cNvSpPr>
            <a:spLocks noChangeArrowheads="1"/>
          </p:cNvSpPr>
          <p:nvPr/>
        </p:nvSpPr>
        <p:spPr bwMode="auto">
          <a:xfrm>
            <a:off x="8316913" y="6440488"/>
            <a:ext cx="792162" cy="396875"/>
          </a:xfrm>
          <a:custGeom>
            <a:avLst/>
            <a:gdLst>
              <a:gd name="T0" fmla="*/ 0 w 792086"/>
              <a:gd name="T1" fmla="*/ 0 h 396240"/>
              <a:gd name="T2" fmla="*/ 792086 w 792086"/>
              <a:gd name="T3" fmla="*/ 396240 h 396240"/>
            </a:gdLst>
            <a:ahLst/>
            <a:cxnLst/>
            <a:rect l="T0" t="T1" r="T2" b="T3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2" name="object 94"/>
          <p:cNvSpPr>
            <a:spLocks noChangeArrowheads="1"/>
          </p:cNvSpPr>
          <p:nvPr/>
        </p:nvSpPr>
        <p:spPr bwMode="auto">
          <a:xfrm>
            <a:off x="755650" y="987425"/>
            <a:ext cx="0" cy="5856288"/>
          </a:xfrm>
          <a:custGeom>
            <a:avLst/>
            <a:gdLst>
              <a:gd name="T0" fmla="*/ 0 h 5855769"/>
              <a:gd name="T1" fmla="*/ 5855769 h 5855769"/>
            </a:gdLst>
            <a:ahLst/>
            <a:cxnLst/>
            <a:rect l="0" t="T0" r="0" b="T1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3" name="object 95"/>
          <p:cNvSpPr>
            <a:spLocks noChangeArrowheads="1"/>
          </p:cNvSpPr>
          <p:nvPr/>
        </p:nvSpPr>
        <p:spPr bwMode="auto">
          <a:xfrm>
            <a:off x="4859338" y="327025"/>
            <a:ext cx="0" cy="6516688"/>
          </a:xfrm>
          <a:custGeom>
            <a:avLst/>
            <a:gdLst>
              <a:gd name="T0" fmla="*/ 0 h 6516677"/>
              <a:gd name="T1" fmla="*/ 6516677 h 6516677"/>
            </a:gdLst>
            <a:ahLst/>
            <a:cxnLst/>
            <a:rect l="0" t="T0" r="0" b="T1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4" name="object 96"/>
          <p:cNvSpPr>
            <a:spLocks noChangeArrowheads="1"/>
          </p:cNvSpPr>
          <p:nvPr/>
        </p:nvSpPr>
        <p:spPr bwMode="auto">
          <a:xfrm>
            <a:off x="6588125" y="327025"/>
            <a:ext cx="0" cy="6516688"/>
          </a:xfrm>
          <a:custGeom>
            <a:avLst/>
            <a:gdLst>
              <a:gd name="T0" fmla="*/ 0 h 6516677"/>
              <a:gd name="T1" fmla="*/ 6516677 h 6516677"/>
            </a:gdLst>
            <a:ahLst/>
            <a:cxnLst/>
            <a:rect l="0" t="T0" r="0" b="T1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5" name="object 97"/>
          <p:cNvSpPr>
            <a:spLocks noChangeArrowheads="1"/>
          </p:cNvSpPr>
          <p:nvPr/>
        </p:nvSpPr>
        <p:spPr bwMode="auto">
          <a:xfrm>
            <a:off x="7380288" y="327025"/>
            <a:ext cx="0" cy="2336800"/>
          </a:xfrm>
          <a:custGeom>
            <a:avLst/>
            <a:gdLst>
              <a:gd name="T0" fmla="*/ 0 h 2337942"/>
              <a:gd name="T1" fmla="*/ 2337942 h 2337942"/>
            </a:gdLst>
            <a:ahLst/>
            <a:cxnLst/>
            <a:rect l="0" t="T0" r="0" b="T1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6" name="object 98"/>
          <p:cNvSpPr>
            <a:spLocks noChangeArrowheads="1"/>
          </p:cNvSpPr>
          <p:nvPr/>
        </p:nvSpPr>
        <p:spPr bwMode="auto">
          <a:xfrm>
            <a:off x="7380288" y="2955925"/>
            <a:ext cx="0" cy="3887788"/>
          </a:xfrm>
          <a:custGeom>
            <a:avLst/>
            <a:gdLst>
              <a:gd name="T0" fmla="*/ 0 h 3886634"/>
              <a:gd name="T1" fmla="*/ 3886634 h 3886634"/>
            </a:gdLst>
            <a:ahLst/>
            <a:cxnLst/>
            <a:rect l="0" t="T0" r="0" b="T1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7" name="object 99"/>
          <p:cNvSpPr>
            <a:spLocks noChangeArrowheads="1"/>
          </p:cNvSpPr>
          <p:nvPr/>
        </p:nvSpPr>
        <p:spPr bwMode="auto">
          <a:xfrm>
            <a:off x="8316913" y="327025"/>
            <a:ext cx="0" cy="2336800"/>
          </a:xfrm>
          <a:custGeom>
            <a:avLst/>
            <a:gdLst>
              <a:gd name="T0" fmla="*/ 0 h 2337942"/>
              <a:gd name="T1" fmla="*/ 2337942 h 2337942"/>
            </a:gdLst>
            <a:ahLst/>
            <a:cxnLst/>
            <a:rect l="0" t="T0" r="0" b="T1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8" name="object 100"/>
          <p:cNvSpPr>
            <a:spLocks noChangeArrowheads="1"/>
          </p:cNvSpPr>
          <p:nvPr/>
        </p:nvSpPr>
        <p:spPr bwMode="auto">
          <a:xfrm>
            <a:off x="8316913" y="2955925"/>
            <a:ext cx="0" cy="3887788"/>
          </a:xfrm>
          <a:custGeom>
            <a:avLst/>
            <a:gdLst>
              <a:gd name="T0" fmla="*/ 0 h 3886634"/>
              <a:gd name="T1" fmla="*/ 3886634 h 3886634"/>
            </a:gdLst>
            <a:ahLst/>
            <a:cxnLst/>
            <a:rect l="0" t="T0" r="0" b="T1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9" name="object 101"/>
          <p:cNvSpPr>
            <a:spLocks noChangeArrowheads="1"/>
          </p:cNvSpPr>
          <p:nvPr/>
        </p:nvSpPr>
        <p:spPr bwMode="auto">
          <a:xfrm>
            <a:off x="0" y="1006475"/>
            <a:ext cx="9115425" cy="0"/>
          </a:xfrm>
          <a:custGeom>
            <a:avLst/>
            <a:gdLst>
              <a:gd name="T0" fmla="*/ 0 w 9114790"/>
              <a:gd name="T1" fmla="*/ 9114790 w 9114790"/>
            </a:gdLst>
            <a:ahLst/>
            <a:cxnLst/>
            <a:rect l="T0" t="0" r="T1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0" name="object 102"/>
          <p:cNvSpPr>
            <a:spLocks noChangeArrowheads="1"/>
          </p:cNvSpPr>
          <p:nvPr/>
        </p:nvSpPr>
        <p:spPr bwMode="auto">
          <a:xfrm>
            <a:off x="749300" y="1252538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1" name="object 103"/>
          <p:cNvSpPr>
            <a:spLocks noChangeArrowheads="1"/>
          </p:cNvSpPr>
          <p:nvPr/>
        </p:nvSpPr>
        <p:spPr bwMode="auto">
          <a:xfrm>
            <a:off x="749300" y="1743075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2" name="object 104"/>
          <p:cNvSpPr>
            <a:spLocks noChangeArrowheads="1"/>
          </p:cNvSpPr>
          <p:nvPr/>
        </p:nvSpPr>
        <p:spPr bwMode="auto">
          <a:xfrm>
            <a:off x="749300" y="2047875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3" name="object 105"/>
          <p:cNvSpPr>
            <a:spLocks noChangeArrowheads="1"/>
          </p:cNvSpPr>
          <p:nvPr/>
        </p:nvSpPr>
        <p:spPr bwMode="auto">
          <a:xfrm>
            <a:off x="749300" y="2352675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4" name="object 106"/>
          <p:cNvSpPr>
            <a:spLocks noChangeArrowheads="1"/>
          </p:cNvSpPr>
          <p:nvPr/>
        </p:nvSpPr>
        <p:spPr bwMode="auto">
          <a:xfrm>
            <a:off x="749300" y="2657475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5" name="object 107"/>
          <p:cNvSpPr>
            <a:spLocks noChangeArrowheads="1"/>
          </p:cNvSpPr>
          <p:nvPr/>
        </p:nvSpPr>
        <p:spPr bwMode="auto">
          <a:xfrm>
            <a:off x="749300" y="2962275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6" name="object 108"/>
          <p:cNvSpPr>
            <a:spLocks noChangeArrowheads="1"/>
          </p:cNvSpPr>
          <p:nvPr/>
        </p:nvSpPr>
        <p:spPr bwMode="auto">
          <a:xfrm>
            <a:off x="749300" y="3481388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7" name="object 109"/>
          <p:cNvSpPr>
            <a:spLocks noChangeArrowheads="1"/>
          </p:cNvSpPr>
          <p:nvPr/>
        </p:nvSpPr>
        <p:spPr bwMode="auto">
          <a:xfrm>
            <a:off x="749300" y="3786188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8" name="object 110"/>
          <p:cNvSpPr>
            <a:spLocks noChangeArrowheads="1"/>
          </p:cNvSpPr>
          <p:nvPr/>
        </p:nvSpPr>
        <p:spPr bwMode="auto">
          <a:xfrm>
            <a:off x="749300" y="4002088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9" name="object 111"/>
          <p:cNvSpPr>
            <a:spLocks noChangeArrowheads="1"/>
          </p:cNvSpPr>
          <p:nvPr/>
        </p:nvSpPr>
        <p:spPr bwMode="auto">
          <a:xfrm>
            <a:off x="749300" y="4519613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0" name="object 112"/>
          <p:cNvSpPr>
            <a:spLocks noChangeArrowheads="1"/>
          </p:cNvSpPr>
          <p:nvPr/>
        </p:nvSpPr>
        <p:spPr bwMode="auto">
          <a:xfrm>
            <a:off x="749300" y="4824413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1" name="object 113"/>
          <p:cNvSpPr>
            <a:spLocks noChangeArrowheads="1"/>
          </p:cNvSpPr>
          <p:nvPr/>
        </p:nvSpPr>
        <p:spPr bwMode="auto">
          <a:xfrm>
            <a:off x="0" y="5129213"/>
            <a:ext cx="9115425" cy="0"/>
          </a:xfrm>
          <a:custGeom>
            <a:avLst/>
            <a:gdLst>
              <a:gd name="T0" fmla="*/ 0 w 9114790"/>
              <a:gd name="T1" fmla="*/ 9114790 w 9114790"/>
            </a:gdLst>
            <a:ahLst/>
            <a:cxnLst/>
            <a:rect l="T0" t="0" r="T1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2" name="object 114"/>
          <p:cNvSpPr>
            <a:spLocks noChangeArrowheads="1"/>
          </p:cNvSpPr>
          <p:nvPr/>
        </p:nvSpPr>
        <p:spPr bwMode="auto">
          <a:xfrm>
            <a:off x="749300" y="5434013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3" name="object 115"/>
          <p:cNvSpPr>
            <a:spLocks noChangeArrowheads="1"/>
          </p:cNvSpPr>
          <p:nvPr/>
        </p:nvSpPr>
        <p:spPr bwMode="auto">
          <a:xfrm>
            <a:off x="749300" y="5738813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4" name="object 116"/>
          <p:cNvSpPr>
            <a:spLocks noChangeArrowheads="1"/>
          </p:cNvSpPr>
          <p:nvPr/>
        </p:nvSpPr>
        <p:spPr bwMode="auto">
          <a:xfrm>
            <a:off x="0" y="6043613"/>
            <a:ext cx="9115425" cy="0"/>
          </a:xfrm>
          <a:custGeom>
            <a:avLst/>
            <a:gdLst>
              <a:gd name="T0" fmla="*/ 0 w 9114790"/>
              <a:gd name="T1" fmla="*/ 9114790 w 9114790"/>
            </a:gdLst>
            <a:ahLst/>
            <a:cxnLst/>
            <a:rect l="T0" t="0" r="T1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5" name="object 117"/>
          <p:cNvSpPr>
            <a:spLocks noChangeArrowheads="1"/>
          </p:cNvSpPr>
          <p:nvPr/>
        </p:nvSpPr>
        <p:spPr bwMode="auto">
          <a:xfrm>
            <a:off x="749300" y="6440488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6" name="object 118"/>
          <p:cNvSpPr>
            <a:spLocks noChangeArrowheads="1"/>
          </p:cNvSpPr>
          <p:nvPr/>
        </p:nvSpPr>
        <p:spPr bwMode="auto">
          <a:xfrm>
            <a:off x="0" y="327025"/>
            <a:ext cx="0" cy="6516688"/>
          </a:xfrm>
          <a:custGeom>
            <a:avLst/>
            <a:gdLst>
              <a:gd name="T0" fmla="*/ 0 h 6516677"/>
              <a:gd name="T1" fmla="*/ 6516677 h 6516677"/>
            </a:gdLst>
            <a:ahLst/>
            <a:cxnLst/>
            <a:rect l="0" t="T0" r="0" b="T1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7" name="object 119"/>
          <p:cNvSpPr>
            <a:spLocks noChangeArrowheads="1"/>
          </p:cNvSpPr>
          <p:nvPr/>
        </p:nvSpPr>
        <p:spPr bwMode="auto">
          <a:xfrm>
            <a:off x="9109075" y="327025"/>
            <a:ext cx="0" cy="6516688"/>
          </a:xfrm>
          <a:custGeom>
            <a:avLst/>
            <a:gdLst>
              <a:gd name="T0" fmla="*/ 0 h 6516677"/>
              <a:gd name="T1" fmla="*/ 6516677 h 6516677"/>
            </a:gdLst>
            <a:ahLst/>
            <a:cxnLst/>
            <a:rect l="0" t="T0" r="0" b="T1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8" name="object 120"/>
          <p:cNvSpPr>
            <a:spLocks noChangeArrowheads="1"/>
          </p:cNvSpPr>
          <p:nvPr/>
        </p:nvSpPr>
        <p:spPr bwMode="auto">
          <a:xfrm>
            <a:off x="0" y="333375"/>
            <a:ext cx="9115425" cy="0"/>
          </a:xfrm>
          <a:custGeom>
            <a:avLst/>
            <a:gdLst>
              <a:gd name="T0" fmla="*/ 0 w 9114790"/>
              <a:gd name="T1" fmla="*/ 9114790 w 9114790"/>
            </a:gdLst>
            <a:ahLst/>
            <a:cxnLst/>
            <a:rect l="T0" t="0" r="T1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9" name="object 121"/>
          <p:cNvSpPr>
            <a:spLocks noChangeArrowheads="1"/>
          </p:cNvSpPr>
          <p:nvPr/>
        </p:nvSpPr>
        <p:spPr bwMode="auto">
          <a:xfrm>
            <a:off x="0" y="6837363"/>
            <a:ext cx="9115425" cy="0"/>
          </a:xfrm>
          <a:custGeom>
            <a:avLst/>
            <a:gdLst>
              <a:gd name="T0" fmla="*/ 0 w 9114790"/>
              <a:gd name="T1" fmla="*/ 9114790 w 9114790"/>
            </a:gdLst>
            <a:ahLst/>
            <a:cxnLst/>
            <a:rect l="T0" t="0" r="T1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30" name="object 122"/>
          <p:cNvSpPr txBox="1">
            <a:spLocks noChangeArrowheads="1"/>
          </p:cNvSpPr>
          <p:nvPr/>
        </p:nvSpPr>
        <p:spPr bwMode="auto">
          <a:xfrm>
            <a:off x="747713" y="382588"/>
            <a:ext cx="33639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93738" indent="-681038" algn="ctr"/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Налоги и сборы, установленные законодательством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6" name="object 123"/>
          <p:cNvSpPr txBox="1"/>
          <p:nvPr/>
        </p:nvSpPr>
        <p:spPr>
          <a:xfrm>
            <a:off x="5064125" y="568325"/>
            <a:ext cx="1319213" cy="19526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sz="1200" b="1" spc="-2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б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ла</a:t>
            </a:r>
            <a:r>
              <a:rPr sz="1200" b="1" spc="-1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sz="1200" b="1" spc="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ной</a:t>
            </a:r>
            <a:r>
              <a:rPr sz="1200" b="1" spc="-25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б</a:t>
            </a:r>
            <a:r>
              <a:rPr sz="1200" b="1" spc="-8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ю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д</a:t>
            </a:r>
            <a:r>
              <a:rPr sz="1200" b="1" spc="-3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ж</a:t>
            </a:r>
            <a:r>
              <a:rPr sz="1200" b="1" spc="-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е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т</a:t>
            </a:r>
            <a:endParaRPr sz="1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32" name="object 124"/>
          <p:cNvSpPr txBox="1">
            <a:spLocks noChangeArrowheads="1"/>
          </p:cNvSpPr>
          <p:nvPr/>
        </p:nvSpPr>
        <p:spPr bwMode="auto">
          <a:xfrm>
            <a:off x="6613525" y="368300"/>
            <a:ext cx="7667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31750" algn="ctr"/>
            <a:r>
              <a:rPr lang="ru-RU" sz="12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Бюджеты поселений гор/сельск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33" name="object 126"/>
          <p:cNvSpPr txBox="1">
            <a:spLocks noChangeArrowheads="1"/>
          </p:cNvSpPr>
          <p:nvPr/>
        </p:nvSpPr>
        <p:spPr bwMode="auto">
          <a:xfrm>
            <a:off x="8316913" y="385763"/>
            <a:ext cx="8270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Бюджет городского округа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9" name="object 127"/>
          <p:cNvSpPr txBox="1"/>
          <p:nvPr/>
        </p:nvSpPr>
        <p:spPr>
          <a:xfrm>
            <a:off x="82804" y="2269393"/>
            <a:ext cx="316865" cy="1600835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latin typeface="+mn-lt"/>
                <a:cs typeface="Times New Roman" panose="02020603050405020304" pitchFamily="18" charset="0"/>
              </a:rPr>
              <a:t>Ф</a:t>
            </a:r>
            <a:r>
              <a:rPr sz="2000" b="1" spc="-35">
                <a:latin typeface="+mn-lt"/>
                <a:cs typeface="Times New Roman" panose="02020603050405020304" pitchFamily="18" charset="0"/>
              </a:rPr>
              <a:t>е</a:t>
            </a:r>
            <a:r>
              <a:rPr sz="2000" b="1" spc="-10">
                <a:latin typeface="+mn-lt"/>
                <a:cs typeface="Times New Roman" panose="02020603050405020304" pitchFamily="18" charset="0"/>
              </a:rPr>
              <a:t>д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ер</a:t>
            </a:r>
            <a:r>
              <a:rPr sz="20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л</a:t>
            </a:r>
            <a:r>
              <a:rPr sz="2000" b="1" spc="10">
                <a:latin typeface="+mn-lt"/>
                <a:cs typeface="Times New Roman" panose="02020603050405020304" pitchFamily="18" charset="0"/>
              </a:rPr>
              <a:t>ь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н</a:t>
            </a:r>
            <a:r>
              <a:rPr sz="20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е</a:t>
            </a:r>
            <a:endParaRPr sz="20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0" name="object 128"/>
          <p:cNvSpPr txBox="1"/>
          <p:nvPr/>
        </p:nvSpPr>
        <p:spPr>
          <a:xfrm>
            <a:off x="835025" y="1020763"/>
            <a:ext cx="26066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б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ль</a:t>
            </a:r>
            <a:r>
              <a:rPr sz="1400" b="1" spc="-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орган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за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ци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й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1" name="object 129"/>
          <p:cNvSpPr txBox="1"/>
          <p:nvPr/>
        </p:nvSpPr>
        <p:spPr>
          <a:xfrm>
            <a:off x="5489575" y="1020763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2" name="object 130"/>
          <p:cNvSpPr txBox="1"/>
          <p:nvPr/>
        </p:nvSpPr>
        <p:spPr>
          <a:xfrm>
            <a:off x="835025" y="1389063"/>
            <a:ext cx="27241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 spc="-30" dirty="0" err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5" dirty="0" err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-30" dirty="0" err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ды</a:t>
            </a:r>
            <a:r>
              <a:rPr sz="1400" b="1" spc="-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5" dirty="0" err="1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10" dirty="0" err="1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ск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ц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3" name="object 132"/>
          <p:cNvSpPr txBox="1"/>
          <p:nvPr/>
        </p:nvSpPr>
        <p:spPr>
          <a:xfrm>
            <a:off x="6588125" y="1412875"/>
            <a:ext cx="792163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10%</a:t>
            </a: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/2%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39" name="object 134"/>
          <p:cNvSpPr txBox="1">
            <a:spLocks noChangeArrowheads="1"/>
          </p:cNvSpPr>
          <p:nvPr/>
        </p:nvSpPr>
        <p:spPr bwMode="auto">
          <a:xfrm>
            <a:off x="8456613" y="1389063"/>
            <a:ext cx="5159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15%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35025" y="1784350"/>
            <a:ext cx="18208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err="1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5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15" err="1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err="1">
                <a:latin typeface="+mn-lt"/>
                <a:cs typeface="Times New Roman" panose="02020603050405020304" pitchFamily="18" charset="0"/>
              </a:rPr>
              <a:t>о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87988" y="1784350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42" name="object 137"/>
          <p:cNvSpPr txBox="1">
            <a:spLocks noChangeArrowheads="1"/>
          </p:cNvSpPr>
          <p:nvPr/>
        </p:nvSpPr>
        <p:spPr bwMode="auto">
          <a:xfrm>
            <a:off x="6942138" y="17843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43" name="object 138"/>
          <p:cNvSpPr txBox="1">
            <a:spLocks noChangeArrowheads="1"/>
          </p:cNvSpPr>
          <p:nvPr/>
        </p:nvSpPr>
        <p:spPr bwMode="auto">
          <a:xfrm>
            <a:off x="7807325" y="17843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44" name="object 139"/>
          <p:cNvSpPr txBox="1">
            <a:spLocks noChangeArrowheads="1"/>
          </p:cNvSpPr>
          <p:nvPr/>
        </p:nvSpPr>
        <p:spPr bwMode="auto">
          <a:xfrm>
            <a:off x="8670925" y="17843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35025" y="2089150"/>
            <a:ext cx="29718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 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льную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ю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46" name="object 141"/>
          <p:cNvSpPr txBox="1">
            <a:spLocks noChangeArrowheads="1"/>
          </p:cNvSpPr>
          <p:nvPr/>
        </p:nvSpPr>
        <p:spPr bwMode="auto">
          <a:xfrm>
            <a:off x="5534025" y="2089150"/>
            <a:ext cx="3841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40%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47" name="object 142"/>
          <p:cNvSpPr txBox="1">
            <a:spLocks noChangeArrowheads="1"/>
          </p:cNvSpPr>
          <p:nvPr/>
        </p:nvSpPr>
        <p:spPr bwMode="auto">
          <a:xfrm>
            <a:off x="6942138" y="20891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48" name="object 143"/>
          <p:cNvSpPr txBox="1">
            <a:spLocks noChangeArrowheads="1"/>
          </p:cNvSpPr>
          <p:nvPr/>
        </p:nvSpPr>
        <p:spPr bwMode="auto">
          <a:xfrm>
            <a:off x="7807325" y="20891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49" name="object 144"/>
          <p:cNvSpPr txBox="1">
            <a:spLocks noChangeArrowheads="1"/>
          </p:cNvSpPr>
          <p:nvPr/>
        </p:nvSpPr>
        <p:spPr bwMode="auto">
          <a:xfrm>
            <a:off x="8670925" y="20891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35025" y="2393950"/>
            <a:ext cx="38544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э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пи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сы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ья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534025" y="23939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50%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52" name="object 147"/>
          <p:cNvSpPr txBox="1">
            <a:spLocks noChangeArrowheads="1"/>
          </p:cNvSpPr>
          <p:nvPr/>
        </p:nvSpPr>
        <p:spPr bwMode="auto">
          <a:xfrm>
            <a:off x="6942138" y="23939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53" name="object 148"/>
          <p:cNvSpPr txBox="1">
            <a:spLocks noChangeArrowheads="1"/>
          </p:cNvSpPr>
          <p:nvPr/>
        </p:nvSpPr>
        <p:spPr bwMode="auto">
          <a:xfrm>
            <a:off x="7807325" y="23939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54" name="object 149"/>
          <p:cNvSpPr txBox="1">
            <a:spLocks noChangeArrowheads="1"/>
          </p:cNvSpPr>
          <p:nvPr/>
        </p:nvSpPr>
        <p:spPr bwMode="auto">
          <a:xfrm>
            <a:off x="8670925" y="23939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35025" y="2698750"/>
            <a:ext cx="2220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0" dirty="0" err="1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spc="-15" dirty="0" err="1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5" dirty="0" err="1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еп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0" dirty="0" err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дукты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534025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90%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658100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58" name="object 153"/>
          <p:cNvSpPr txBox="1">
            <a:spLocks noChangeArrowheads="1"/>
          </p:cNvSpPr>
          <p:nvPr/>
        </p:nvSpPr>
        <p:spPr bwMode="auto">
          <a:xfrm>
            <a:off x="835025" y="3003550"/>
            <a:ext cx="33829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Налог на добычу общераспространенных полезных ископаемых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487988" y="3109913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60" name="object 155"/>
          <p:cNvSpPr txBox="1">
            <a:spLocks noChangeArrowheads="1"/>
          </p:cNvSpPr>
          <p:nvPr/>
        </p:nvSpPr>
        <p:spPr bwMode="auto">
          <a:xfrm>
            <a:off x="6942138" y="3109913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61" name="object 156"/>
          <p:cNvSpPr txBox="1">
            <a:spLocks noChangeArrowheads="1"/>
          </p:cNvSpPr>
          <p:nvPr/>
        </p:nvSpPr>
        <p:spPr bwMode="auto">
          <a:xfrm>
            <a:off x="7810500" y="3103563"/>
            <a:ext cx="7937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62" name="object 157"/>
          <p:cNvSpPr txBox="1">
            <a:spLocks noChangeArrowheads="1"/>
          </p:cNvSpPr>
          <p:nvPr/>
        </p:nvSpPr>
        <p:spPr bwMode="auto">
          <a:xfrm>
            <a:off x="8672513" y="3103563"/>
            <a:ext cx="8096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35025" y="3521075"/>
            <a:ext cx="3871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об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чу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лез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аем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534025" y="3521075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60%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65" name="object 160"/>
          <p:cNvSpPr txBox="1">
            <a:spLocks noChangeArrowheads="1"/>
          </p:cNvSpPr>
          <p:nvPr/>
        </p:nvSpPr>
        <p:spPr bwMode="auto">
          <a:xfrm>
            <a:off x="6942138" y="3521075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66" name="object 161"/>
          <p:cNvSpPr txBox="1">
            <a:spLocks noChangeArrowheads="1"/>
          </p:cNvSpPr>
          <p:nvPr/>
        </p:nvSpPr>
        <p:spPr bwMode="auto">
          <a:xfrm>
            <a:off x="7810500" y="3516313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67" name="object 162"/>
          <p:cNvSpPr txBox="1">
            <a:spLocks noChangeArrowheads="1"/>
          </p:cNvSpPr>
          <p:nvPr/>
        </p:nvSpPr>
        <p:spPr bwMode="auto">
          <a:xfrm>
            <a:off x="8672513" y="3516313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35025" y="3786188"/>
            <a:ext cx="30575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25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80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дарс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ве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ая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ш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(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>
                <a:latin typeface="+mn-lt"/>
                <a:cs typeface="Times New Roman" panose="02020603050405020304" pitchFamily="18" charset="0"/>
              </a:rPr>
              <a:t>)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489575" y="37846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70" name="object 165"/>
          <p:cNvSpPr txBox="1">
            <a:spLocks noChangeArrowheads="1"/>
          </p:cNvSpPr>
          <p:nvPr/>
        </p:nvSpPr>
        <p:spPr bwMode="auto">
          <a:xfrm>
            <a:off x="6780213" y="3800475"/>
            <a:ext cx="40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>
                <a:latin typeface="Calibri" pitchFamily="34" charset="0"/>
                <a:cs typeface="Times New Roman" pitchFamily="18" charset="0"/>
              </a:rPr>
              <a:t>100%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71" name="object 166"/>
          <p:cNvSpPr txBox="1">
            <a:spLocks noChangeArrowheads="1"/>
          </p:cNvSpPr>
          <p:nvPr/>
        </p:nvSpPr>
        <p:spPr bwMode="auto">
          <a:xfrm>
            <a:off x="7645400" y="3800475"/>
            <a:ext cx="40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>
                <a:latin typeface="Calibri" pitchFamily="34" charset="0"/>
                <a:cs typeface="Times New Roman" pitchFamily="18" charset="0"/>
              </a:rPr>
              <a:t>100%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72" name="object 167"/>
          <p:cNvSpPr txBox="1">
            <a:spLocks noChangeArrowheads="1"/>
          </p:cNvSpPr>
          <p:nvPr/>
        </p:nvSpPr>
        <p:spPr bwMode="auto">
          <a:xfrm>
            <a:off x="8509000" y="3800475"/>
            <a:ext cx="40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>
                <a:latin typeface="Calibri" pitchFamily="34" charset="0"/>
                <a:cs typeface="Times New Roman" pitchFamily="18" charset="0"/>
              </a:rPr>
              <a:t>100%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73" name="object 168"/>
          <p:cNvSpPr txBox="1">
            <a:spLocks noChangeArrowheads="1"/>
          </p:cNvSpPr>
          <p:nvPr/>
        </p:nvSpPr>
        <p:spPr bwMode="auto">
          <a:xfrm>
            <a:off x="835025" y="4043363"/>
            <a:ext cx="33988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487988" y="4149725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3</a:t>
            </a:r>
            <a:r>
              <a:rPr sz="1400" b="1" spc="5" dirty="0" smtClean="0">
                <a:latin typeface="+mn-lt"/>
                <a:cs typeface="Times New Roman" panose="02020603050405020304" pitchFamily="18" charset="0"/>
              </a:rPr>
              <a:t>0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75" name="object 170"/>
          <p:cNvSpPr txBox="1">
            <a:spLocks noChangeArrowheads="1"/>
          </p:cNvSpPr>
          <p:nvPr/>
        </p:nvSpPr>
        <p:spPr bwMode="auto">
          <a:xfrm>
            <a:off x="6942138" y="4149725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76" name="object 171"/>
          <p:cNvSpPr txBox="1">
            <a:spLocks noChangeArrowheads="1"/>
          </p:cNvSpPr>
          <p:nvPr/>
        </p:nvSpPr>
        <p:spPr bwMode="auto">
          <a:xfrm>
            <a:off x="7602538" y="4143375"/>
            <a:ext cx="4746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80 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%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77" name="object 172"/>
          <p:cNvSpPr txBox="1">
            <a:spLocks noChangeArrowheads="1"/>
          </p:cNvSpPr>
          <p:nvPr/>
        </p:nvSpPr>
        <p:spPr bwMode="auto">
          <a:xfrm>
            <a:off x="8672513" y="4143375"/>
            <a:ext cx="809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35025" y="4564063"/>
            <a:ext cx="28733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Ед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ме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5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79" name="object 174"/>
          <p:cNvSpPr txBox="1">
            <a:spLocks noChangeArrowheads="1"/>
          </p:cNvSpPr>
          <p:nvPr/>
        </p:nvSpPr>
        <p:spPr bwMode="auto">
          <a:xfrm>
            <a:off x="6942138" y="4564063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80" name="object 175"/>
          <p:cNvSpPr txBox="1">
            <a:spLocks noChangeArrowheads="1"/>
          </p:cNvSpPr>
          <p:nvPr/>
        </p:nvSpPr>
        <p:spPr bwMode="auto">
          <a:xfrm>
            <a:off x="7613650" y="4564063"/>
            <a:ext cx="4730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100%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8477250" y="4560888"/>
            <a:ext cx="4746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35025" y="4868863"/>
            <a:ext cx="30861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Ед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ельс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ко</a:t>
            </a:r>
            <a:r>
              <a:rPr sz="1400" b="1" spc="-45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озя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ве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588125" y="4868863"/>
            <a:ext cx="7921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50%</a:t>
            </a: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/30%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84" name="object 179"/>
          <p:cNvSpPr txBox="1">
            <a:spLocks noChangeArrowheads="1"/>
          </p:cNvSpPr>
          <p:nvPr/>
        </p:nvSpPr>
        <p:spPr bwMode="auto">
          <a:xfrm>
            <a:off x="7416800" y="4868863"/>
            <a:ext cx="863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50%/70%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85" name="object 180"/>
          <p:cNvSpPr txBox="1">
            <a:spLocks noChangeArrowheads="1"/>
          </p:cNvSpPr>
          <p:nvPr/>
        </p:nvSpPr>
        <p:spPr bwMode="auto">
          <a:xfrm>
            <a:off x="8477250" y="4860925"/>
            <a:ext cx="474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100%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5852" y="5265860"/>
            <a:ext cx="438784" cy="644525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8415" marR="12700" indent="-6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30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ег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- 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льн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35025" y="5170488"/>
            <a:ext cx="27749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орг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487988" y="51704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89" name="object 184"/>
          <p:cNvSpPr txBox="1">
            <a:spLocks noChangeArrowheads="1"/>
          </p:cNvSpPr>
          <p:nvPr/>
        </p:nvSpPr>
        <p:spPr bwMode="auto">
          <a:xfrm>
            <a:off x="6942138" y="51704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90" name="object 185"/>
          <p:cNvSpPr txBox="1">
            <a:spLocks noChangeArrowheads="1"/>
          </p:cNvSpPr>
          <p:nvPr/>
        </p:nvSpPr>
        <p:spPr bwMode="auto">
          <a:xfrm>
            <a:off x="7810500" y="51657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91" name="object 186"/>
          <p:cNvSpPr txBox="1">
            <a:spLocks noChangeArrowheads="1"/>
          </p:cNvSpPr>
          <p:nvPr/>
        </p:nvSpPr>
        <p:spPr bwMode="auto">
          <a:xfrm>
            <a:off x="8672513" y="51657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835025" y="5475288"/>
            <a:ext cx="20859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ор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б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487988" y="54752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94" name="object 189"/>
          <p:cNvSpPr txBox="1">
            <a:spLocks noChangeArrowheads="1"/>
          </p:cNvSpPr>
          <p:nvPr/>
        </p:nvSpPr>
        <p:spPr bwMode="auto">
          <a:xfrm>
            <a:off x="6942138" y="54752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95" name="object 190"/>
          <p:cNvSpPr txBox="1">
            <a:spLocks noChangeArrowheads="1"/>
          </p:cNvSpPr>
          <p:nvPr/>
        </p:nvSpPr>
        <p:spPr bwMode="auto">
          <a:xfrm>
            <a:off x="7810500" y="54705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96" name="object 191"/>
          <p:cNvSpPr txBox="1">
            <a:spLocks noChangeArrowheads="1"/>
          </p:cNvSpPr>
          <p:nvPr/>
        </p:nvSpPr>
        <p:spPr bwMode="auto">
          <a:xfrm>
            <a:off x="8672513" y="54705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835025" y="5780088"/>
            <a:ext cx="17367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0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спо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487988" y="57800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99" name="object 194"/>
          <p:cNvSpPr txBox="1">
            <a:spLocks noChangeArrowheads="1"/>
          </p:cNvSpPr>
          <p:nvPr/>
        </p:nvSpPr>
        <p:spPr bwMode="auto">
          <a:xfrm>
            <a:off x="6942138" y="57800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600" name="object 195"/>
          <p:cNvSpPr txBox="1">
            <a:spLocks noChangeArrowheads="1"/>
          </p:cNvSpPr>
          <p:nvPr/>
        </p:nvSpPr>
        <p:spPr bwMode="auto">
          <a:xfrm>
            <a:off x="7810500" y="57753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601" name="object 196"/>
          <p:cNvSpPr txBox="1">
            <a:spLocks noChangeArrowheads="1"/>
          </p:cNvSpPr>
          <p:nvPr/>
        </p:nvSpPr>
        <p:spPr bwMode="auto">
          <a:xfrm>
            <a:off x="8672513" y="57753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83819" y="6093296"/>
            <a:ext cx="560705" cy="665872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11760" marR="12700" indent="-9906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20">
                <a:latin typeface="+mn-lt"/>
                <a:cs typeface="Times New Roman" panose="02020603050405020304" pitchFamily="18" charset="0"/>
              </a:rPr>
              <a:t>М</a:t>
            </a:r>
            <a:r>
              <a:rPr b="1" spc="25">
                <a:latin typeface="+mn-lt"/>
                <a:cs typeface="Times New Roman" panose="02020603050405020304" pitchFamily="18" charset="0"/>
              </a:rPr>
              <a:t>е</a:t>
            </a:r>
            <a:r>
              <a:rPr b="1">
                <a:latin typeface="+mn-lt"/>
                <a:cs typeface="Times New Roman" panose="02020603050405020304" pitchFamily="18" charset="0"/>
              </a:rPr>
              <a:t>ст- н</a:t>
            </a:r>
            <a:r>
              <a:rPr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b="1">
                <a:latin typeface="+mn-lt"/>
                <a:cs typeface="Times New Roman" panose="02020603050405020304" pitchFamily="18" charset="0"/>
              </a:rPr>
              <a:t>е</a:t>
            </a:r>
            <a:endParaRPr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835025" y="6130925"/>
            <a:ext cx="3049588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ск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4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ц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604" name="object 199"/>
          <p:cNvSpPr txBox="1">
            <a:spLocks noChangeArrowheads="1"/>
          </p:cNvSpPr>
          <p:nvPr/>
        </p:nvSpPr>
        <p:spPr bwMode="auto">
          <a:xfrm>
            <a:off x="5668963" y="6081713"/>
            <a:ext cx="111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000" b="1">
                <a:latin typeface="Calibri" pitchFamily="34" charset="0"/>
                <a:cs typeface="Times New Roman" pitchFamily="18" charset="0"/>
              </a:rPr>
              <a:t>-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750050" y="6130925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</a:t>
            </a:r>
            <a:r>
              <a:rPr sz="1400" b="1">
                <a:latin typeface="+mn-lt"/>
                <a:cs typeface="Times New Roman" panose="02020603050405020304" pitchFamily="18" charset="0"/>
              </a:rPr>
              <a:t>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606" name="object 201"/>
          <p:cNvSpPr txBox="1">
            <a:spLocks noChangeArrowheads="1"/>
          </p:cNvSpPr>
          <p:nvPr/>
        </p:nvSpPr>
        <p:spPr bwMode="auto">
          <a:xfrm>
            <a:off x="7810500" y="6124575"/>
            <a:ext cx="79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8501063" y="6124575"/>
            <a:ext cx="608012" cy="2317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latin typeface="+mn-lt"/>
                <a:cs typeface="Times New Roman" panose="02020603050405020304" pitchFamily="18" charset="0"/>
              </a:rPr>
              <a:t>100</a:t>
            </a:r>
            <a:r>
              <a:rPr lang="en-US" sz="1400" b="1" spc="-5" dirty="0">
                <a:latin typeface="+mn-lt"/>
                <a:cs typeface="Times New Roman" panose="02020603050405020304" pitchFamily="18" charset="0"/>
              </a:rPr>
              <a:t>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835025" y="6527800"/>
            <a:ext cx="14446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Зе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ельн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609" name="object 204"/>
          <p:cNvSpPr txBox="1">
            <a:spLocks noChangeArrowheads="1"/>
          </p:cNvSpPr>
          <p:nvPr/>
        </p:nvSpPr>
        <p:spPr bwMode="auto">
          <a:xfrm>
            <a:off x="5668963" y="6478588"/>
            <a:ext cx="111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000" b="1">
                <a:latin typeface="Calibri" pitchFamily="34" charset="0"/>
                <a:cs typeface="Times New Roman" pitchFamily="18" charset="0"/>
              </a:rPr>
              <a:t>-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750050" y="65278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</a:t>
            </a:r>
            <a:r>
              <a:rPr sz="1400" b="1">
                <a:latin typeface="+mn-lt"/>
                <a:cs typeface="Times New Roman" panose="02020603050405020304" pitchFamily="18" charset="0"/>
              </a:rPr>
              <a:t>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611" name="object 206"/>
          <p:cNvSpPr txBox="1">
            <a:spLocks noChangeArrowheads="1"/>
          </p:cNvSpPr>
          <p:nvPr/>
        </p:nvSpPr>
        <p:spPr bwMode="auto">
          <a:xfrm>
            <a:off x="7810500" y="6521450"/>
            <a:ext cx="79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8501063" y="6521450"/>
            <a:ext cx="608012" cy="2317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8" name="Номер слайда 28"/>
          <p:cNvSpPr txBox="1">
            <a:spLocks/>
          </p:cNvSpPr>
          <p:nvPr/>
        </p:nvSpPr>
        <p:spPr>
          <a:xfrm>
            <a:off x="7010400" y="6669088"/>
            <a:ext cx="2133600" cy="18891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4E2070-CC9C-4C45-8284-E9194C15FCE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15517</TotalTime>
  <Words>3693</Words>
  <Application>Microsoft Office PowerPoint</Application>
  <PresentationFormat>Экран (4:3)</PresentationFormat>
  <Paragraphs>1270</Paragraphs>
  <Slides>35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 Unicode MS</vt:lpstr>
      <vt:lpstr>Arial</vt:lpstr>
      <vt:lpstr>Arial Black</vt:lpstr>
      <vt:lpstr>Arial Cyr</vt:lpstr>
      <vt:lpstr>Arial Narrow</vt:lpstr>
      <vt:lpstr>Calibri</vt:lpstr>
      <vt:lpstr>Rasa Medium</vt:lpstr>
      <vt:lpstr>Times New Roman</vt:lpstr>
      <vt:lpstr>Wingdings</vt:lpstr>
      <vt:lpstr>Wingdings 2</vt:lpstr>
      <vt:lpstr>Тема Office</vt:lpstr>
      <vt:lpstr>Презентация PowerPoint</vt:lpstr>
      <vt:lpstr>Что такое «Бюджет для граждан»?</vt:lpstr>
      <vt:lpstr>Что такое бюджет? Какие бывают бюджеты?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налоговых и неналоговых доходов, тыс. рублей </vt:lpstr>
      <vt:lpstr>Презентация PowerPoint</vt:lpstr>
      <vt:lpstr>Структура налоговых и неналоговых доходов бюджета муниципального района за 2023 году в разрезе доходных  источников в общей сумме доходов  (тыс.руб)</vt:lpstr>
      <vt:lpstr>Презентация PowerPoint</vt:lpstr>
      <vt:lpstr>Презентация PowerPoint</vt:lpstr>
      <vt:lpstr>Основные направления расходов бюджета муниципального района в 2023 году, тыс.руб</vt:lpstr>
      <vt:lpstr>Презентация PowerPoint</vt:lpstr>
      <vt:lpstr>Презентация PowerPoint</vt:lpstr>
      <vt:lpstr>Презентация PowerPoint</vt:lpstr>
      <vt:lpstr>Презентация PowerPoint</vt:lpstr>
      <vt:lpstr> Расходы на образование</vt:lpstr>
      <vt:lpstr> Расходы на социальную политику</vt:lpstr>
      <vt:lpstr>МОШЕНСКОЙ МУНИЦИПАЛЬНЫЙ РАЙОН</vt:lpstr>
      <vt:lpstr> Реализация национальных проектов на территории Мошенского муниципального района</vt:lpstr>
      <vt:lpstr>  Муниципальные программы Мошенского муниципального района  2023 год                                                                            руб.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Васильева Л.В.</cp:lastModifiedBy>
  <cp:revision>1619</cp:revision>
  <cp:lastPrinted>2024-04-15T08:54:23Z</cp:lastPrinted>
  <dcterms:created xsi:type="dcterms:W3CDTF">2013-11-11T10:07:08Z</dcterms:created>
  <dcterms:modified xsi:type="dcterms:W3CDTF">2024-04-15T09:48:58Z</dcterms:modified>
</cp:coreProperties>
</file>