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774" r:id="rId1"/>
  </p:sldMasterIdLst>
  <p:notesMasterIdLst>
    <p:notesMasterId r:id="rId21"/>
  </p:notesMasterIdLst>
  <p:handoutMasterIdLst>
    <p:handoutMasterId r:id="rId22"/>
  </p:handoutMasterIdLst>
  <p:sldIdLst>
    <p:sldId id="665" r:id="rId2"/>
    <p:sldId id="868" r:id="rId3"/>
    <p:sldId id="870" r:id="rId4"/>
    <p:sldId id="845" r:id="rId5"/>
    <p:sldId id="846" r:id="rId6"/>
    <p:sldId id="874" r:id="rId7"/>
    <p:sldId id="848" r:id="rId8"/>
    <p:sldId id="873" r:id="rId9"/>
    <p:sldId id="851" r:id="rId10"/>
    <p:sldId id="852" r:id="rId11"/>
    <p:sldId id="854" r:id="rId12"/>
    <p:sldId id="855" r:id="rId13"/>
    <p:sldId id="856" r:id="rId14"/>
    <p:sldId id="809" r:id="rId15"/>
    <p:sldId id="858" r:id="rId16"/>
    <p:sldId id="813" r:id="rId17"/>
    <p:sldId id="862" r:id="rId18"/>
    <p:sldId id="864" r:id="rId19"/>
    <p:sldId id="836" r:id="rId20"/>
  </p:sldIdLst>
  <p:sldSz cx="9144000" cy="6858000" type="screen4x3"/>
  <p:notesSz cx="6858000" cy="9947275"/>
  <p:embeddedFontLst>
    <p:embeddedFont>
      <p:font typeface="Arial Black" pitchFamily="34" charset="0"/>
      <p:bold r:id="rId23"/>
    </p:embeddedFon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Calibri Light" charset="0"/>
      <p:regular r:id="rId28"/>
      <p:italic r:id="rId29"/>
    </p:embeddedFont>
    <p:embeddedFont>
      <p:font typeface="Arial Narrow" pitchFamily="34" charset="0"/>
      <p:regular r:id="rId30"/>
      <p:bold r:id="rId31"/>
      <p:italic r:id="rId32"/>
      <p:boldItalic r:id="rId33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4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CC"/>
    <a:srgbClr val="FF66CC"/>
    <a:srgbClr val="D0E3F4"/>
    <a:srgbClr val="35C35A"/>
    <a:srgbClr val="000000"/>
    <a:srgbClr val="CC66FF"/>
    <a:srgbClr val="FFFF00"/>
    <a:srgbClr val="FFCCFF"/>
    <a:srgbClr val="99FF33"/>
    <a:srgbClr val="FD553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8176" autoAdjust="0"/>
  </p:normalViewPr>
  <p:slideViewPr>
    <p:cSldViewPr snapToGrid="0">
      <p:cViewPr varScale="1">
        <p:scale>
          <a:sx n="73" d="100"/>
          <a:sy n="73" d="100"/>
        </p:scale>
        <p:origin x="-1116" y="-102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78"/>
    </p:cViewPr>
  </p:sorterViewPr>
  <p:notesViewPr>
    <p:cSldViewPr snapToGrid="0">
      <p:cViewPr varScale="1">
        <p:scale>
          <a:sx n="40" d="100"/>
          <a:sy n="40" d="100"/>
        </p:scale>
        <p:origin x="-1488" y="-96"/>
      </p:cViewPr>
      <p:guideLst>
        <p:guide orient="horz" pos="3134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1" rIns="91824" bIns="4591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1" rIns="91824" bIns="459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218AC89-8ED2-48B6-8745-1E4458919BA6}" type="datetime1">
              <a:rPr lang="ru-RU"/>
              <a:pPr>
                <a:defRPr/>
              </a:pPr>
              <a:t>01.03.2021</a:t>
            </a:fld>
            <a:endParaRPr lang="ru-RU"/>
          </a:p>
        </p:txBody>
      </p:sp>
      <p:sp>
        <p:nvSpPr>
          <p:cNvPr id="352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1" rIns="91824" bIns="4591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2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1" rIns="91824" bIns="459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5E664EF-EB73-47F1-ACAE-C55597502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7890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5BBB727-FAA0-48E6-9325-8F915B003CE0}" type="datetime1">
              <a:rPr lang="ru-RU"/>
              <a:pPr>
                <a:defRPr/>
              </a:pPr>
              <a:t>01.03.2021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0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24678"/>
            <a:ext cx="5487041" cy="44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0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3" tIns="45919" rIns="91843" bIns="4591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CB2081B-294B-41EE-A23E-5945A7FB3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9858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3202214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6516" indent="-287122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848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7881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727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E4376F2-61FB-4FF7-BC35-4C2DDF682D15}" type="slidenum">
              <a:rPr lang="ru-RU" altLang="ru-RU" smtClean="0">
                <a:latin typeface="Calibri" panose="020F0502020204030204" pitchFamily="34" charset="0"/>
              </a:rPr>
              <a:pPr/>
              <a:t>13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04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3638" cy="3730625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1" y="4724679"/>
            <a:ext cx="5487041" cy="4476512"/>
          </a:xfrm>
          <a:noFill/>
        </p:spPr>
        <p:txBody>
          <a:bodyPr lIns="91827" tIns="45910" rIns="91827" bIns="45910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393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716256-B379-46B5-89AC-2AA2DBDCD20B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603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3638" cy="3730625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1" y="4724679"/>
            <a:ext cx="5487041" cy="4476512"/>
          </a:xfrm>
          <a:noFill/>
        </p:spPr>
        <p:txBody>
          <a:bodyPr lIns="91827" tIns="45910" rIns="91827" bIns="45910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48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6516" indent="-287122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848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7881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727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F659EE-40DE-4C5F-9B5A-2CFD8F093AA7}" type="slidenum">
              <a:rPr lang="ru-RU" altLang="ru-RU" smtClean="0">
                <a:latin typeface="Calibri" panose="020F0502020204030204" pitchFamily="34" charset="0"/>
              </a:rPr>
              <a:pPr/>
              <a:t>17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4338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6516" indent="-287122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848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7881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7276" indent="-229697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26670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86065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45459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04854" indent="-22969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3B61DD2-74BA-4DAF-93CE-0BD20FC83CE7}" type="slidenum">
              <a:rPr lang="ru-RU" altLang="ru-RU" smtClean="0">
                <a:latin typeface="Calibri" panose="020F0502020204030204" pitchFamily="34" charset="0"/>
              </a:rPr>
              <a:pPr/>
              <a:t>18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9768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4115221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10C75-BCE4-4F1F-AD3E-5C698B7379EF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63B4A-4506-4289-BB2D-44A82CA3F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33F0F-DCAE-4694-AF65-6DB20F5E2B4E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A5C9D-7406-4AAE-8533-92B32452F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20475-930F-42F1-8A8D-81BEC5418D25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6118E-399A-445D-A8E4-1A29C426B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74099-83AF-47D0-AE38-B223F02144E9}" type="datetime1">
              <a:rPr lang="en-US" smtClean="0"/>
              <a:pPr/>
              <a:t>3/1/2021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58599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39" y="2487625"/>
            <a:ext cx="4107505" cy="402866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50B8719-CA8A-44D3-97EC-D7C0F38D6965}" type="datetime1">
              <a:rPr lang="en-US"/>
              <a:pPr>
                <a:defRPr/>
              </a:pPr>
              <a:t>3/1/2021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80C7F-8C3E-486E-876F-717743EA9F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2741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CC56-8B98-444C-B152-FC0DFE6429EA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EC239-443B-41D3-B1E8-17EAFCBE0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269A5-F977-4E1B-A11A-AB1D47A07C7A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74ED-241D-4A2A-979D-845E258DC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57CAD-0DD5-44D2-AA98-8D0697E8A297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522C9-473F-4C3B-882E-EA0D062CF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F9732-3733-4D83-8E2C-E63F93A6F380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506F-F6D7-448B-AD59-0B0F70D93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48B4D-7EF8-45B7-B50A-9F5B9BFCEB5B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40D2B-7570-46D6-8CB3-B4FD31DA9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5E191-23D2-40D0-8953-522E7B0EFB7D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DD8A9-A287-4C20-ADEA-17E2D340C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E1E2C-D782-45AE-B308-60F67982D329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7073D-C153-46BB-8A6A-A39324D81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64517-0E04-4B5D-B3B9-4E84F1BAD881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26A0C-CFFA-448C-88D2-810E18352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8BF3FB"/>
            </a:gs>
            <a:gs pos="74000">
              <a:srgbClr val="FFE7FA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25446B2-E9FD-4E55-A150-6CD663DB061C}" type="datetime1">
              <a:rPr lang="en-US"/>
              <a:pPr>
                <a:defRPr/>
              </a:pPr>
              <a:t>3/1/2021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1E0CE0-4377-45E6-9C76-34ACC8F19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4" r:id="rId2"/>
    <p:sldLayoutId id="2147483783" r:id="rId3"/>
    <p:sldLayoutId id="2147483782" r:id="rId4"/>
    <p:sldLayoutId id="2147483781" r:id="rId5"/>
    <p:sldLayoutId id="2147483780" r:id="rId6"/>
    <p:sldLayoutId id="2147483779" r:id="rId7"/>
    <p:sldLayoutId id="2147483778" r:id="rId8"/>
    <p:sldLayoutId id="2147483777" r:id="rId9"/>
    <p:sldLayoutId id="2147483776" r:id="rId10"/>
    <p:sldLayoutId id="2147483775" r:id="rId11"/>
    <p:sldLayoutId id="2147483814" r:id="rId12"/>
    <p:sldLayoutId id="2147483816" r:id="rId13"/>
  </p:sldLayoutIdLst>
  <p:transition spd="slow">
    <p:wedg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457950" y="6327775"/>
            <a:ext cx="2057400" cy="365125"/>
          </a:xfrm>
        </p:spPr>
        <p:txBody>
          <a:bodyPr/>
          <a:lstStyle/>
          <a:p>
            <a:pPr>
              <a:defRPr/>
            </a:pPr>
            <a:fld id="{F0647E33-8DE6-4F54-8EFD-3F6179D98E71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270704" y="1992574"/>
            <a:ext cx="8873296" cy="193798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lIns="18000" tIns="10800" rIns="18000" bIns="10800" anchor="ctr">
            <a:sp3d extrusionH="57150">
              <a:bevelT w="38100" h="38100"/>
              <a:bevelB w="57150" h="38100" prst="artDeco"/>
            </a:sp3d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35088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14475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endParaRPr lang="ru-RU" altLang="ru-RU" sz="4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3333FF"/>
              </a:solidFill>
              <a:effectLst>
                <a:outerShdw blurRad="50800" dist="50800" dir="5400000" algn="ctr" rotWithShape="0">
                  <a:srgbClr val="3333FF"/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endParaRPr lang="ru-RU" altLang="ru-RU" sz="3600" dirty="0" smtClean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endParaRPr lang="ru-RU" altLang="ru-RU" sz="3600" dirty="0" smtClean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altLang="ru-RU" sz="36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endParaRPr lang="ru-RU" altLang="ru-RU" sz="3600" dirty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altLang="ru-RU" sz="36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Бюджет Мошенского сельского поселения на 2021 год и плановый период                              2022-2023 годов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3333CC"/>
                </a:solidFill>
              </a:rPr>
              <a:t>(на </a:t>
            </a:r>
            <a:r>
              <a:rPr lang="ru-RU" sz="2800" b="1" dirty="0">
                <a:solidFill>
                  <a:srgbClr val="3333CC"/>
                </a:solidFill>
              </a:rPr>
              <a:t>основе проекта </a:t>
            </a:r>
            <a:r>
              <a:rPr lang="ru-RU" sz="2800" b="1" dirty="0" smtClean="0">
                <a:solidFill>
                  <a:srgbClr val="3333CC"/>
                </a:solidFill>
              </a:rPr>
              <a:t>решения Совета депутатов                       «О бюджете Мошенского сельского поселения                  на 2021 год и плановый период 2022-2023 годов»)</a:t>
            </a:r>
            <a:endParaRPr lang="ru-RU" sz="2800" b="1" dirty="0">
              <a:solidFill>
                <a:srgbClr val="3333CC"/>
              </a:solidFill>
            </a:endParaRPr>
          </a:p>
          <a:p>
            <a:pPr algn="ctr">
              <a:defRPr/>
            </a:pPr>
            <a:endParaRPr lang="ru-RU" altLang="ru-RU" sz="4000" dirty="0" smtClean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endParaRPr lang="ru-RU" altLang="ru-RU" sz="4000" dirty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lnSpc>
                <a:spcPct val="85000"/>
              </a:lnSpc>
              <a:defRPr/>
            </a:pPr>
            <a:r>
              <a:rPr lang="ru-RU" altLang="ru-RU" sz="18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комитет финансов Администрации </a:t>
            </a:r>
            <a:endParaRPr lang="ru-RU" altLang="ru-RU" sz="1800" dirty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lnSpc>
                <a:spcPct val="85000"/>
              </a:lnSpc>
              <a:defRPr/>
            </a:pPr>
            <a:r>
              <a:rPr lang="ru-RU" altLang="ru-RU" sz="18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Мошенского муниципального района</a:t>
            </a:r>
            <a:endParaRPr lang="ru-RU" altLang="ru-RU" sz="1800" dirty="0">
              <a:ln w="0"/>
              <a:solidFill>
                <a:srgbClr val="3333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altLang="ru-RU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2020 </a:t>
            </a:r>
            <a:r>
              <a:rPr lang="ru-RU" altLang="ru-RU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год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52105" y="293745"/>
            <a:ext cx="3239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sz="2400" u="sng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375" y="4967288"/>
            <a:ext cx="25034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1</a:t>
            </a:r>
            <a:r>
              <a:rPr sz="1500" b="1" spc="-30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500" b="1" spc="-15" baseline="2777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бщ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го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у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рс</a:t>
            </a:r>
            <a:r>
              <a:rPr sz="1500" b="1" spc="30" baseline="2777" err="1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ве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-</a:t>
            </a:r>
            <a:r>
              <a:rPr lang="ru-RU"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3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375" y="5113338"/>
            <a:ext cx="842963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ные 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просы»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9125" y="4378325"/>
            <a:ext cx="1100138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02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«Наци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обо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рон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7413" name="object 5"/>
          <p:cNvSpPr txBox="1">
            <a:spLocks noChangeArrowheads="1"/>
          </p:cNvSpPr>
          <p:nvPr/>
        </p:nvSpPr>
        <p:spPr bwMode="auto">
          <a:xfrm>
            <a:off x="1482725" y="5119688"/>
            <a:ext cx="12350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безопасность и правоохранительная деятельность»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14" name="object 6"/>
          <p:cNvSpPr txBox="1">
            <a:spLocks noChangeArrowheads="1"/>
          </p:cNvSpPr>
          <p:nvPr/>
        </p:nvSpPr>
        <p:spPr bwMode="auto">
          <a:xfrm>
            <a:off x="1914525" y="4319588"/>
            <a:ext cx="110013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04 «Национальная экономика»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15" name="object 7"/>
          <p:cNvSpPr txBox="1">
            <a:spLocks noChangeArrowheads="1"/>
          </p:cNvSpPr>
          <p:nvPr/>
        </p:nvSpPr>
        <p:spPr bwMode="auto">
          <a:xfrm>
            <a:off x="2800350" y="5368925"/>
            <a:ext cx="8763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05 «Жилищно- коммунальное хозяйство»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16" name="object 8"/>
          <p:cNvSpPr txBox="1">
            <a:spLocks noChangeArrowheads="1"/>
          </p:cNvSpPr>
          <p:nvPr/>
        </p:nvSpPr>
        <p:spPr bwMode="auto">
          <a:xfrm>
            <a:off x="3355975" y="4276725"/>
            <a:ext cx="7842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06 «Охрана окружающей среды»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97300" y="4751388"/>
            <a:ext cx="10556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7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б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раз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ние»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7418" name="object 10"/>
          <p:cNvSpPr txBox="1">
            <a:spLocks noChangeArrowheads="1"/>
          </p:cNvSpPr>
          <p:nvPr/>
        </p:nvSpPr>
        <p:spPr bwMode="auto">
          <a:xfrm>
            <a:off x="4662488" y="4978400"/>
            <a:ext cx="10620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08 «Культура, кинематография»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11738" y="4751388"/>
            <a:ext cx="1300162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000" b="1" dirty="0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 dirty="0">
                <a:solidFill>
                  <a:srgbClr val="404040"/>
                </a:solidFill>
                <a:latin typeface="+mn-lt"/>
                <a:cs typeface="Times New Roman"/>
              </a:rPr>
              <a:t>9</a:t>
            </a:r>
            <a:r>
              <a:rPr sz="1000" b="1" spc="-20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 dirty="0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Здр</a:t>
            </a:r>
            <a:r>
              <a:rPr sz="1000" b="1" dirty="0" err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 dirty="0" err="1">
                <a:solidFill>
                  <a:srgbClr val="404040"/>
                </a:solidFill>
                <a:latin typeface="+mn-lt"/>
                <a:cs typeface="Times New Roman"/>
              </a:rPr>
              <a:t>оо</a:t>
            </a:r>
            <a:r>
              <a:rPr sz="1000" b="1" spc="-15" dirty="0" err="1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10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ранение</a:t>
            </a:r>
            <a:r>
              <a:rPr sz="1000" b="1" spc="-10" dirty="0">
                <a:solidFill>
                  <a:srgbClr val="404040"/>
                </a:solidFill>
                <a:latin typeface="+mn-lt"/>
                <a:cs typeface="Times New Roman"/>
              </a:rPr>
              <a:t>»</a:t>
            </a:r>
            <a:endParaRPr sz="1000" dirty="0">
              <a:latin typeface="+mn-lt"/>
              <a:cs typeface="Times New Roman"/>
            </a:endParaRPr>
          </a:p>
        </p:txBody>
      </p:sp>
      <p:sp>
        <p:nvSpPr>
          <p:cNvPr id="17420" name="object 12"/>
          <p:cNvSpPr txBox="1">
            <a:spLocks noChangeArrowheads="1"/>
          </p:cNvSpPr>
          <p:nvPr/>
        </p:nvSpPr>
        <p:spPr bwMode="auto">
          <a:xfrm>
            <a:off x="5659438" y="4319588"/>
            <a:ext cx="95567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10 «Социальная политика»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21" name="object 13"/>
          <p:cNvSpPr txBox="1">
            <a:spLocks noChangeArrowheads="1"/>
          </p:cNvSpPr>
          <p:nvPr/>
        </p:nvSpPr>
        <p:spPr bwMode="auto">
          <a:xfrm>
            <a:off x="6380163" y="4606925"/>
            <a:ext cx="9413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11 «Физическая культура и спорт»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22" name="object 14"/>
          <p:cNvSpPr txBox="1">
            <a:spLocks noChangeArrowheads="1"/>
          </p:cNvSpPr>
          <p:nvPr/>
        </p:nvSpPr>
        <p:spPr bwMode="auto">
          <a:xfrm>
            <a:off x="6938963" y="5129213"/>
            <a:ext cx="8255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 dirty="0">
                <a:solidFill>
                  <a:srgbClr val="404040"/>
                </a:solidFill>
                <a:cs typeface="Times New Roman" panose="02020603050405020304" pitchFamily="18" charset="0"/>
              </a:rPr>
              <a:t>12 «Средства массовой информации»</a:t>
            </a:r>
            <a:endParaRPr lang="ru-RU" altLang="ru-RU" sz="1000" dirty="0">
              <a:cs typeface="Times New Roman" panose="02020603050405020304" pitchFamily="18" charset="0"/>
            </a:endParaRPr>
          </a:p>
        </p:txBody>
      </p:sp>
      <p:sp>
        <p:nvSpPr>
          <p:cNvPr id="17423" name="object 15"/>
          <p:cNvSpPr txBox="1">
            <a:spLocks noChangeArrowheads="1"/>
          </p:cNvSpPr>
          <p:nvPr/>
        </p:nvSpPr>
        <p:spPr bwMode="auto">
          <a:xfrm>
            <a:off x="7531100" y="5614988"/>
            <a:ext cx="113982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13 «Обслуживание государственного и муниципального долга»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24" name="object 16"/>
          <p:cNvSpPr txBox="1">
            <a:spLocks noChangeArrowheads="1"/>
          </p:cNvSpPr>
          <p:nvPr/>
        </p:nvSpPr>
        <p:spPr bwMode="auto">
          <a:xfrm>
            <a:off x="7964488" y="4656138"/>
            <a:ext cx="1179512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404040"/>
                </a:solidFill>
                <a:cs typeface="Times New Roman" panose="02020603050405020304" pitchFamily="18" charset="0"/>
              </a:rPr>
              <a:t>14 «Межбюджетные трансферты общего характера»</a:t>
            </a:r>
            <a:endParaRPr lang="ru-RU" altLang="ru-RU" sz="1000">
              <a:cs typeface="Times New Roman" panose="02020603050405020304" pitchFamily="18" charset="0"/>
            </a:endParaRPr>
          </a:p>
        </p:txBody>
      </p:sp>
      <p:sp>
        <p:nvSpPr>
          <p:cNvPr id="17425" name="object 17"/>
          <p:cNvSpPr>
            <a:spLocks/>
          </p:cNvSpPr>
          <p:nvPr/>
        </p:nvSpPr>
        <p:spPr bwMode="auto">
          <a:xfrm>
            <a:off x="107950" y="676275"/>
            <a:ext cx="8785225" cy="2303463"/>
          </a:xfrm>
          <a:custGeom>
            <a:avLst/>
            <a:gdLst>
              <a:gd name="T0" fmla="*/ 0 w 8785225"/>
              <a:gd name="T1" fmla="*/ 2301195 h 2303526"/>
              <a:gd name="T2" fmla="*/ 8785225 w 8785225"/>
              <a:gd name="T3" fmla="*/ 2301195 h 2303526"/>
              <a:gd name="T4" fmla="*/ 8785225 w 8785225"/>
              <a:gd name="T5" fmla="*/ 0 h 2303526"/>
              <a:gd name="T6" fmla="*/ 0 w 8785225"/>
              <a:gd name="T7" fmla="*/ 0 h 2303526"/>
              <a:gd name="T8" fmla="*/ 0 w 8785225"/>
              <a:gd name="T9" fmla="*/ 2301195 h 23035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85225"/>
              <a:gd name="T16" fmla="*/ 0 h 2303526"/>
              <a:gd name="T17" fmla="*/ 8785225 w 8785225"/>
              <a:gd name="T18" fmla="*/ 2303526 h 23035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85225" h="2303526">
                <a:moveTo>
                  <a:pt x="0" y="2303526"/>
                </a:moveTo>
                <a:lnTo>
                  <a:pt x="8785225" y="2303526"/>
                </a:lnTo>
                <a:lnTo>
                  <a:pt x="8785225" y="0"/>
                </a:lnTo>
                <a:lnTo>
                  <a:pt x="0" y="0"/>
                </a:lnTo>
                <a:lnTo>
                  <a:pt x="0" y="230352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26" name="object 18"/>
          <p:cNvSpPr txBox="1">
            <a:spLocks noChangeArrowheads="1"/>
          </p:cNvSpPr>
          <p:nvPr/>
        </p:nvSpPr>
        <p:spPr bwMode="auto">
          <a:xfrm>
            <a:off x="179388" y="819150"/>
            <a:ext cx="8629650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513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cs typeface="Times New Roman" panose="02020603050405020304" pitchFamily="18" charset="0"/>
              </a:rPr>
              <a:t>Расходы бюджета </a:t>
            </a:r>
            <a:r>
              <a:rPr lang="ru-RU" altLang="ru-RU" sz="1400" dirty="0">
                <a:cs typeface="Times New Roman" panose="02020603050405020304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</a:t>
            </a:r>
          </a:p>
          <a:p>
            <a:pPr eaLnBrk="1" hangingPunct="1">
              <a:lnSpc>
                <a:spcPts val="500"/>
              </a:lnSpc>
              <a:spcBef>
                <a:spcPts val="13"/>
              </a:spcBef>
              <a:buFontTx/>
              <a:buNone/>
            </a:pPr>
            <a:endParaRPr lang="ru-RU" altLang="ru-RU" sz="5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algn="just" eaLnBrk="1" hangingPunct="1">
              <a:lnSpc>
                <a:spcPts val="1513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cs typeface="Times New Roman" panose="02020603050405020304" pitchFamily="18" charset="0"/>
              </a:rPr>
              <a:t>Формирование расходов </a:t>
            </a:r>
            <a:r>
              <a:rPr lang="ru-RU" altLang="ru-RU" sz="1400" dirty="0">
                <a:cs typeface="Times New Roman" panose="02020603050405020304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</a:t>
            </a:r>
          </a:p>
          <a:p>
            <a:pPr eaLnBrk="1" hangingPunct="1">
              <a:lnSpc>
                <a:spcPts val="1400"/>
              </a:lnSpc>
              <a:spcBef>
                <a:spcPts val="88"/>
              </a:spcBef>
              <a:buFontTx/>
              <a:buNone/>
            </a:pPr>
            <a:endParaRPr lang="ru-RU" altLang="ru-RU" sz="1400" dirty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cs typeface="Times New Roman" panose="02020603050405020304" pitchFamily="18" charset="0"/>
              </a:rPr>
              <a:t>Принципы формирования расходов бюджета: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</a:pPr>
            <a:r>
              <a:rPr lang="ru-RU" altLang="ru-RU" sz="1200" dirty="0">
                <a:cs typeface="Times New Roman" panose="02020603050405020304" pitchFamily="18" charset="0"/>
              </a:rPr>
              <a:t>по разделам;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altLang="ru-RU" sz="1200" dirty="0">
                <a:cs typeface="Times New Roman" panose="02020603050405020304" pitchFamily="18" charset="0"/>
              </a:rPr>
              <a:t>по ведомствам;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altLang="ru-RU" sz="1200" dirty="0">
                <a:cs typeface="Times New Roman" panose="02020603050405020304" pitchFamily="18" charset="0"/>
              </a:rPr>
              <a:t>по </a:t>
            </a:r>
            <a:r>
              <a:rPr lang="ru-RU" altLang="ru-RU" sz="1200" dirty="0" smtClean="0">
                <a:cs typeface="Times New Roman" panose="02020603050405020304" pitchFamily="18" charset="0"/>
              </a:rPr>
              <a:t>муниципальным программам</a:t>
            </a:r>
            <a:endParaRPr lang="ru-RU" altLang="ru-RU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00FF"/>
                </a:solidFill>
                <a:cs typeface="Times New Roman" panose="02020603050405020304" pitchFamily="18" charset="0"/>
              </a:rPr>
              <a:t>Разделы классификации расходов бюджетов</a:t>
            </a:r>
            <a:endParaRPr lang="ru-RU" altLang="ru-RU" sz="2000" dirty="0">
              <a:cs typeface="Times New Roman" panose="02020603050405020304" pitchFamily="18" charset="0"/>
            </a:endParaRPr>
          </a:p>
        </p:txBody>
      </p:sp>
      <p:sp>
        <p:nvSpPr>
          <p:cNvPr id="17427" name="object 19"/>
          <p:cNvSpPr>
            <a:spLocks noChangeArrowheads="1"/>
          </p:cNvSpPr>
          <p:nvPr/>
        </p:nvSpPr>
        <p:spPr bwMode="auto">
          <a:xfrm>
            <a:off x="107950" y="3448050"/>
            <a:ext cx="8856663" cy="63658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28" name="object 20"/>
          <p:cNvSpPr>
            <a:spLocks/>
          </p:cNvSpPr>
          <p:nvPr/>
        </p:nvSpPr>
        <p:spPr bwMode="auto">
          <a:xfrm>
            <a:off x="539750" y="4078288"/>
            <a:ext cx="0" cy="846137"/>
          </a:xfrm>
          <a:custGeom>
            <a:avLst/>
            <a:gdLst>
              <a:gd name="T0" fmla="*/ 0 h 846201"/>
              <a:gd name="T1" fmla="*/ 843833 h 846201"/>
              <a:gd name="T2" fmla="*/ 0 60000 65536"/>
              <a:gd name="T3" fmla="*/ 0 60000 65536"/>
              <a:gd name="T4" fmla="*/ 0 h 846201"/>
              <a:gd name="T5" fmla="*/ 846201 h 846201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6201">
                <a:moveTo>
                  <a:pt x="0" y="0"/>
                </a:moveTo>
                <a:lnTo>
                  <a:pt x="0" y="846201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29" name="object 21"/>
          <p:cNvSpPr>
            <a:spLocks/>
          </p:cNvSpPr>
          <p:nvPr/>
        </p:nvSpPr>
        <p:spPr bwMode="auto">
          <a:xfrm>
            <a:off x="1154113" y="4090988"/>
            <a:ext cx="0" cy="244475"/>
          </a:xfrm>
          <a:custGeom>
            <a:avLst/>
            <a:gdLst>
              <a:gd name="T0" fmla="*/ 0 h 244475"/>
              <a:gd name="T1" fmla="*/ 244475 h 244475"/>
              <a:gd name="T2" fmla="*/ 0 60000 65536"/>
              <a:gd name="T3" fmla="*/ 0 60000 65536"/>
              <a:gd name="T4" fmla="*/ 0 h 244475"/>
              <a:gd name="T5" fmla="*/ 244475 h 24447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0" name="object 22"/>
          <p:cNvSpPr>
            <a:spLocks/>
          </p:cNvSpPr>
          <p:nvPr/>
        </p:nvSpPr>
        <p:spPr bwMode="auto">
          <a:xfrm>
            <a:off x="1774825" y="4111625"/>
            <a:ext cx="0" cy="823913"/>
          </a:xfrm>
          <a:custGeom>
            <a:avLst/>
            <a:gdLst>
              <a:gd name="T0" fmla="*/ 0 h 823849"/>
              <a:gd name="T1" fmla="*/ 826217 h 823849"/>
              <a:gd name="T2" fmla="*/ 0 60000 65536"/>
              <a:gd name="T3" fmla="*/ 0 60000 65536"/>
              <a:gd name="T4" fmla="*/ 0 h 823849"/>
              <a:gd name="T5" fmla="*/ 823849 h 82384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23849">
                <a:moveTo>
                  <a:pt x="0" y="0"/>
                </a:moveTo>
                <a:lnTo>
                  <a:pt x="0" y="823849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1" name="object 23"/>
          <p:cNvSpPr>
            <a:spLocks/>
          </p:cNvSpPr>
          <p:nvPr/>
        </p:nvSpPr>
        <p:spPr bwMode="auto">
          <a:xfrm>
            <a:off x="2408238" y="4111625"/>
            <a:ext cx="0" cy="165100"/>
          </a:xfrm>
          <a:custGeom>
            <a:avLst/>
            <a:gdLst>
              <a:gd name="T0" fmla="*/ 0 h 165100"/>
              <a:gd name="T1" fmla="*/ 165100 h 165100"/>
              <a:gd name="T2" fmla="*/ 0 60000 65536"/>
              <a:gd name="T3" fmla="*/ 0 60000 65536"/>
              <a:gd name="T4" fmla="*/ 0 h 165100"/>
              <a:gd name="T5" fmla="*/ 165100 h 16510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2" name="object 24"/>
          <p:cNvSpPr>
            <a:spLocks/>
          </p:cNvSpPr>
          <p:nvPr/>
        </p:nvSpPr>
        <p:spPr bwMode="auto">
          <a:xfrm>
            <a:off x="3059113" y="4111625"/>
            <a:ext cx="0" cy="1214438"/>
          </a:xfrm>
          <a:custGeom>
            <a:avLst/>
            <a:gdLst>
              <a:gd name="T0" fmla="*/ 0 h 1214374"/>
              <a:gd name="T1" fmla="*/ 1216742 h 1214374"/>
              <a:gd name="T2" fmla="*/ 0 60000 65536"/>
              <a:gd name="T3" fmla="*/ 0 60000 65536"/>
              <a:gd name="T4" fmla="*/ 0 h 1214374"/>
              <a:gd name="T5" fmla="*/ 1214374 h 121437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214374">
                <a:moveTo>
                  <a:pt x="0" y="0"/>
                </a:moveTo>
                <a:lnTo>
                  <a:pt x="0" y="1214374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3" name="object 25"/>
          <p:cNvSpPr>
            <a:spLocks/>
          </p:cNvSpPr>
          <p:nvPr/>
        </p:nvSpPr>
        <p:spPr bwMode="auto">
          <a:xfrm>
            <a:off x="3635375" y="4111625"/>
            <a:ext cx="0" cy="165100"/>
          </a:xfrm>
          <a:custGeom>
            <a:avLst/>
            <a:gdLst>
              <a:gd name="T0" fmla="*/ 0 h 165100"/>
              <a:gd name="T1" fmla="*/ 165100 h 165100"/>
              <a:gd name="T2" fmla="*/ 0 60000 65536"/>
              <a:gd name="T3" fmla="*/ 0 60000 65536"/>
              <a:gd name="T4" fmla="*/ 0 h 165100"/>
              <a:gd name="T5" fmla="*/ 165100 h 16510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4" name="object 26"/>
          <p:cNvSpPr>
            <a:spLocks/>
          </p:cNvSpPr>
          <p:nvPr/>
        </p:nvSpPr>
        <p:spPr bwMode="auto">
          <a:xfrm>
            <a:off x="4284663" y="4090988"/>
            <a:ext cx="0" cy="660400"/>
          </a:xfrm>
          <a:custGeom>
            <a:avLst/>
            <a:gdLst>
              <a:gd name="T0" fmla="*/ 0 h 660400"/>
              <a:gd name="T1" fmla="*/ 660400 h 660400"/>
              <a:gd name="T2" fmla="*/ 0 60000 65536"/>
              <a:gd name="T3" fmla="*/ 0 60000 65536"/>
              <a:gd name="T4" fmla="*/ 0 h 660400"/>
              <a:gd name="T5" fmla="*/ 660400 h 66040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60400">
                <a:moveTo>
                  <a:pt x="0" y="0"/>
                </a:moveTo>
                <a:lnTo>
                  <a:pt x="0" y="66040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5" name="object 27"/>
          <p:cNvSpPr>
            <a:spLocks/>
          </p:cNvSpPr>
          <p:nvPr/>
        </p:nvSpPr>
        <p:spPr bwMode="auto">
          <a:xfrm>
            <a:off x="4932363" y="4090988"/>
            <a:ext cx="0" cy="844550"/>
          </a:xfrm>
          <a:custGeom>
            <a:avLst/>
            <a:gdLst>
              <a:gd name="T0" fmla="*/ 0 h 844550"/>
              <a:gd name="T1" fmla="*/ 844550 h 844550"/>
              <a:gd name="T2" fmla="*/ 0 60000 65536"/>
              <a:gd name="T3" fmla="*/ 0 60000 65536"/>
              <a:gd name="T4" fmla="*/ 0 h 844550"/>
              <a:gd name="T5" fmla="*/ 844550 h 84455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4550">
                <a:moveTo>
                  <a:pt x="0" y="0"/>
                </a:moveTo>
                <a:lnTo>
                  <a:pt x="0" y="84455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6" name="object 28"/>
          <p:cNvSpPr>
            <a:spLocks/>
          </p:cNvSpPr>
          <p:nvPr/>
        </p:nvSpPr>
        <p:spPr bwMode="auto">
          <a:xfrm>
            <a:off x="5508625" y="4090988"/>
            <a:ext cx="0" cy="617537"/>
          </a:xfrm>
          <a:custGeom>
            <a:avLst/>
            <a:gdLst>
              <a:gd name="T0" fmla="*/ 0 h 617601"/>
              <a:gd name="T1" fmla="*/ 615233 h 617601"/>
              <a:gd name="T2" fmla="*/ 0 60000 65536"/>
              <a:gd name="T3" fmla="*/ 0 60000 65536"/>
              <a:gd name="T4" fmla="*/ 0 h 617601"/>
              <a:gd name="T5" fmla="*/ 617601 h 617601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17601">
                <a:moveTo>
                  <a:pt x="0" y="0"/>
                </a:moveTo>
                <a:lnTo>
                  <a:pt x="0" y="617601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7" name="object 29"/>
          <p:cNvSpPr>
            <a:spLocks/>
          </p:cNvSpPr>
          <p:nvPr/>
        </p:nvSpPr>
        <p:spPr bwMode="auto">
          <a:xfrm>
            <a:off x="6156325" y="4090988"/>
            <a:ext cx="0" cy="244475"/>
          </a:xfrm>
          <a:custGeom>
            <a:avLst/>
            <a:gdLst>
              <a:gd name="T0" fmla="*/ 0 h 244475"/>
              <a:gd name="T1" fmla="*/ 244475 h 244475"/>
              <a:gd name="T2" fmla="*/ 0 60000 65536"/>
              <a:gd name="T3" fmla="*/ 0 60000 65536"/>
              <a:gd name="T4" fmla="*/ 0 h 244475"/>
              <a:gd name="T5" fmla="*/ 244475 h 24447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8" name="object 30"/>
          <p:cNvSpPr>
            <a:spLocks/>
          </p:cNvSpPr>
          <p:nvPr/>
        </p:nvSpPr>
        <p:spPr bwMode="auto">
          <a:xfrm>
            <a:off x="6732588" y="4090988"/>
            <a:ext cx="0" cy="523875"/>
          </a:xfrm>
          <a:custGeom>
            <a:avLst/>
            <a:gdLst>
              <a:gd name="T0" fmla="*/ 0 h 523875"/>
              <a:gd name="T1" fmla="*/ 523875 h 523875"/>
              <a:gd name="T2" fmla="*/ 0 60000 65536"/>
              <a:gd name="T3" fmla="*/ 0 60000 65536"/>
              <a:gd name="T4" fmla="*/ 0 h 523875"/>
              <a:gd name="T5" fmla="*/ 523875 h 52387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23875">
                <a:moveTo>
                  <a:pt x="0" y="0"/>
                </a:moveTo>
                <a:lnTo>
                  <a:pt x="0" y="523875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39" name="object 31"/>
          <p:cNvSpPr>
            <a:spLocks/>
          </p:cNvSpPr>
          <p:nvPr/>
        </p:nvSpPr>
        <p:spPr bwMode="auto">
          <a:xfrm>
            <a:off x="7348538" y="4090988"/>
            <a:ext cx="0" cy="995362"/>
          </a:xfrm>
          <a:custGeom>
            <a:avLst/>
            <a:gdLst>
              <a:gd name="T0" fmla="*/ 0 h 995426"/>
              <a:gd name="T1" fmla="*/ 993058 h 995426"/>
              <a:gd name="T2" fmla="*/ 0 60000 65536"/>
              <a:gd name="T3" fmla="*/ 0 60000 65536"/>
              <a:gd name="T4" fmla="*/ 0 h 995426"/>
              <a:gd name="T5" fmla="*/ 995426 h 995426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995426">
                <a:moveTo>
                  <a:pt x="0" y="0"/>
                </a:moveTo>
                <a:lnTo>
                  <a:pt x="0" y="995426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40" name="object 32"/>
          <p:cNvSpPr>
            <a:spLocks/>
          </p:cNvSpPr>
          <p:nvPr/>
        </p:nvSpPr>
        <p:spPr bwMode="auto">
          <a:xfrm>
            <a:off x="7956550" y="4060825"/>
            <a:ext cx="6350" cy="1481138"/>
          </a:xfrm>
          <a:custGeom>
            <a:avLst/>
            <a:gdLst>
              <a:gd name="T0" fmla="*/ 0 w 6350"/>
              <a:gd name="T1" fmla="*/ 0 h 1481201"/>
              <a:gd name="T2" fmla="*/ 6350 w 6350"/>
              <a:gd name="T3" fmla="*/ 1478870 h 1481201"/>
              <a:gd name="T4" fmla="*/ 0 60000 65536"/>
              <a:gd name="T5" fmla="*/ 0 60000 65536"/>
              <a:gd name="T6" fmla="*/ 0 w 6350"/>
              <a:gd name="T7" fmla="*/ 0 h 1481201"/>
              <a:gd name="T8" fmla="*/ 6350 w 6350"/>
              <a:gd name="T9" fmla="*/ 1481201 h 148120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50" h="1481201">
                <a:moveTo>
                  <a:pt x="0" y="0"/>
                </a:moveTo>
                <a:lnTo>
                  <a:pt x="6350" y="1481201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441" name="object 33"/>
          <p:cNvSpPr>
            <a:spLocks/>
          </p:cNvSpPr>
          <p:nvPr/>
        </p:nvSpPr>
        <p:spPr bwMode="auto">
          <a:xfrm>
            <a:off x="8604250" y="4090988"/>
            <a:ext cx="0" cy="522287"/>
          </a:xfrm>
          <a:custGeom>
            <a:avLst/>
            <a:gdLst>
              <a:gd name="T0" fmla="*/ 0 h 522350"/>
              <a:gd name="T1" fmla="*/ 520019 h 522350"/>
              <a:gd name="T2" fmla="*/ 0 60000 65536"/>
              <a:gd name="T3" fmla="*/ 0 60000 65536"/>
              <a:gd name="T4" fmla="*/ 0 h 522350"/>
              <a:gd name="T5" fmla="*/ 522350 h 52235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22350">
                <a:moveTo>
                  <a:pt x="0" y="0"/>
                </a:moveTo>
                <a:lnTo>
                  <a:pt x="0" y="522350"/>
                </a:lnTo>
              </a:path>
            </a:pathLst>
          </a:custGeom>
          <a:noFill/>
          <a:ln w="19050">
            <a:solidFill>
              <a:srgbClr val="8987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0" y="441325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Расходы бюджета</a:t>
            </a:r>
          </a:p>
        </p:txBody>
      </p:sp>
      <p:sp>
        <p:nvSpPr>
          <p:cNvPr id="17443" name="Номер слайда 3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D15C91-8775-4931-893B-69C49510F2D3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840" y="87313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9977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bject 23"/>
          <p:cNvSpPr>
            <a:spLocks noChangeArrowheads="1"/>
          </p:cNvSpPr>
          <p:nvPr/>
        </p:nvSpPr>
        <p:spPr bwMode="auto">
          <a:xfrm>
            <a:off x="209550" y="5654675"/>
            <a:ext cx="4505325" cy="1014413"/>
          </a:xfrm>
          <a:custGeom>
            <a:avLst/>
            <a:gdLst>
              <a:gd name="T0" fmla="*/ 0 w 4506468"/>
              <a:gd name="T1" fmla="*/ 0 h 1014983"/>
              <a:gd name="T2" fmla="*/ 4506468 w 4506468"/>
              <a:gd name="T3" fmla="*/ 1014983 h 1014983"/>
            </a:gdLst>
            <a:ahLst/>
            <a:cxnLst/>
            <a:rect l="T0" t="T1" r="T2" b="T3"/>
            <a:pathLst>
              <a:path w="4506468" h="1014983">
                <a:moveTo>
                  <a:pt x="0" y="1014984"/>
                </a:moveTo>
                <a:lnTo>
                  <a:pt x="4506468" y="1014984"/>
                </a:lnTo>
                <a:lnTo>
                  <a:pt x="4506468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F9C0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500">
                <a:cs typeface="Times New Roman" panose="02020603050405020304" pitchFamily="18" charset="0"/>
              </a:rPr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</a:t>
            </a:r>
            <a:r>
              <a:rPr lang="en-US" altLang="ru-RU" sz="1500">
                <a:cs typeface="Times New Roman" panose="02020603050405020304" pitchFamily="18" charset="0"/>
              </a:rPr>
              <a:t> </a:t>
            </a:r>
            <a:r>
              <a:rPr lang="ru-RU" altLang="ru-RU" sz="1500">
                <a:cs typeface="Times New Roman" panose="02020603050405020304" pitchFamily="18" charset="0"/>
              </a:rPr>
              <a:t>средств на счёте бюджета, взять в долг).</a:t>
            </a:r>
          </a:p>
        </p:txBody>
      </p:sp>
      <p:sp>
        <p:nvSpPr>
          <p:cNvPr id="19459" name="object 2"/>
          <p:cNvSpPr>
            <a:spLocks/>
          </p:cNvSpPr>
          <p:nvPr/>
        </p:nvSpPr>
        <p:spPr bwMode="auto">
          <a:xfrm>
            <a:off x="1293813" y="4630738"/>
            <a:ext cx="1979612" cy="1006475"/>
          </a:xfrm>
          <a:custGeom>
            <a:avLst/>
            <a:gdLst>
              <a:gd name="T0" fmla="*/ 1599673 w 1979676"/>
              <a:gd name="T1" fmla="*/ 0 h 1005839"/>
              <a:gd name="T2" fmla="*/ 377635 w 1979676"/>
              <a:gd name="T3" fmla="*/ 0 h 1005839"/>
              <a:gd name="T4" fmla="*/ 0 w 1979676"/>
              <a:gd name="T5" fmla="*/ 636376 h 1005839"/>
              <a:gd name="T6" fmla="*/ 988654 w 1979676"/>
              <a:gd name="T7" fmla="*/ 1029640 h 1005839"/>
              <a:gd name="T8" fmla="*/ 1977308 w 1979676"/>
              <a:gd name="T9" fmla="*/ 636376 h 1005839"/>
              <a:gd name="T10" fmla="*/ 1599673 w 1979676"/>
              <a:gd name="T11" fmla="*/ 0 h 10058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979676"/>
              <a:gd name="T19" fmla="*/ 0 h 1005839"/>
              <a:gd name="T20" fmla="*/ 1979676 w 1979676"/>
              <a:gd name="T21" fmla="*/ 1005839 h 100583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979676" h="1005839">
                <a:moveTo>
                  <a:pt x="1601597" y="0"/>
                </a:moveTo>
                <a:lnTo>
                  <a:pt x="378079" y="0"/>
                </a:lnTo>
                <a:lnTo>
                  <a:pt x="0" y="621664"/>
                </a:lnTo>
                <a:lnTo>
                  <a:pt x="989838" y="1005839"/>
                </a:lnTo>
                <a:lnTo>
                  <a:pt x="1979676" y="621664"/>
                </a:lnTo>
                <a:lnTo>
                  <a:pt x="1601597" y="0"/>
                </a:lnTo>
                <a:close/>
              </a:path>
            </a:pathLst>
          </a:custGeom>
          <a:solidFill>
            <a:srgbClr val="F9C0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9460" name="object 3"/>
          <p:cNvSpPr>
            <a:spLocks noChangeArrowheads="1"/>
          </p:cNvSpPr>
          <p:nvPr/>
        </p:nvSpPr>
        <p:spPr bwMode="auto">
          <a:xfrm>
            <a:off x="2182813" y="293688"/>
            <a:ext cx="1765300" cy="45847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1" name="object 4"/>
          <p:cNvSpPr>
            <a:spLocks noChangeArrowheads="1"/>
          </p:cNvSpPr>
          <p:nvPr/>
        </p:nvSpPr>
        <p:spPr bwMode="auto">
          <a:xfrm>
            <a:off x="800100" y="654050"/>
            <a:ext cx="1182688" cy="304323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2" name="object 5"/>
          <p:cNvSpPr>
            <a:spLocks noChangeArrowheads="1"/>
          </p:cNvSpPr>
          <p:nvPr/>
        </p:nvSpPr>
        <p:spPr bwMode="auto">
          <a:xfrm>
            <a:off x="7223125" y="582613"/>
            <a:ext cx="1192213" cy="31146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3" name="object 6"/>
          <p:cNvSpPr>
            <a:spLocks noChangeArrowheads="1"/>
          </p:cNvSpPr>
          <p:nvPr/>
        </p:nvSpPr>
        <p:spPr bwMode="auto">
          <a:xfrm>
            <a:off x="5160963" y="222250"/>
            <a:ext cx="1758950" cy="472916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9464" name="object 7"/>
          <p:cNvSpPr>
            <a:spLocks noChangeArrowheads="1"/>
          </p:cNvSpPr>
          <p:nvPr/>
        </p:nvSpPr>
        <p:spPr bwMode="auto">
          <a:xfrm>
            <a:off x="755650" y="836613"/>
            <a:ext cx="7704138" cy="452437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" name="object 8"/>
          <p:cNvSpPr txBox="1"/>
          <p:nvPr/>
        </p:nvSpPr>
        <p:spPr>
          <a:xfrm>
            <a:off x="2379663" y="917575"/>
            <a:ext cx="4351337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b="1" spc="-75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b="1" spc="-5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b="1" spc="5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–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b="1" spc="-15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b="1" spc="-75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b="1" spc="-5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=</a:t>
            </a:r>
            <a:r>
              <a:rPr b="1" spc="-5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 spc="15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b="1" spc="25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ит</a:t>
            </a:r>
            <a:r>
              <a:rPr b="1" spc="15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(Про</a:t>
            </a:r>
            <a:r>
              <a:rPr b="1" spc="-15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b="1" spc="-10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b="1" spc="-15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b="1">
                <a:solidFill>
                  <a:srgbClr val="404040"/>
                </a:solidFill>
                <a:latin typeface="+mn-lt"/>
                <a:cs typeface="Times New Roman"/>
              </a:rPr>
              <a:t>)</a:t>
            </a:r>
            <a:endParaRPr>
              <a:latin typeface="+mn-lt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7900" y="3836988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9467" name="object 10"/>
          <p:cNvSpPr>
            <a:spLocks/>
          </p:cNvSpPr>
          <p:nvPr/>
        </p:nvSpPr>
        <p:spPr bwMode="auto">
          <a:xfrm>
            <a:off x="646113" y="4606925"/>
            <a:ext cx="3632200" cy="0"/>
          </a:xfrm>
          <a:custGeom>
            <a:avLst/>
            <a:gdLst>
              <a:gd name="T0" fmla="*/ 0 w 3631691"/>
              <a:gd name="T1" fmla="*/ 3650570 w 3631691"/>
              <a:gd name="T2" fmla="*/ 0 60000 65536"/>
              <a:gd name="T3" fmla="*/ 0 60000 65536"/>
              <a:gd name="T4" fmla="*/ 0 w 3631691"/>
              <a:gd name="T5" fmla="*/ 3631691 w 3631691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3631691">
                <a:moveTo>
                  <a:pt x="0" y="0"/>
                </a:moveTo>
                <a:lnTo>
                  <a:pt x="3631691" y="0"/>
                </a:lnTo>
              </a:path>
            </a:pathLst>
          </a:custGeom>
          <a:noFill/>
          <a:ln w="50038">
            <a:solidFill>
              <a:srgbClr val="F9C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9468" name="object 11"/>
          <p:cNvSpPr>
            <a:spLocks/>
          </p:cNvSpPr>
          <p:nvPr/>
        </p:nvSpPr>
        <p:spPr bwMode="auto">
          <a:xfrm>
            <a:off x="5761038" y="4630738"/>
            <a:ext cx="2058987" cy="1020762"/>
          </a:xfrm>
          <a:custGeom>
            <a:avLst/>
            <a:gdLst>
              <a:gd name="T0" fmla="*/ 1667618 w 2058924"/>
              <a:gd name="T1" fmla="*/ 0 h 1019555"/>
              <a:gd name="T2" fmla="*/ 393635 w 2058924"/>
              <a:gd name="T3" fmla="*/ 0 h 1019555"/>
              <a:gd name="T4" fmla="*/ 0 w 2058924"/>
              <a:gd name="T5" fmla="*/ 658373 h 1019555"/>
              <a:gd name="T6" fmla="*/ 1030644 w 2058924"/>
              <a:gd name="T7" fmla="*/ 1065180 h 1019555"/>
              <a:gd name="T8" fmla="*/ 2061255 w 2058924"/>
              <a:gd name="T9" fmla="*/ 658373 h 1019555"/>
              <a:gd name="T10" fmla="*/ 1667618 w 2058924"/>
              <a:gd name="T11" fmla="*/ 0 h 101955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58924"/>
              <a:gd name="T19" fmla="*/ 0 h 1019555"/>
              <a:gd name="T20" fmla="*/ 2058924 w 2058924"/>
              <a:gd name="T21" fmla="*/ 1019555 h 101955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58924" h="1019555">
                <a:moveTo>
                  <a:pt x="1665731" y="0"/>
                </a:moveTo>
                <a:lnTo>
                  <a:pt x="393191" y="0"/>
                </a:lnTo>
                <a:lnTo>
                  <a:pt x="0" y="630173"/>
                </a:lnTo>
                <a:lnTo>
                  <a:pt x="1029461" y="1019555"/>
                </a:lnTo>
                <a:lnTo>
                  <a:pt x="2058924" y="630173"/>
                </a:lnTo>
                <a:lnTo>
                  <a:pt x="1665731" y="0"/>
                </a:lnTo>
                <a:close/>
              </a:path>
            </a:pathLst>
          </a:custGeom>
          <a:solidFill>
            <a:srgbClr val="92C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9469" name="object 12"/>
          <p:cNvSpPr>
            <a:spLocks/>
          </p:cNvSpPr>
          <p:nvPr/>
        </p:nvSpPr>
        <p:spPr bwMode="auto">
          <a:xfrm>
            <a:off x="4949825" y="4606925"/>
            <a:ext cx="3632200" cy="0"/>
          </a:xfrm>
          <a:custGeom>
            <a:avLst/>
            <a:gdLst>
              <a:gd name="T0" fmla="*/ 0 w 3631692"/>
              <a:gd name="T1" fmla="*/ 3650533 w 3631692"/>
              <a:gd name="T2" fmla="*/ 0 60000 65536"/>
              <a:gd name="T3" fmla="*/ 0 60000 65536"/>
              <a:gd name="T4" fmla="*/ 0 w 3631692"/>
              <a:gd name="T5" fmla="*/ 3631692 w 3631692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3631692">
                <a:moveTo>
                  <a:pt x="0" y="0"/>
                </a:moveTo>
                <a:lnTo>
                  <a:pt x="3631692" y="0"/>
                </a:lnTo>
              </a:path>
            </a:pathLst>
          </a:custGeom>
          <a:noFill/>
          <a:ln w="48513">
            <a:solidFill>
              <a:srgbClr val="92CDD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9470" name="object 13"/>
          <p:cNvSpPr txBox="1">
            <a:spLocks noChangeArrowheads="1"/>
          </p:cNvSpPr>
          <p:nvPr/>
        </p:nvSpPr>
        <p:spPr bwMode="auto">
          <a:xfrm>
            <a:off x="287338" y="4645025"/>
            <a:ext cx="27876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19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974707"/>
                </a:solidFill>
                <a:cs typeface="Times New Roman" panose="02020603050405020304" pitchFamily="18" charset="0"/>
              </a:rPr>
              <a:t>Дефицит (расходы больше доходов)</a:t>
            </a:r>
            <a:endParaRPr lang="ru-RU" altLang="ru-RU" sz="1500">
              <a:cs typeface="Times New Roman" panose="02020603050405020304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21338" y="4108450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32663" y="3973513"/>
            <a:ext cx="985837" cy="315912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2550" y="4048125"/>
            <a:ext cx="984250" cy="315913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9474" name="object 17"/>
          <p:cNvSpPr txBox="1">
            <a:spLocks noChangeArrowheads="1"/>
          </p:cNvSpPr>
          <p:nvPr/>
        </p:nvSpPr>
        <p:spPr bwMode="auto">
          <a:xfrm>
            <a:off x="5983288" y="4670425"/>
            <a:ext cx="15652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30859C"/>
                </a:solidFill>
                <a:cs typeface="Times New Roman" panose="02020603050405020304" pitchFamily="18" charset="0"/>
              </a:rPr>
              <a:t>Профицит (доходы больше расходов)</a:t>
            </a:r>
            <a:endParaRPr lang="ru-RU" altLang="ru-RU" sz="1600">
              <a:cs typeface="Times New Roman" panose="02020603050405020304" pitchFamily="18" charset="0"/>
            </a:endParaRPr>
          </a:p>
        </p:txBody>
      </p:sp>
      <p:sp>
        <p:nvSpPr>
          <p:cNvPr id="19475" name="object 19"/>
          <p:cNvSpPr>
            <a:spLocks noChangeArrowheads="1"/>
          </p:cNvSpPr>
          <p:nvPr/>
        </p:nvSpPr>
        <p:spPr bwMode="auto">
          <a:xfrm>
            <a:off x="4945063" y="5654675"/>
            <a:ext cx="3997325" cy="1014413"/>
          </a:xfrm>
          <a:custGeom>
            <a:avLst/>
            <a:gdLst>
              <a:gd name="T0" fmla="*/ 0 w 3997452"/>
              <a:gd name="T1" fmla="*/ 0 h 1014983"/>
              <a:gd name="T2" fmla="*/ 3997452 w 3997452"/>
              <a:gd name="T3" fmla="*/ 1014983 h 1014983"/>
            </a:gdLst>
            <a:ahLst/>
            <a:cxnLst/>
            <a:rect l="T0" t="T1" r="T2" b="T3"/>
            <a:pathLst>
              <a:path w="3997452" h="1014983">
                <a:moveTo>
                  <a:pt x="0" y="1014984"/>
                </a:moveTo>
                <a:lnTo>
                  <a:pt x="3997452" y="1014984"/>
                </a:lnTo>
                <a:lnTo>
                  <a:pt x="3997452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92C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500">
                <a:cs typeface="Times New Roman" panose="02020603050405020304" pitchFamily="18" charset="0"/>
              </a:rPr>
              <a:t>При превышении доходов над расходами принимается решение, как их использовать (например, накапливать резервы, остатки средств на счёте бюджета, погашать долг).</a:t>
            </a: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5719" y="363537"/>
            <a:ext cx="9144000" cy="373063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Дефицит и </a:t>
            </a:r>
            <a:r>
              <a:rPr lang="ru-RU" sz="2800" b="1" dirty="0" err="1">
                <a:latin typeface="+mn-lt"/>
                <a:ea typeface="+mj-ea"/>
                <a:cs typeface="+mj-cs"/>
              </a:rPr>
              <a:t>профицит</a:t>
            </a:r>
            <a:endParaRPr lang="ru-RU" sz="2800" b="1" dirty="0">
              <a:latin typeface="+mn-lt"/>
              <a:ea typeface="+mj-ea"/>
              <a:cs typeface="+mj-cs"/>
            </a:endParaRPr>
          </a:p>
        </p:txBody>
      </p:sp>
      <p:sp>
        <p:nvSpPr>
          <p:cNvPr id="19477" name="Номер слайда 2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2E3747C-8DF5-4BCA-B683-EDF229BCAAB0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5443" y="69629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1626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bject 3"/>
          <p:cNvSpPr>
            <a:spLocks noChangeArrowheads="1"/>
          </p:cNvSpPr>
          <p:nvPr/>
        </p:nvSpPr>
        <p:spPr bwMode="auto">
          <a:xfrm>
            <a:off x="277813" y="1517650"/>
            <a:ext cx="4205287" cy="246221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3" name="object 4"/>
          <p:cNvSpPr>
            <a:spLocks noChangeArrowheads="1"/>
          </p:cNvSpPr>
          <p:nvPr/>
        </p:nvSpPr>
        <p:spPr bwMode="auto">
          <a:xfrm>
            <a:off x="392113" y="1241425"/>
            <a:ext cx="3963987" cy="7842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4" name="object 5"/>
          <p:cNvSpPr>
            <a:spLocks noChangeArrowheads="1"/>
          </p:cNvSpPr>
          <p:nvPr/>
        </p:nvSpPr>
        <p:spPr bwMode="auto">
          <a:xfrm>
            <a:off x="1497013" y="1320800"/>
            <a:ext cx="1722437" cy="6794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5" name="object 6"/>
          <p:cNvSpPr txBox="1">
            <a:spLocks noChangeArrowheads="1"/>
          </p:cNvSpPr>
          <p:nvPr/>
        </p:nvSpPr>
        <p:spPr bwMode="auto">
          <a:xfrm>
            <a:off x="1674813" y="1400175"/>
            <a:ext cx="13430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FFFF"/>
                </a:solidFill>
              </a:rPr>
              <a:t>ДЕФИЦИТ</a:t>
            </a:r>
            <a:endParaRPr lang="ru-RU" altLang="ru-RU" sz="2400"/>
          </a:p>
        </p:txBody>
      </p:sp>
      <p:sp>
        <p:nvSpPr>
          <p:cNvPr id="20486" name="object 7"/>
          <p:cNvSpPr>
            <a:spLocks noChangeArrowheads="1"/>
          </p:cNvSpPr>
          <p:nvPr/>
        </p:nvSpPr>
        <p:spPr bwMode="auto">
          <a:xfrm>
            <a:off x="2813050" y="1320800"/>
            <a:ext cx="474663" cy="6794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7" name="object 8"/>
          <p:cNvSpPr>
            <a:spLocks noChangeArrowheads="1"/>
          </p:cNvSpPr>
          <p:nvPr/>
        </p:nvSpPr>
        <p:spPr bwMode="auto">
          <a:xfrm>
            <a:off x="4668838" y="1520825"/>
            <a:ext cx="4208462" cy="24590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8" name="object 9"/>
          <p:cNvSpPr>
            <a:spLocks noChangeArrowheads="1"/>
          </p:cNvSpPr>
          <p:nvPr/>
        </p:nvSpPr>
        <p:spPr bwMode="auto">
          <a:xfrm>
            <a:off x="4835525" y="1246188"/>
            <a:ext cx="3949700" cy="7842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89" name="object 10"/>
          <p:cNvSpPr>
            <a:spLocks noChangeArrowheads="1"/>
          </p:cNvSpPr>
          <p:nvPr/>
        </p:nvSpPr>
        <p:spPr bwMode="auto">
          <a:xfrm>
            <a:off x="5829300" y="1325563"/>
            <a:ext cx="1933575" cy="6794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0" name="object 11"/>
          <p:cNvSpPr txBox="1">
            <a:spLocks noChangeArrowheads="1"/>
          </p:cNvSpPr>
          <p:nvPr/>
        </p:nvSpPr>
        <p:spPr bwMode="auto">
          <a:xfrm>
            <a:off x="6007100" y="1404938"/>
            <a:ext cx="15557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FFFF"/>
                </a:solidFill>
              </a:rPr>
              <a:t>ПРОФИЦИТ</a:t>
            </a:r>
            <a:endParaRPr lang="ru-RU" altLang="ru-RU" sz="2400"/>
          </a:p>
        </p:txBody>
      </p:sp>
      <p:sp>
        <p:nvSpPr>
          <p:cNvPr id="20491" name="object 12"/>
          <p:cNvSpPr>
            <a:spLocks noChangeArrowheads="1"/>
          </p:cNvSpPr>
          <p:nvPr/>
        </p:nvSpPr>
        <p:spPr bwMode="auto">
          <a:xfrm>
            <a:off x="7358063" y="1325563"/>
            <a:ext cx="473075" cy="6794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2" name="object 13"/>
          <p:cNvSpPr>
            <a:spLocks noChangeArrowheads="1"/>
          </p:cNvSpPr>
          <p:nvPr/>
        </p:nvSpPr>
        <p:spPr bwMode="auto">
          <a:xfrm>
            <a:off x="452438" y="2093913"/>
            <a:ext cx="3783012" cy="70167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3" name="object 14"/>
          <p:cNvSpPr>
            <a:spLocks noChangeArrowheads="1"/>
          </p:cNvSpPr>
          <p:nvPr/>
        </p:nvSpPr>
        <p:spPr bwMode="auto">
          <a:xfrm>
            <a:off x="444500" y="2894013"/>
            <a:ext cx="3781425" cy="701675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4" name="object 15"/>
          <p:cNvSpPr txBox="1">
            <a:spLocks noChangeArrowheads="1"/>
          </p:cNvSpPr>
          <p:nvPr/>
        </p:nvSpPr>
        <p:spPr bwMode="auto">
          <a:xfrm>
            <a:off x="592138" y="2260600"/>
            <a:ext cx="2814637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06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/>
              <a:t>Накопленные резервы</a:t>
            </a:r>
            <a:endParaRPr lang="ru-RU" altLang="ru-RU" sz="2200" dirty="0"/>
          </a:p>
          <a:p>
            <a:pPr eaLnBrk="1" hangingPunct="1">
              <a:lnSpc>
                <a:spcPts val="650"/>
              </a:lnSpc>
              <a:spcBef>
                <a:spcPts val="13"/>
              </a:spcBef>
              <a:buFontTx/>
              <a:buNone/>
            </a:pPr>
            <a:endParaRPr lang="ru-RU" altLang="ru-RU" sz="6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/>
              <a:t>Муниципальный </a:t>
            </a:r>
            <a:r>
              <a:rPr lang="ru-RU" altLang="ru-RU" sz="2200" b="1" dirty="0"/>
              <a:t>долг</a:t>
            </a:r>
            <a:endParaRPr lang="ru-RU" altLang="ru-RU" sz="2200" dirty="0"/>
          </a:p>
        </p:txBody>
      </p:sp>
      <p:sp>
        <p:nvSpPr>
          <p:cNvPr id="20495" name="object 16"/>
          <p:cNvSpPr>
            <a:spLocks noChangeArrowheads="1"/>
          </p:cNvSpPr>
          <p:nvPr/>
        </p:nvSpPr>
        <p:spPr bwMode="auto">
          <a:xfrm>
            <a:off x="3486150" y="2211388"/>
            <a:ext cx="427038" cy="471487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6" name="object 17"/>
          <p:cNvSpPr>
            <a:spLocks noChangeArrowheads="1"/>
          </p:cNvSpPr>
          <p:nvPr/>
        </p:nvSpPr>
        <p:spPr bwMode="auto">
          <a:xfrm>
            <a:off x="3486150" y="3006725"/>
            <a:ext cx="427038" cy="471488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7" name="object 18"/>
          <p:cNvSpPr>
            <a:spLocks noChangeArrowheads="1"/>
          </p:cNvSpPr>
          <p:nvPr/>
        </p:nvSpPr>
        <p:spPr bwMode="auto">
          <a:xfrm>
            <a:off x="4918075" y="2093913"/>
            <a:ext cx="3781425" cy="701675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8" name="object 19"/>
          <p:cNvSpPr>
            <a:spLocks noChangeArrowheads="1"/>
          </p:cNvSpPr>
          <p:nvPr/>
        </p:nvSpPr>
        <p:spPr bwMode="auto">
          <a:xfrm>
            <a:off x="4908550" y="2894013"/>
            <a:ext cx="3783013" cy="701675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9" name="object 20"/>
          <p:cNvSpPr txBox="1">
            <a:spLocks noChangeArrowheads="1"/>
          </p:cNvSpPr>
          <p:nvPr/>
        </p:nvSpPr>
        <p:spPr bwMode="auto">
          <a:xfrm>
            <a:off x="5057775" y="2260600"/>
            <a:ext cx="2813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06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/>
              <a:t>Накопленные резервы</a:t>
            </a:r>
            <a:endParaRPr lang="ru-RU" altLang="ru-RU" sz="2200" dirty="0"/>
          </a:p>
          <a:p>
            <a:pPr eaLnBrk="1" hangingPunct="1">
              <a:lnSpc>
                <a:spcPts val="650"/>
              </a:lnSpc>
              <a:spcBef>
                <a:spcPts val="13"/>
              </a:spcBef>
              <a:buFontTx/>
              <a:buNone/>
            </a:pPr>
            <a:endParaRPr lang="ru-RU" altLang="ru-RU" sz="6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/>
              <a:t>Муниципальный </a:t>
            </a:r>
            <a:r>
              <a:rPr lang="ru-RU" altLang="ru-RU" sz="2200" b="1" dirty="0"/>
              <a:t>долг</a:t>
            </a:r>
            <a:endParaRPr lang="ru-RU" altLang="ru-RU" sz="2200" dirty="0"/>
          </a:p>
        </p:txBody>
      </p:sp>
      <p:sp>
        <p:nvSpPr>
          <p:cNvPr id="20500" name="object 21"/>
          <p:cNvSpPr>
            <a:spLocks noChangeArrowheads="1"/>
          </p:cNvSpPr>
          <p:nvPr/>
        </p:nvSpPr>
        <p:spPr bwMode="auto">
          <a:xfrm>
            <a:off x="7948613" y="2206625"/>
            <a:ext cx="430212" cy="469900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1" name="object 22"/>
          <p:cNvSpPr>
            <a:spLocks noChangeArrowheads="1"/>
          </p:cNvSpPr>
          <p:nvPr/>
        </p:nvSpPr>
        <p:spPr bwMode="auto">
          <a:xfrm>
            <a:off x="7948613" y="3013075"/>
            <a:ext cx="430212" cy="469900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502" name="object 23"/>
          <p:cNvSpPr txBox="1">
            <a:spLocks noChangeArrowheads="1"/>
          </p:cNvSpPr>
          <p:nvPr/>
        </p:nvSpPr>
        <p:spPr bwMode="auto">
          <a:xfrm>
            <a:off x="536575" y="4319588"/>
            <a:ext cx="363220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</a:rPr>
              <a:t>При дефицитном бюджете растет долг и (или) снижаются остатки средств (накопления)</a:t>
            </a:r>
            <a:endParaRPr lang="ru-RU" altLang="ru-RU" sz="2400"/>
          </a:p>
        </p:txBody>
      </p:sp>
      <p:sp>
        <p:nvSpPr>
          <p:cNvPr id="20503" name="object 24"/>
          <p:cNvSpPr txBox="1">
            <a:spLocks noChangeArrowheads="1"/>
          </p:cNvSpPr>
          <p:nvPr/>
        </p:nvSpPr>
        <p:spPr bwMode="auto">
          <a:xfrm>
            <a:off x="4835525" y="4319588"/>
            <a:ext cx="376713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AF50"/>
                </a:solidFill>
              </a:rPr>
              <a:t>При профицитном бюджете снижается долг или (или) растут остатки средств (накопления)</a:t>
            </a:r>
            <a:endParaRPr lang="ru-RU" altLang="ru-RU" sz="2400"/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0" y="727868"/>
            <a:ext cx="9144000" cy="382588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Дефицит и </a:t>
            </a:r>
            <a:r>
              <a:rPr lang="ru-RU" sz="2800" b="1" dirty="0" err="1">
                <a:latin typeface="+mn-lt"/>
                <a:ea typeface="+mj-ea"/>
                <a:cs typeface="+mj-cs"/>
              </a:rPr>
              <a:t>профицит</a:t>
            </a:r>
            <a:endParaRPr lang="ru-RU" sz="2800" b="1" dirty="0">
              <a:latin typeface="+mn-lt"/>
              <a:ea typeface="+mj-ea"/>
              <a:cs typeface="+mj-cs"/>
            </a:endParaRPr>
          </a:p>
        </p:txBody>
      </p:sp>
      <p:sp>
        <p:nvSpPr>
          <p:cNvPr id="20505" name="Номер слайда 2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FB517AD-8B74-47D9-8D48-CA5744A41A13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8482" y="152161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5455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object 4"/>
          <p:cNvSpPr>
            <a:spLocks noChangeArrowheads="1"/>
          </p:cNvSpPr>
          <p:nvPr/>
        </p:nvSpPr>
        <p:spPr bwMode="auto">
          <a:xfrm>
            <a:off x="8740775" y="552450"/>
            <a:ext cx="403225" cy="5207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5604" name="object 7"/>
          <p:cNvSpPr>
            <a:spLocks noChangeArrowheads="1"/>
          </p:cNvSpPr>
          <p:nvPr/>
        </p:nvSpPr>
        <p:spPr bwMode="auto">
          <a:xfrm>
            <a:off x="7002463" y="1314450"/>
            <a:ext cx="522287" cy="5207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289781" y="699818"/>
            <a:ext cx="6854219" cy="1329801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hangingPunct="1">
              <a:lnSpc>
                <a:spcPts val="2400"/>
              </a:lnSpc>
              <a:defRPr/>
            </a:pPr>
            <a:r>
              <a:rPr lang="ru-RU" sz="2800" b="1" dirty="0">
                <a:latin typeface="Calibri" pitchFamily="34" charset="0"/>
                <a:cs typeface="+mn-cs"/>
              </a:rPr>
              <a:t>Основные </a:t>
            </a:r>
            <a:r>
              <a:rPr lang="ru-RU" sz="2800" b="1" dirty="0" smtClean="0">
                <a:latin typeface="Calibri" pitchFamily="34" charset="0"/>
                <a:cs typeface="+mn-cs"/>
              </a:rPr>
              <a:t>показатели</a:t>
            </a:r>
            <a:endParaRPr lang="ru-RU" sz="2800" b="1" dirty="0">
              <a:latin typeface="Calibri" pitchFamily="34" charset="0"/>
              <a:cs typeface="+mn-cs"/>
            </a:endParaRPr>
          </a:p>
          <a:p>
            <a:pPr algn="ctr" eaLnBrk="1" hangingPunct="1">
              <a:lnSpc>
                <a:spcPts val="2400"/>
              </a:lnSpc>
              <a:defRPr/>
            </a:pPr>
            <a:r>
              <a:rPr lang="ru-RU" sz="2800" b="1" dirty="0" smtClean="0">
                <a:latin typeface="Calibri" pitchFamily="34" charset="0"/>
                <a:cs typeface="+mn-cs"/>
              </a:rPr>
              <a:t>бюджета Мошенского сельского поселения на 2021 год и плановый период 2022-2023 годов</a:t>
            </a:r>
            <a:endParaRPr lang="ru-RU" sz="2800" b="1" dirty="0">
              <a:latin typeface="Calibri" pitchFamily="34" charset="0"/>
              <a:cs typeface="+mn-cs"/>
            </a:endParaRPr>
          </a:p>
        </p:txBody>
      </p:sp>
      <p:sp>
        <p:nvSpPr>
          <p:cNvPr id="25666" name="Прямоугольник 11"/>
          <p:cNvSpPr>
            <a:spLocks noChangeArrowheads="1"/>
          </p:cNvSpPr>
          <p:nvPr/>
        </p:nvSpPr>
        <p:spPr bwMode="auto">
          <a:xfrm>
            <a:off x="7132320" y="1844675"/>
            <a:ext cx="15675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/>
              <a:t>(тыс. </a:t>
            </a:r>
            <a:r>
              <a:rPr lang="ru-RU" altLang="ru-RU" sz="1800" dirty="0"/>
              <a:t>рублей)</a:t>
            </a:r>
          </a:p>
        </p:txBody>
      </p:sp>
      <p:sp>
        <p:nvSpPr>
          <p:cNvPr id="25667" name="Номер слайда 1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69088"/>
            <a:ext cx="2133600" cy="18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974BE5F-A852-44FA-B3F8-7D3C0D9D6246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graphicFrame>
        <p:nvGraphicFramePr>
          <p:cNvPr id="10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00001789"/>
              </p:ext>
            </p:extLst>
          </p:nvPr>
        </p:nvGraphicFramePr>
        <p:xfrm>
          <a:off x="914400" y="2342515"/>
          <a:ext cx="7680961" cy="41828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84373"/>
                <a:gridCol w="1262276"/>
                <a:gridCol w="1317156"/>
                <a:gridCol w="1317156"/>
              </a:tblGrid>
              <a:tr h="769325"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endParaRPr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</a:tr>
              <a:tr h="39076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sz="1600" b="1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I.</a:t>
                      </a:r>
                      <a:r>
                        <a:rPr sz="1600" b="1" spc="-2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2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-4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5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sz="1600" b="1" spc="-2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ды</a:t>
                      </a:r>
                      <a:r>
                        <a:rPr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sz="1600" b="1" spc="-5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sz="1600" b="1" spc="-3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sz="1600" dirty="0">
                        <a:solidFill>
                          <a:srgbClr val="009A4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9A4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9 157,874</a:t>
                      </a:r>
                      <a:endParaRPr lang="ru-RU" sz="1600" b="1" i="0" u="none" strike="noStrike" dirty="0">
                        <a:solidFill>
                          <a:srgbClr val="009A4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4 122,520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4 183,200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62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</a:t>
                      </a:r>
                      <a:r>
                        <a:rPr sz="1600" spc="-2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</a:t>
                      </a:r>
                      <a:r>
                        <a:rPr sz="1600" spc="-1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sz="1600" spc="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89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sz="1600" b="1" spc="-1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овые</a:t>
                      </a:r>
                      <a:r>
                        <a:rPr sz="1600" b="1" spc="-15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1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нен</a:t>
                      </a:r>
                      <a:r>
                        <a:rPr sz="1600" b="1" spc="-1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овые</a:t>
                      </a:r>
                      <a:r>
                        <a:rPr sz="1600" b="1" spc="-15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-5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5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sz="1600" b="1" spc="-2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ды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2 756,920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2 837,720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2 902,500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806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Без</a:t>
                      </a:r>
                      <a:r>
                        <a:rPr sz="1600" b="1" spc="-3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600" b="1" spc="-2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4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мездные</a:t>
                      </a:r>
                      <a:r>
                        <a:rPr sz="1600" b="1" spc="1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sz="1600" b="1" spc="-1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sz="1600" b="1" spc="1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sz="1600" b="1" spc="-2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sz="1600" b="1" spc="-25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r>
                        <a:rPr sz="1600" b="1" spc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ения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6 400,954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1 284,800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1 280,700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65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II.</a:t>
                      </a:r>
                      <a:r>
                        <a:rPr sz="1600" b="1" spc="-2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3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sz="1600" b="1" spc="-3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sz="1600" b="1" spc="-5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sz="1600" b="1" spc="-2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r>
                        <a:rPr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sz="1600" b="1" spc="-5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</a:t>
                      </a:r>
                      <a:r>
                        <a:rPr sz="1600" b="1" spc="-3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sz="1600" dirty="0">
                        <a:solidFill>
                          <a:srgbClr val="009A4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9A4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9 157,874</a:t>
                      </a:r>
                      <a:endParaRPr lang="ru-RU" sz="1600" b="1" i="0" u="none" strike="noStrike" dirty="0">
                        <a:solidFill>
                          <a:srgbClr val="009A4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4 122,520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4 183,200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7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lang="ru-RU"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III.</a:t>
                      </a:r>
                      <a:r>
                        <a:rPr sz="1600" b="1" spc="-3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2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sz="1600" b="1" spc="-3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иц</a:t>
                      </a:r>
                      <a:r>
                        <a:rPr sz="1600" b="1" spc="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sz="1600" b="1" spc="45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5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sz="1600" b="1" spc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-), 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  <a:r>
                        <a:rPr sz="1600" b="1" spc="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4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-1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sz="1600" b="1" spc="5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sz="1600" b="1" spc="45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(+)</a:t>
                      </a:r>
                      <a:endParaRPr sz="1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3849">
                <a:tc>
                  <a:txBody>
                    <a:bodyPr/>
                    <a:lstStyle/>
                    <a:p>
                      <a:pPr marL="0" marR="577215" indent="0" algn="l">
                        <a:lnSpc>
                          <a:spcPct val="100000"/>
                        </a:lnSpc>
                      </a:pPr>
                      <a:r>
                        <a:rPr lang="ru-RU" sz="1600" b="1" spc="-5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5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sz="1600" b="1" spc="5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sz="1600" b="1" spc="-2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</a:t>
                      </a:r>
                      <a:r>
                        <a:rPr sz="1600" b="1" spc="-6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sz="1600" b="1" spc="-4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чни</a:t>
                      </a:r>
                      <a:r>
                        <a:rPr sz="1600" b="1" spc="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45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4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инанс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sz="1600" b="1" spc="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sz="1600" b="1" spc="-1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ания</a:t>
                      </a:r>
                      <a:r>
                        <a:rPr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spc="0" dirty="0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sz="1600" b="1" spc="-4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-1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sz="1600" b="1" spc="5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b="1" spc="0" dirty="0" err="1" smtClean="0">
                          <a:solidFill>
                            <a:srgbClr val="009A4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</a:t>
                      </a:r>
                      <a:endParaRPr sz="1600" dirty="0">
                        <a:solidFill>
                          <a:srgbClr val="009A4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9A4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b="1" i="0" u="none" strike="noStrike" dirty="0">
                        <a:solidFill>
                          <a:srgbClr val="009A4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03733" y="12418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458" y="544745"/>
            <a:ext cx="2304256" cy="1797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030556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97100" y="170940"/>
            <a:ext cx="8229599" cy="1411531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Доходы бюджета сельского поселения на 2021 год и плановый период 2022-2023 годов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2520706"/>
              </p:ext>
            </p:extLst>
          </p:nvPr>
        </p:nvGraphicFramePr>
        <p:xfrm>
          <a:off x="787581" y="1125458"/>
          <a:ext cx="7820841" cy="552848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235779"/>
                <a:gridCol w="1567542"/>
                <a:gridCol w="1554480"/>
                <a:gridCol w="1463040"/>
              </a:tblGrid>
              <a:tr h="297591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 год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Плановый период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591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 год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2023 год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Налог на доходы физических лиц 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666,000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690,000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716,000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Акцизы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700,920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732,720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745,500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Земельный налог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865,000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882,000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900,000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Налог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на имущество физических лиц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525,000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533,000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541,000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Прочие налоговые доходы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Налоговые доходы</a:t>
                      </a:r>
                      <a:r>
                        <a:rPr lang="ru-RU" sz="1600" b="1" i="0" u="none" strike="noStrike">
                          <a:solidFill>
                            <a:srgbClr val="40404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2 756,920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2 837,720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2 902,500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Неналоговые доходы</a:t>
                      </a:r>
                      <a:r>
                        <a:rPr lang="ru-RU" sz="16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073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Налоговые и неналоговые доходы</a:t>
                      </a:r>
                      <a:r>
                        <a:rPr lang="ru-RU" sz="1600" b="1" i="0" u="none" strike="noStrike">
                          <a:solidFill>
                            <a:srgbClr val="40404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2 756,920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2 837,720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2 902,500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Безвозмездные поступления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6 400,954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1 284,800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1 280,700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864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Безвозмездные поступления от других бюджетов</a:t>
                      </a:r>
                      <a:r>
                        <a:rPr lang="ru-RU" sz="1600" b="0" i="0" u="none" strike="noStrike">
                          <a:solidFill>
                            <a:srgbClr val="404040"/>
                          </a:solidFill>
                          <a:effectLst/>
                          <a:latin typeface="Arial Narrow" panose="020B0606020202030204" pitchFamily="34" charset="0"/>
                        </a:rPr>
                        <a:t>, в т.ч.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6 400,954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1 284,800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1 280,700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дотации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1 143,100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985,600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976,600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субсидии 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3 577,554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117,000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117,000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субвенции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180,300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182,200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187,100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Иные межбюджетные трансферты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5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00,000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864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Безвозмездные поступления от негосударственных организаций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Возврат остатков прошлых лет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36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ДОХОДЫ ВСЕГО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9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157,874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122,520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183,200</a:t>
                      </a:r>
                      <a:endParaRPr lang="ru-RU" sz="16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779442" y="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  <p:pic>
        <p:nvPicPr>
          <p:cNvPr id="6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403" y="0"/>
            <a:ext cx="1751343" cy="876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612989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539552" y="764704"/>
            <a:ext cx="8280413" cy="63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Расходы бюджета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Мошенского сельского поселения на 2021 год и плановый период 2022-2023 годов, тыс. рублей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15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90972979"/>
              </p:ext>
            </p:extLst>
          </p:nvPr>
        </p:nvGraphicFramePr>
        <p:xfrm>
          <a:off x="901337" y="1730118"/>
          <a:ext cx="7540890" cy="3980372"/>
        </p:xfrm>
        <a:graphic>
          <a:graphicData uri="http://schemas.openxmlformats.org/drawingml/2006/table">
            <a:tbl>
              <a:tblPr firstRow="1" lastRow="1">
                <a:tableStyleId>{B301B821-A1FF-4177-AEE7-76D212191A09}</a:tableStyleId>
              </a:tblPr>
              <a:tblGrid>
                <a:gridCol w="3577538"/>
                <a:gridCol w="1373285"/>
                <a:gridCol w="1293223"/>
                <a:gridCol w="1296844"/>
              </a:tblGrid>
              <a:tr h="7779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Arial Narrow" pitchFamily="34" charset="0"/>
                        </a:rPr>
                        <a:t>Показатели</a:t>
                      </a:r>
                      <a:endParaRPr lang="ru-RU" sz="1400" b="1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2021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 год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2022 год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</a:rPr>
                        <a:t>2023 год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3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Arial Narrow" pitchFamily="34" charset="0"/>
                        </a:rPr>
                        <a:t>Общегосударственные вопросы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104,000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7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latin typeface="Arial Narrow" pitchFamily="34" charset="0"/>
                        </a:rPr>
                        <a:t>Национальная оборона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187,1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0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latin typeface="Arial Narrow" pitchFamily="34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0" i="0" u="none" strike="noStrike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5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latin typeface="Arial Narrow" pitchFamily="34" charset="0"/>
                        </a:rPr>
                        <a:t>Национальная экономика</a:t>
                      </a:r>
                      <a:endParaRPr lang="ru-RU" sz="1400" b="0" i="0" u="none" strike="noStrike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5 064,920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888,720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901,500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1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latin typeface="Arial Narrow" pitchFamily="34" charset="0"/>
                        </a:rPr>
                        <a:t>Жилищно-коммунальное хозяйство</a:t>
                      </a:r>
                      <a:endParaRPr lang="ru-RU" sz="1400" b="0" i="0" u="none" strike="noStrike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746,354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2 850,300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2 787,300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Arial Narrow" pitchFamily="34" charset="0"/>
                        </a:rPr>
                        <a:t>Условно-утвержденные расходы</a:t>
                      </a:r>
                      <a:endParaRPr lang="ru-RU" sz="1400" b="0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104,000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210,000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8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Arial Narrow" pitchFamily="34" charset="0"/>
                        </a:rPr>
                        <a:t>РАСХОДЫ ВСЕГО</a:t>
                      </a:r>
                      <a:endParaRPr lang="ru-RU" sz="1400" b="1" i="0" u="none" strike="noStrike" dirty="0">
                        <a:latin typeface="Arial Narrow" pitchFamily="34" charset="0"/>
                      </a:endParaRPr>
                    </a:p>
                  </a:txBody>
                  <a:tcPr marL="5257" marR="5257" marT="5257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9 157,874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4 122,520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4 183,200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3123" y="159783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1588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8254" y="168582"/>
            <a:ext cx="9144000" cy="1226865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Расходная часть бюджета сельского поселения на 2021 год и плановый период 2022-2023 годов в разрезе разделов и подразделов, тыс.рублей</a:t>
            </a:r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74813733"/>
              </p:ext>
            </p:extLst>
          </p:nvPr>
        </p:nvGraphicFramePr>
        <p:xfrm>
          <a:off x="220626" y="1438729"/>
          <a:ext cx="8492300" cy="4622437"/>
        </p:xfrm>
        <a:graphic>
          <a:graphicData uri="http://schemas.openxmlformats.org/drawingml/2006/table">
            <a:tbl>
              <a:tblPr/>
              <a:tblGrid>
                <a:gridCol w="5135145"/>
                <a:gridCol w="849086"/>
                <a:gridCol w="796834"/>
                <a:gridCol w="927463"/>
                <a:gridCol w="783772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Раздел, подраздел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2021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2022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2023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Общегосударственные вопросы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104,000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265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0106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31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Резервные фонды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0111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Другие общегосударственные вопросы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0113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оборона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180,300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182,200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187,100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Мобилизационная и вневойсковая подготовка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0203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180,300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182,200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187,100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27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0300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62,300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62,300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62,300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2206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Обеспечение  пожарной безопасности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0310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45,400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45,400</a:t>
                      </a:r>
                    </a:p>
                    <a:p>
                      <a:pPr algn="r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45,400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50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Другие</a:t>
                      </a:r>
                      <a:r>
                        <a:rPr lang="ru-RU" sz="13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вопросы в области национальной безопасности и правоохранительной деятельности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0314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16,900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16,900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16,900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7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экономика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0400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5 064,920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888,720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901,500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Дорожное хозяйство (дорожные фонды)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0409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5 025,920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849,720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862,500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7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0412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Жилищно-коммунальное хозяйство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0500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3 746,354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2 850,300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2 787,300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Коммунальное хозяйство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0502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Благоустройство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</a:t>
                      </a: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741,354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2 845,300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2 782,300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734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Условно-утвержденные расходы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210,000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1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 РАСХОДОВ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9 157,874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4 122,520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4 183,200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254" y="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для </a:t>
            </a:r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60066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>
        <p15:prstTrans prst="pageCurlDoubl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Номер слайда 7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69088"/>
            <a:ext cx="2133600" cy="18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8612B06-18CC-4AE4-828D-91A22A9F212D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313727"/>
              </p:ext>
            </p:extLst>
          </p:nvPr>
        </p:nvGraphicFramePr>
        <p:xfrm>
          <a:off x="195942" y="1449980"/>
          <a:ext cx="8745740" cy="4885166"/>
        </p:xfrm>
        <a:graphic>
          <a:graphicData uri="http://schemas.openxmlformats.org/drawingml/2006/table">
            <a:tbl>
              <a:tblPr/>
              <a:tblGrid>
                <a:gridCol w="5699932"/>
                <a:gridCol w="1046127"/>
                <a:gridCol w="971862"/>
                <a:gridCol w="1027819"/>
              </a:tblGrid>
              <a:tr h="254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Муниципальные  программы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2021 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2022 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2023 год</a:t>
                      </a:r>
                    </a:p>
                  </a:txBody>
                  <a:tcPr marL="532" marR="532" marT="5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«Энергосбережение в Мошенском сельском поселении на 2021-2023 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"Развитие территорий населенного пункта по обеспечению пожарной безопасности в Мошенском сельском поселении на 2021-2023 годы»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45,400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45,4000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45,4000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«Развитие малого и среднего предпринимательства в Мошенском сельском поселении  на 2017-2023 годы»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"Развитие и совершенствование форм местного самоуправления на территории Мошенского сельского поселения на 2018-2023 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                                           «Благоустройство Мошенского сельского поселения на 2015-2023 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2800,6615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2 645,3000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2 582,3000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"Совершенствование и содержание дорожного хозяйства Мошенского сельского поселения на 2016-2023 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5 025,92000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849,7200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862,5000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1218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"Совершенствование системы управления муниципальным имуществом в Мошенском сельском поселении на 2016-2023 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4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Муниципальная  программа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Мошенского сельского поселения "Формирование современной среды Мошенского сельского поселения на 2018-2024 годы"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940,6925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40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 Мошенского сельского поселения «Использование и охрана земель на территории Мошенского сельского поселения на 2020-2023 годы»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Муниципальная программа «Развитие добровольных народных формирований на территории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Мошенского сельского поселения на 2021-2023 годы»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16,9000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6997">
                <a:tc>
                  <a:txBody>
                    <a:bodyPr/>
                    <a:lstStyle/>
                    <a:p>
                      <a:pPr marL="0" marR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программных расходов</a:t>
                      </a:r>
                    </a:p>
                    <a:p>
                      <a:pPr algn="l" fontAlgn="t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890</a:t>
                      </a:r>
                      <a:r>
                        <a:rPr lang="ru-RU" sz="1200" b="1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8,5740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3 836,3200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3 786,1000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-1817" y="352698"/>
            <a:ext cx="9144000" cy="919330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Расходы бюджета сельского поселения в разрезе муниципальных  программ Мошенского сельского поселения на 2021  год и плановый период 2022-2023 годов, тыс.рублей</a:t>
            </a:r>
            <a:endParaRPr lang="ru-RU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341" y="80974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для </a:t>
            </a:r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0389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Номер слайда 7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669088"/>
            <a:ext cx="2133600" cy="18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F0608F-57B8-4749-95AA-FB779DA8D474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2384363"/>
              </p:ext>
            </p:extLst>
          </p:nvPr>
        </p:nvGraphicFramePr>
        <p:xfrm>
          <a:off x="253608" y="1658984"/>
          <a:ext cx="8713788" cy="2299061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5688422"/>
                <a:gridCol w="1044078"/>
                <a:gridCol w="1008075"/>
                <a:gridCol w="973213"/>
              </a:tblGrid>
              <a:tr h="3802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/>
                        <a:t>Непрограммные направления расходов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/>
                        <a:t>2021 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2022 год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32" marR="532" marT="532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2023 год</a:t>
                      </a:r>
                    </a:p>
                  </a:txBody>
                  <a:tcPr marL="532" marR="532" marT="532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50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Переданные полномочия из бюджетов сельских поселений в бюджет муниципального района</a:t>
                      </a: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0795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Резервные фонды местных администраций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738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Мобилизационная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вневойсковая подготовка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350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Условно-утвержденные расходы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049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непрограммных расходов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32" marR="532" marT="532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286,2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397,1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548531"/>
            <a:ext cx="9144000" cy="647700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Расходы бюджета сельского поселения в разрезе непрограммных направлений расходов Мошенского сельского поселения на 2021 год и плановый период 2022-2023 годов, тыс.рублей</a:t>
            </a:r>
            <a:endParaRPr lang="ru-RU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4582" y="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</a:t>
            </a:r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для </a:t>
            </a:r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80301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1"/>
          <p:cNvSpPr>
            <a:spLocks noChangeArrowheads="1"/>
          </p:cNvSpPr>
          <p:nvPr/>
        </p:nvSpPr>
        <p:spPr bwMode="auto">
          <a:xfrm>
            <a:off x="431801" y="1702962"/>
            <a:ext cx="85328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 dirty="0"/>
              <a:t/>
            </a:r>
            <a:br>
              <a:rPr lang="en-US" altLang="ru-RU" sz="1800" dirty="0"/>
            </a:br>
            <a:endParaRPr lang="en-US" altLang="ru-RU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/>
          </a:p>
        </p:txBody>
      </p:sp>
      <p:sp>
        <p:nvSpPr>
          <p:cNvPr id="55300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4B63F3-4FD6-4D03-8AD0-FDB1E456F555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55301" name="TextBox 5"/>
          <p:cNvSpPr txBox="1">
            <a:spLocks noChangeArrowheads="1"/>
          </p:cNvSpPr>
          <p:nvPr/>
        </p:nvSpPr>
        <p:spPr bwMode="auto">
          <a:xfrm>
            <a:off x="179388" y="6308725"/>
            <a:ext cx="87852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761" y="39894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76338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bject 5"/>
          <p:cNvSpPr txBox="1">
            <a:spLocks noChangeArrowheads="1"/>
          </p:cNvSpPr>
          <p:nvPr/>
        </p:nvSpPr>
        <p:spPr bwMode="auto">
          <a:xfrm>
            <a:off x="3817938" y="4643438"/>
            <a:ext cx="1233487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A6A6A6"/>
                </a:solidFill>
                <a:latin typeface="Arial" panose="020B0604020202020204" pitchFamily="34" charset="0"/>
              </a:rPr>
              <a:t>Решение</a:t>
            </a:r>
            <a:endParaRPr lang="ru-RU" altLang="ru-RU" sz="2000">
              <a:latin typeface="Arial" panose="020B0604020202020204" pitchFamily="34" charset="0"/>
            </a:endParaRPr>
          </a:p>
        </p:txBody>
      </p:sp>
      <p:sp>
        <p:nvSpPr>
          <p:cNvPr id="8195" name="object 6"/>
          <p:cNvSpPr txBox="1">
            <a:spLocks noChangeArrowheads="1"/>
          </p:cNvSpPr>
          <p:nvPr/>
        </p:nvSpPr>
        <p:spPr bwMode="auto">
          <a:xfrm>
            <a:off x="5194300" y="4540250"/>
            <a:ext cx="17573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76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900" dirty="0">
                <a:solidFill>
                  <a:srgbClr val="A6A6A6"/>
                </a:solidFill>
                <a:latin typeface="Arial" panose="020B0604020202020204" pitchFamily="34" charset="0"/>
              </a:rPr>
              <a:t>Граждане</a:t>
            </a:r>
            <a:endParaRPr lang="ru-RU" altLang="ru-RU" sz="1900" dirty="0">
              <a:latin typeface="Arial" panose="020B0604020202020204" pitchFamily="34" charset="0"/>
            </a:endParaRPr>
          </a:p>
          <a:p>
            <a:pPr>
              <a:lnSpc>
                <a:spcPts val="3675"/>
              </a:lnSpc>
              <a:spcBef>
                <a:spcPct val="0"/>
              </a:spcBef>
              <a:buFontTx/>
              <a:buNone/>
            </a:pPr>
            <a:r>
              <a:rPr lang="ru-RU" altLang="ru-RU" sz="3100" b="1" dirty="0">
                <a:solidFill>
                  <a:srgbClr val="3333CC"/>
                </a:solidFill>
                <a:latin typeface="Arial" panose="020B0604020202020204" pitchFamily="34" charset="0"/>
              </a:rPr>
              <a:t>Бюджет</a:t>
            </a:r>
            <a:endParaRPr lang="ru-RU" altLang="ru-RU" sz="3100" dirty="0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object 7"/>
          <p:cNvSpPr txBox="1">
            <a:spLocks noChangeArrowheads="1"/>
          </p:cNvSpPr>
          <p:nvPr/>
        </p:nvSpPr>
        <p:spPr bwMode="auto">
          <a:xfrm>
            <a:off x="6951663" y="4576763"/>
            <a:ext cx="14382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A6A6A6"/>
                </a:solidFill>
                <a:latin typeface="Arial" panose="020B0604020202020204" pitchFamily="34" charset="0"/>
              </a:rPr>
              <a:t>Образование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8197" name="object 8"/>
          <p:cNvSpPr txBox="1">
            <a:spLocks noChangeArrowheads="1"/>
          </p:cNvSpPr>
          <p:nvPr/>
        </p:nvSpPr>
        <p:spPr bwMode="auto">
          <a:xfrm>
            <a:off x="7065963" y="5054600"/>
            <a:ext cx="1785937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latin typeface="Arial" panose="020B0604020202020204" pitchFamily="34" charset="0"/>
            </a:endParaRPr>
          </a:p>
        </p:txBody>
      </p:sp>
      <p:sp>
        <p:nvSpPr>
          <p:cNvPr id="8198" name="object 9"/>
          <p:cNvSpPr txBox="1">
            <a:spLocks noChangeArrowheads="1"/>
          </p:cNvSpPr>
          <p:nvPr/>
        </p:nvSpPr>
        <p:spPr bwMode="auto">
          <a:xfrm>
            <a:off x="3890963" y="5210175"/>
            <a:ext cx="1233487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900">
                <a:solidFill>
                  <a:srgbClr val="A6A6A6"/>
                </a:solidFill>
                <a:latin typeface="Arial" panose="020B0604020202020204" pitchFamily="34" charset="0"/>
              </a:rPr>
              <a:t>Финансы</a:t>
            </a:r>
            <a:endParaRPr lang="ru-RU" altLang="ru-RU" sz="1900">
              <a:latin typeface="Arial" panose="020B0604020202020204" pitchFamily="34" charset="0"/>
            </a:endParaRPr>
          </a:p>
        </p:txBody>
      </p:sp>
      <p:sp>
        <p:nvSpPr>
          <p:cNvPr id="8199" name="object 10"/>
          <p:cNvSpPr txBox="1">
            <a:spLocks noChangeArrowheads="1"/>
          </p:cNvSpPr>
          <p:nvPr/>
        </p:nvSpPr>
        <p:spPr bwMode="auto">
          <a:xfrm>
            <a:off x="5124450" y="5462588"/>
            <a:ext cx="11715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A6A6A6"/>
                </a:solidFill>
                <a:latin typeface="Arial" panose="020B0604020202020204" pitchFamily="34" charset="0"/>
              </a:rPr>
              <a:t>Культура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8200" name="object 11"/>
          <p:cNvSpPr txBox="1">
            <a:spLocks noChangeArrowheads="1"/>
          </p:cNvSpPr>
          <p:nvPr/>
        </p:nvSpPr>
        <p:spPr bwMode="auto">
          <a:xfrm>
            <a:off x="6515100" y="5434013"/>
            <a:ext cx="25146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900">
                <a:solidFill>
                  <a:srgbClr val="A6A6A6"/>
                </a:solidFill>
                <a:latin typeface="Arial" panose="020B0604020202020204" pitchFamily="34" charset="0"/>
              </a:rPr>
              <a:t>Экономика</a:t>
            </a:r>
            <a:endParaRPr lang="ru-RU" altLang="ru-RU" sz="1900">
              <a:latin typeface="Arial" panose="020B0604020202020204" pitchFamily="34" charset="0"/>
            </a:endParaRPr>
          </a:p>
          <a:p>
            <a:pPr>
              <a:spcBef>
                <a:spcPts val="388"/>
              </a:spcBef>
              <a:buFontTx/>
              <a:buNone/>
            </a:pPr>
            <a:r>
              <a:rPr lang="ru-RU" altLang="ru-RU" sz="1800">
                <a:solidFill>
                  <a:srgbClr val="A6A6A6"/>
                </a:solidFill>
                <a:latin typeface="Arial" panose="020B0604020202020204" pitchFamily="34" charset="0"/>
              </a:rPr>
              <a:t>Социальная политика</a:t>
            </a: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8201" name="object 12"/>
          <p:cNvSpPr txBox="1">
            <a:spLocks noChangeArrowheads="1"/>
          </p:cNvSpPr>
          <p:nvPr/>
        </p:nvSpPr>
        <p:spPr bwMode="auto">
          <a:xfrm>
            <a:off x="4692650" y="5842000"/>
            <a:ext cx="1787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11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900">
                <a:solidFill>
                  <a:srgbClr val="A6A6A6"/>
                </a:solidFill>
                <a:latin typeface="Arial" panose="020B0604020202020204" pitchFamily="34" charset="0"/>
              </a:rPr>
              <a:t>Предприятия</a:t>
            </a:r>
            <a:endParaRPr lang="ru-RU" altLang="ru-RU" sz="1900">
              <a:latin typeface="Arial" panose="020B0604020202020204" pitchFamily="34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195263"/>
            <a:ext cx="9144000" cy="585787"/>
          </a:xfrm>
          <a:prstGeom prst="rect">
            <a:avLst/>
          </a:prstGeom>
          <a:effectLst/>
        </p:spPr>
        <p:txBody>
          <a:bodyPr lIns="61568" tIns="61568" rIns="61568" bIns="61568">
            <a:normAutofit/>
          </a:bodyPr>
          <a:lstStyle/>
          <a:p>
            <a:pPr algn="ctr" defTabSz="891996">
              <a:lnSpc>
                <a:spcPts val="2341"/>
              </a:lnSpc>
              <a:defRPr/>
            </a:pPr>
            <a:r>
              <a:rPr lang="ru-RU" sz="2052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«Бюджет для граждан» - это</a:t>
            </a:r>
          </a:p>
        </p:txBody>
      </p:sp>
      <p:pic>
        <p:nvPicPr>
          <p:cNvPr id="8203" name="Picture 2" descr="http://nvinder.ru/sites/default/files/gazeta/2016/05/otkrytyi_byudzh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3388" y="584200"/>
            <a:ext cx="2006600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890963" y="842963"/>
            <a:ext cx="3586162" cy="723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891996">
              <a:defRPr/>
            </a:pPr>
            <a:r>
              <a:rPr lang="ru-RU" sz="1368" b="1" i="1" dirty="0">
                <a:solidFill>
                  <a:srgbClr val="3333CC"/>
                </a:solidFill>
                <a:latin typeface="Calibri" pitchFamily="34" charset="0"/>
              </a:rPr>
              <a:t>Знакомство с положениями проекта решения </a:t>
            </a:r>
            <a:r>
              <a:rPr lang="ru-RU" sz="1368" b="1" i="1" dirty="0" smtClean="0">
                <a:solidFill>
                  <a:srgbClr val="3333CC"/>
                </a:solidFill>
                <a:latin typeface="Calibri" pitchFamily="34" charset="0"/>
              </a:rPr>
              <a:t>Мошенского сельского поселения </a:t>
            </a:r>
            <a:r>
              <a:rPr lang="ru-RU" sz="1368" b="1" i="1" dirty="0">
                <a:solidFill>
                  <a:srgbClr val="3333CC"/>
                </a:solidFill>
                <a:latin typeface="Calibri" pitchFamily="34" charset="0"/>
              </a:rPr>
              <a:t>об бюджете </a:t>
            </a:r>
            <a:r>
              <a:rPr lang="ru-RU" sz="1368" b="1" i="1" dirty="0" smtClean="0">
                <a:solidFill>
                  <a:srgbClr val="3333CC"/>
                </a:solidFill>
                <a:latin typeface="Calibri" pitchFamily="34" charset="0"/>
              </a:rPr>
              <a:t>сельского поселения</a:t>
            </a:r>
            <a:endParaRPr lang="ru-RU" sz="1368" b="1" i="1" dirty="0">
              <a:solidFill>
                <a:srgbClr val="3333CC"/>
              </a:solidFill>
              <a:latin typeface="Calibri" pitchFamily="34" charset="0"/>
            </a:endParaRPr>
          </a:p>
        </p:txBody>
      </p:sp>
      <p:pic>
        <p:nvPicPr>
          <p:cNvPr id="8205" name="Picture 4" descr="http://media.buzzle.com/media/images-en/illustrations/relationships/family/1200-25272987-extended-famil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9988" y="2566988"/>
            <a:ext cx="2590800" cy="175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Прямоугольник 16"/>
          <p:cNvSpPr>
            <a:spLocks noChangeArrowheads="1"/>
          </p:cNvSpPr>
          <p:nvPr/>
        </p:nvSpPr>
        <p:spPr bwMode="auto">
          <a:xfrm>
            <a:off x="6296025" y="2536825"/>
            <a:ext cx="2678113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905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905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905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90588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90588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90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90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90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905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300" b="1" i="1" dirty="0">
                <a:solidFill>
                  <a:srgbClr val="3333CC"/>
                </a:solidFill>
              </a:rPr>
              <a:t>Информация для широкого круга пользователей - студенты, педагоги, врачи, молодые семьи, граждане пожилого возраста, люди с ограниченными возможностями здоровья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0" y="4722813"/>
            <a:ext cx="3586163" cy="11445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891996">
              <a:defRPr/>
            </a:pPr>
            <a:r>
              <a:rPr lang="ru-RU" sz="1368" b="1" i="1" dirty="0">
                <a:solidFill>
                  <a:srgbClr val="3333CC"/>
                </a:solidFill>
                <a:latin typeface="Calibri" pitchFamily="34" charset="0"/>
              </a:rPr>
              <a:t>Уверенность в прозрачности и эффективности использования средств, конкретные результаты как для общества в целом, так и для каждого жителя </a:t>
            </a:r>
            <a:r>
              <a:rPr lang="ru-RU" sz="1368" b="1" i="1" dirty="0" smtClean="0">
                <a:solidFill>
                  <a:srgbClr val="3333CC"/>
                </a:solidFill>
                <a:latin typeface="Calibri" pitchFamily="34" charset="0"/>
              </a:rPr>
              <a:t>сельского поселения</a:t>
            </a:r>
            <a:endParaRPr lang="ru-RU" sz="1368" b="1" i="1" dirty="0">
              <a:solidFill>
                <a:srgbClr val="3333CC"/>
              </a:solidFill>
              <a:latin typeface="Calibri" pitchFamily="34" charset="0"/>
            </a:endParaRPr>
          </a:p>
        </p:txBody>
      </p:sp>
      <p:pic>
        <p:nvPicPr>
          <p:cNvPr id="8208" name="Picture 8" descr="https://e.sfu-kras.ru/pluginfile.php/818143/course/overviewfiles/Fotolia_41752688_Subscription_Monthly_X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813" y="2813050"/>
            <a:ext cx="2124075" cy="1938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453188"/>
            <a:ext cx="298450" cy="3111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200" smtClean="0">
                <a:solidFill>
                  <a:srgbClr val="898989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4342003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30238" y="5108575"/>
            <a:ext cx="1979612" cy="57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</a:rPr>
              <a:t>Бюджеты районов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09850" y="5664200"/>
            <a:ext cx="2160588" cy="474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</a:rPr>
              <a:t>Бюджеты поселений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41963" y="5138738"/>
            <a:ext cx="2736850" cy="644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</a:rPr>
              <a:t>Бюджеты городских округов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8313" y="4805363"/>
            <a:ext cx="4429125" cy="1458912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txBody>
          <a:bodyPr lIns="89200" tIns="44600" rIns="89200" bIns="44600"/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Консолидированные бюджеты районов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71438" y="4675188"/>
            <a:ext cx="90011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0238" y="3625850"/>
            <a:ext cx="2700337" cy="849313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Бюджеты субъектов Российской Федерации</a:t>
            </a:r>
          </a:p>
        </p:txBody>
      </p:sp>
      <p:sp>
        <p:nvSpPr>
          <p:cNvPr id="24" name="object 42"/>
          <p:cNvSpPr txBox="1"/>
          <p:nvPr/>
        </p:nvSpPr>
        <p:spPr>
          <a:xfrm>
            <a:off x="4495800" y="3506788"/>
            <a:ext cx="3606800" cy="8826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0" tIns="0" rIns="0" bIns="0" anchor="ctr"/>
          <a:lstStyle>
            <a:lvl1pPr marL="11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b="1" smtClean="0">
                <a:solidFill>
                  <a:srgbClr val="25406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Бюджеты территориальных фондов обязательного медицинского страхования</a:t>
            </a:r>
            <a:endParaRPr lang="ru-RU" altLang="ru-RU" smtClean="0">
              <a:solidFill>
                <a:srgbClr val="25406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Фигура, имеющая форму буквы L 24"/>
          <p:cNvSpPr/>
          <p:nvPr/>
        </p:nvSpPr>
        <p:spPr>
          <a:xfrm>
            <a:off x="304800" y="3105150"/>
            <a:ext cx="8316913" cy="3302000"/>
          </a:xfrm>
          <a:prstGeom prst="corner">
            <a:avLst>
              <a:gd name="adj1" fmla="val 56917"/>
              <a:gd name="adj2" fmla="val 99906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200" tIns="44600" rIns="89200" bIns="44600"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79388" y="2960688"/>
            <a:ext cx="88566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0013" y="4560888"/>
            <a:ext cx="2411412" cy="203200"/>
          </a:xfrm>
          <a:prstGeom prst="rect">
            <a:avLst/>
          </a:prstGeom>
          <a:solidFill>
            <a:schemeClr val="bg1"/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sz="1710" b="1" i="1" dirty="0">
                <a:latin typeface="Calibri" pitchFamily="34" charset="0"/>
              </a:rPr>
              <a:t>Местный уровень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0177" y="2790826"/>
            <a:ext cx="3059113" cy="271462"/>
          </a:xfrm>
          <a:prstGeom prst="rect">
            <a:avLst/>
          </a:prstGeom>
          <a:solidFill>
            <a:schemeClr val="bg1"/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sz="1710" b="1" i="1" dirty="0">
                <a:latin typeface="Calibri" pitchFamily="34" charset="0"/>
              </a:rPr>
              <a:t>Региональный уровень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77825" y="3041650"/>
            <a:ext cx="3311525" cy="644525"/>
          </a:xfrm>
          <a:prstGeom prst="rect">
            <a:avLst/>
          </a:prstGeom>
        </p:spPr>
        <p:txBody>
          <a:bodyPr lIns="89200" tIns="44600" rIns="89200" bIns="44600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Консолидированные бюджеты субъектов РФ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179388" y="1520825"/>
            <a:ext cx="885666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0013" y="1348581"/>
            <a:ext cx="3060701" cy="271463"/>
          </a:xfrm>
          <a:prstGeom prst="rect">
            <a:avLst/>
          </a:prstGeom>
          <a:solidFill>
            <a:schemeClr val="bg1"/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sz="1710" b="1" i="1" dirty="0">
                <a:latin typeface="Calibri" pitchFamily="34" charset="0"/>
              </a:rPr>
              <a:t>Федеральный уровень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47813" y="1681163"/>
            <a:ext cx="2233612" cy="8493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Федеральный бюджет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226050" y="1633538"/>
            <a:ext cx="2879725" cy="11620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txBody>
          <a:bodyPr lIns="89200" tIns="44600" rIns="89200" bIns="44600" anchor="ctr"/>
          <a:lstStyle>
            <a:lvl1pPr marL="111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b="1" smtClean="0">
                <a:solidFill>
                  <a:srgbClr val="25406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Бюджеты государственных внебюджетных фондов Российской Федерации</a:t>
            </a:r>
            <a:endParaRPr lang="ru-RU" altLang="ru-RU" smtClean="0">
              <a:solidFill>
                <a:srgbClr val="25406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25750" y="477838"/>
            <a:ext cx="3330575" cy="7953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txBody>
          <a:bodyPr lIns="89200" tIns="44600" rIns="89200" bIns="44600" anchor="ctr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Консолидированный бюджет Российской Федерации</a:t>
            </a:r>
          </a:p>
        </p:txBody>
      </p:sp>
      <p:cxnSp>
        <p:nvCxnSpPr>
          <p:cNvPr id="50" name="Скругленная соединительная линия 49"/>
          <p:cNvCxnSpPr>
            <a:stCxn id="40" idx="3"/>
          </p:cNvCxnSpPr>
          <p:nvPr/>
        </p:nvCxnSpPr>
        <p:spPr>
          <a:xfrm flipV="1">
            <a:off x="3781425" y="1308100"/>
            <a:ext cx="682625" cy="798513"/>
          </a:xfrm>
          <a:prstGeom prst="curved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кругленная соединительная линия 49"/>
          <p:cNvCxnSpPr/>
          <p:nvPr/>
        </p:nvCxnSpPr>
        <p:spPr>
          <a:xfrm rot="10800000">
            <a:off x="4473575" y="1308100"/>
            <a:ext cx="719138" cy="954088"/>
          </a:xfrm>
          <a:prstGeom prst="curved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кругленная соединительная линия 49"/>
          <p:cNvCxnSpPr/>
          <p:nvPr/>
        </p:nvCxnSpPr>
        <p:spPr>
          <a:xfrm rot="5400000" flipH="1" flipV="1">
            <a:off x="3510756" y="2231232"/>
            <a:ext cx="1290637" cy="647700"/>
          </a:xfrm>
          <a:prstGeom prst="curved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Скругленная соединительная линия 49"/>
          <p:cNvCxnSpPr/>
          <p:nvPr/>
        </p:nvCxnSpPr>
        <p:spPr>
          <a:xfrm rot="16200000" flipV="1">
            <a:off x="3996531" y="2385219"/>
            <a:ext cx="1595438" cy="647700"/>
          </a:xfrm>
          <a:prstGeom prst="curved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Заголовок 1"/>
          <p:cNvSpPr txBox="1">
            <a:spLocks/>
          </p:cNvSpPr>
          <p:nvPr/>
        </p:nvSpPr>
        <p:spPr>
          <a:xfrm>
            <a:off x="0" y="109538"/>
            <a:ext cx="9144000" cy="441325"/>
          </a:xfrm>
          <a:prstGeom prst="rect">
            <a:avLst/>
          </a:prstGeom>
          <a:effectLst/>
        </p:spPr>
        <p:txBody>
          <a:bodyPr lIns="61568" tIns="61568" rIns="61568" bIns="61568">
            <a:normAutofit/>
          </a:bodyPr>
          <a:lstStyle/>
          <a:p>
            <a:pPr algn="ctr" defTabSz="891996">
              <a:lnSpc>
                <a:spcPts val="2341"/>
              </a:lnSpc>
              <a:defRPr/>
            </a:pPr>
            <a:r>
              <a:rPr lang="ru-RU" sz="2052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Бюджетная система Российской Федерации</a:t>
            </a:r>
          </a:p>
        </p:txBody>
      </p:sp>
      <p:sp>
        <p:nvSpPr>
          <p:cNvPr id="1026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489700"/>
            <a:ext cx="217487" cy="2873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200" smtClean="0">
                <a:solidFill>
                  <a:srgbClr val="898989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xmlns="" val="32482552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0" y="465385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На чем основано составление проекта</a:t>
            </a:r>
          </a:p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бюджета </a:t>
            </a:r>
            <a:r>
              <a:rPr lang="ru-RU" sz="2800" b="1" dirty="0" smtClean="0">
                <a:latin typeface="+mj-lt"/>
                <a:ea typeface="+mj-ea"/>
                <a:cs typeface="+mj-cs"/>
              </a:rPr>
              <a:t>Мошенского сельского поселения</a:t>
            </a:r>
            <a:endParaRPr lang="ru-RU" sz="2800" b="1" dirty="0">
              <a:latin typeface="+mj-lt"/>
              <a:ea typeface="+mj-ea"/>
              <a:cs typeface="+mj-cs"/>
            </a:endParaRPr>
          </a:p>
        </p:txBody>
      </p:sp>
      <p:sp>
        <p:nvSpPr>
          <p:cNvPr id="10243" name="Номер слайда 3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3A0791D-4DFA-42F6-9FB0-FFC77BE6D8DC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9" name="Прямоугольник с двумя скругленными соседними углами 28"/>
          <p:cNvSpPr/>
          <p:nvPr/>
        </p:nvSpPr>
        <p:spPr>
          <a:xfrm>
            <a:off x="251520" y="1340768"/>
            <a:ext cx="8640960" cy="1080120"/>
          </a:xfrm>
          <a:prstGeom prst="round2SameRect">
            <a:avLst/>
          </a:prstGeom>
          <a:gradFill>
            <a:gsLst>
              <a:gs pos="19000">
                <a:schemeClr val="accent1">
                  <a:lumMod val="20000"/>
                  <a:lumOff val="8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0"/>
          </a:gra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2700" algn="ctr" eaLnBrk="1" hangingPunct="1">
              <a:defRPr/>
            </a:pPr>
            <a:r>
              <a:rPr lang="ru-RU" sz="3200" b="1" dirty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Составление проекта бюджета </a:t>
            </a:r>
            <a:r>
              <a:rPr lang="ru-RU" sz="3200" b="1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Мошенского сельского поселения основывается </a:t>
            </a:r>
            <a:r>
              <a:rPr lang="ru-RU" sz="3200" b="1" dirty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на:</a:t>
            </a:r>
            <a:endParaRPr lang="ru-RU" sz="3200" dirty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" name="Прямоугольник с двумя скругленными соседними углами 30"/>
          <p:cNvSpPr/>
          <p:nvPr/>
        </p:nvSpPr>
        <p:spPr>
          <a:xfrm>
            <a:off x="251520" y="242088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3" name="Прямоугольник с двумя скругленными соседними углами 32"/>
          <p:cNvSpPr/>
          <p:nvPr/>
        </p:nvSpPr>
        <p:spPr>
          <a:xfrm>
            <a:off x="2411760" y="242088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4" name="Прямоугольник с двумя скругленными соседними углами 33"/>
          <p:cNvSpPr/>
          <p:nvPr/>
        </p:nvSpPr>
        <p:spPr>
          <a:xfrm>
            <a:off x="4572000" y="242088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5" name="Прямоугольник с двумя скругленными соседними углами 34"/>
          <p:cNvSpPr/>
          <p:nvPr/>
        </p:nvSpPr>
        <p:spPr>
          <a:xfrm>
            <a:off x="6732240" y="242088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41" name="Прямоугольник с двумя скругленными соседними углами 40"/>
          <p:cNvSpPr/>
          <p:nvPr/>
        </p:nvSpPr>
        <p:spPr>
          <a:xfrm>
            <a:off x="251520" y="3356992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Прогнозе социально-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экономи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ческого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развития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сельского поселения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2411760" y="3356992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Основных направлениях налоговой политики</a:t>
            </a:r>
          </a:p>
        </p:txBody>
      </p:sp>
      <p:sp>
        <p:nvSpPr>
          <p:cNvPr id="43" name="Прямоугольник с двумя скругленными соседними углами 42"/>
          <p:cNvSpPr/>
          <p:nvPr/>
        </p:nvSpPr>
        <p:spPr>
          <a:xfrm>
            <a:off x="4549184" y="3356992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Основных направлениях бюджетной политики</a:t>
            </a:r>
          </a:p>
        </p:txBody>
      </p:sp>
      <p:sp>
        <p:nvSpPr>
          <p:cNvPr id="44" name="Прямоугольник с двумя скругленными соседними углами 43"/>
          <p:cNvSpPr/>
          <p:nvPr/>
        </p:nvSpPr>
        <p:spPr>
          <a:xfrm>
            <a:off x="6732240" y="3356992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пальных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программах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Мошенского сельского поселения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9361" y="85201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86757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5288" y="1452563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3232" h="711707">
                <a:moveTo>
                  <a:pt x="356616" y="0"/>
                </a:moveTo>
                <a:lnTo>
                  <a:pt x="298771" y="4655"/>
                </a:lnTo>
                <a:lnTo>
                  <a:pt x="243898" y="18135"/>
                </a:lnTo>
                <a:lnTo>
                  <a:pt x="192731" y="39707"/>
                </a:lnTo>
                <a:lnTo>
                  <a:pt x="146004" y="68640"/>
                </a:lnTo>
                <a:lnTo>
                  <a:pt x="104451" y="104203"/>
                </a:lnTo>
                <a:lnTo>
                  <a:pt x="68806" y="145663"/>
                </a:lnTo>
                <a:lnTo>
                  <a:pt x="39805" y="192290"/>
                </a:lnTo>
                <a:lnTo>
                  <a:pt x="18180" y="243352"/>
                </a:lnTo>
                <a:lnTo>
                  <a:pt x="4667" y="298117"/>
                </a:lnTo>
                <a:lnTo>
                  <a:pt x="0" y="355853"/>
                </a:lnTo>
                <a:lnTo>
                  <a:pt x="1182" y="385048"/>
                </a:lnTo>
                <a:lnTo>
                  <a:pt x="10364" y="441390"/>
                </a:lnTo>
                <a:lnTo>
                  <a:pt x="28024" y="494395"/>
                </a:lnTo>
                <a:lnTo>
                  <a:pt x="53429" y="543330"/>
                </a:lnTo>
                <a:lnTo>
                  <a:pt x="85844" y="587465"/>
                </a:lnTo>
                <a:lnTo>
                  <a:pt x="124534" y="626068"/>
                </a:lnTo>
                <a:lnTo>
                  <a:pt x="168766" y="658408"/>
                </a:lnTo>
                <a:lnTo>
                  <a:pt x="217805" y="683752"/>
                </a:lnTo>
                <a:lnTo>
                  <a:pt x="270917" y="701369"/>
                </a:lnTo>
                <a:lnTo>
                  <a:pt x="327368" y="710528"/>
                </a:lnTo>
                <a:lnTo>
                  <a:pt x="356616" y="711707"/>
                </a:lnTo>
                <a:lnTo>
                  <a:pt x="385863" y="710528"/>
                </a:lnTo>
                <a:lnTo>
                  <a:pt x="442314" y="701369"/>
                </a:lnTo>
                <a:lnTo>
                  <a:pt x="495426" y="683752"/>
                </a:lnTo>
                <a:lnTo>
                  <a:pt x="544465" y="658408"/>
                </a:lnTo>
                <a:lnTo>
                  <a:pt x="588697" y="626068"/>
                </a:lnTo>
                <a:lnTo>
                  <a:pt x="627387" y="587465"/>
                </a:lnTo>
                <a:lnTo>
                  <a:pt x="659802" y="543330"/>
                </a:lnTo>
                <a:lnTo>
                  <a:pt x="685207" y="494395"/>
                </a:lnTo>
                <a:lnTo>
                  <a:pt x="702867" y="441390"/>
                </a:lnTo>
                <a:lnTo>
                  <a:pt x="712049" y="385048"/>
                </a:lnTo>
                <a:lnTo>
                  <a:pt x="713232" y="355853"/>
                </a:lnTo>
                <a:lnTo>
                  <a:pt x="712049" y="326659"/>
                </a:lnTo>
                <a:lnTo>
                  <a:pt x="702867" y="270317"/>
                </a:lnTo>
                <a:lnTo>
                  <a:pt x="685207" y="217312"/>
                </a:lnTo>
                <a:lnTo>
                  <a:pt x="659802" y="168377"/>
                </a:lnTo>
                <a:lnTo>
                  <a:pt x="627387" y="124242"/>
                </a:lnTo>
                <a:lnTo>
                  <a:pt x="588697" y="85639"/>
                </a:lnTo>
                <a:lnTo>
                  <a:pt x="544465" y="53299"/>
                </a:lnTo>
                <a:lnTo>
                  <a:pt x="495426" y="27955"/>
                </a:lnTo>
                <a:lnTo>
                  <a:pt x="442314" y="10338"/>
                </a:lnTo>
                <a:lnTo>
                  <a:pt x="385863" y="1179"/>
                </a:lnTo>
                <a:lnTo>
                  <a:pt x="356616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3088" y="2244725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7" h="713232">
                <a:moveTo>
                  <a:pt x="355854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5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4" y="713232"/>
                </a:lnTo>
                <a:lnTo>
                  <a:pt x="385039" y="712049"/>
                </a:lnTo>
                <a:lnTo>
                  <a:pt x="441369" y="702869"/>
                </a:lnTo>
                <a:lnTo>
                  <a:pt x="494368" y="685210"/>
                </a:lnTo>
                <a:lnTo>
                  <a:pt x="543302" y="659808"/>
                </a:lnTo>
                <a:lnTo>
                  <a:pt x="587439" y="627395"/>
                </a:lnTo>
                <a:lnTo>
                  <a:pt x="626047" y="588707"/>
                </a:lnTo>
                <a:lnTo>
                  <a:pt x="658392" y="544476"/>
                </a:lnTo>
                <a:lnTo>
                  <a:pt x="683743" y="495436"/>
                </a:lnTo>
                <a:lnTo>
                  <a:pt x="701365" y="442322"/>
                </a:lnTo>
                <a:lnTo>
                  <a:pt x="710528" y="385867"/>
                </a:lnTo>
                <a:lnTo>
                  <a:pt x="711708" y="356615"/>
                </a:lnTo>
                <a:lnTo>
                  <a:pt x="710528" y="327364"/>
                </a:lnTo>
                <a:lnTo>
                  <a:pt x="701365" y="270909"/>
                </a:lnTo>
                <a:lnTo>
                  <a:pt x="683743" y="217795"/>
                </a:lnTo>
                <a:lnTo>
                  <a:pt x="658392" y="168755"/>
                </a:lnTo>
                <a:lnTo>
                  <a:pt x="626047" y="124524"/>
                </a:lnTo>
                <a:lnTo>
                  <a:pt x="587439" y="85836"/>
                </a:lnTo>
                <a:lnTo>
                  <a:pt x="543302" y="53423"/>
                </a:lnTo>
                <a:lnTo>
                  <a:pt x="494368" y="28021"/>
                </a:lnTo>
                <a:lnTo>
                  <a:pt x="441369" y="10362"/>
                </a:lnTo>
                <a:lnTo>
                  <a:pt x="385039" y="1182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5963" y="3017838"/>
            <a:ext cx="711200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4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30"/>
                </a:lnTo>
                <a:lnTo>
                  <a:pt x="10342" y="441349"/>
                </a:lnTo>
                <a:lnTo>
                  <a:pt x="27964" y="494341"/>
                </a:lnTo>
                <a:lnTo>
                  <a:pt x="53315" y="543274"/>
                </a:lnTo>
                <a:lnTo>
                  <a:pt x="85660" y="587413"/>
                </a:lnTo>
                <a:lnTo>
                  <a:pt x="124268" y="626026"/>
                </a:lnTo>
                <a:lnTo>
                  <a:pt x="168405" y="658377"/>
                </a:lnTo>
                <a:lnTo>
                  <a:pt x="217339" y="683734"/>
                </a:lnTo>
                <a:lnTo>
                  <a:pt x="270338" y="701362"/>
                </a:lnTo>
                <a:lnTo>
                  <a:pt x="326668" y="710527"/>
                </a:lnTo>
                <a:lnTo>
                  <a:pt x="355854" y="711707"/>
                </a:lnTo>
                <a:lnTo>
                  <a:pt x="385039" y="710527"/>
                </a:lnTo>
                <a:lnTo>
                  <a:pt x="441369" y="701362"/>
                </a:lnTo>
                <a:lnTo>
                  <a:pt x="494368" y="683734"/>
                </a:lnTo>
                <a:lnTo>
                  <a:pt x="543302" y="658377"/>
                </a:lnTo>
                <a:lnTo>
                  <a:pt x="587439" y="626026"/>
                </a:lnTo>
                <a:lnTo>
                  <a:pt x="626047" y="587413"/>
                </a:lnTo>
                <a:lnTo>
                  <a:pt x="658392" y="543274"/>
                </a:lnTo>
                <a:lnTo>
                  <a:pt x="683743" y="494341"/>
                </a:lnTo>
                <a:lnTo>
                  <a:pt x="701365" y="441349"/>
                </a:lnTo>
                <a:lnTo>
                  <a:pt x="710528" y="385030"/>
                </a:lnTo>
                <a:lnTo>
                  <a:pt x="711708" y="355853"/>
                </a:lnTo>
                <a:lnTo>
                  <a:pt x="710528" y="326659"/>
                </a:lnTo>
                <a:lnTo>
                  <a:pt x="701365" y="270317"/>
                </a:lnTo>
                <a:lnTo>
                  <a:pt x="683743" y="217312"/>
                </a:lnTo>
                <a:lnTo>
                  <a:pt x="658392" y="168377"/>
                </a:lnTo>
                <a:lnTo>
                  <a:pt x="626047" y="124242"/>
                </a:lnTo>
                <a:lnTo>
                  <a:pt x="587439" y="85639"/>
                </a:lnTo>
                <a:lnTo>
                  <a:pt x="543302" y="53299"/>
                </a:lnTo>
                <a:lnTo>
                  <a:pt x="494368" y="27955"/>
                </a:lnTo>
                <a:lnTo>
                  <a:pt x="441369" y="10338"/>
                </a:lnTo>
                <a:lnTo>
                  <a:pt x="385039" y="1179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0425" y="3848100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8" h="713231">
                <a:moveTo>
                  <a:pt x="355853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6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3" y="713232"/>
                </a:lnTo>
                <a:lnTo>
                  <a:pt x="385048" y="712049"/>
                </a:lnTo>
                <a:lnTo>
                  <a:pt x="441390" y="702869"/>
                </a:lnTo>
                <a:lnTo>
                  <a:pt x="494395" y="685210"/>
                </a:lnTo>
                <a:lnTo>
                  <a:pt x="543330" y="659808"/>
                </a:lnTo>
                <a:lnTo>
                  <a:pt x="587465" y="627395"/>
                </a:lnTo>
                <a:lnTo>
                  <a:pt x="626068" y="588707"/>
                </a:lnTo>
                <a:lnTo>
                  <a:pt x="658408" y="544476"/>
                </a:lnTo>
                <a:lnTo>
                  <a:pt x="683752" y="495436"/>
                </a:lnTo>
                <a:lnTo>
                  <a:pt x="701369" y="442322"/>
                </a:lnTo>
                <a:lnTo>
                  <a:pt x="710528" y="385867"/>
                </a:lnTo>
                <a:lnTo>
                  <a:pt x="711708" y="356616"/>
                </a:lnTo>
                <a:lnTo>
                  <a:pt x="710528" y="327364"/>
                </a:lnTo>
                <a:lnTo>
                  <a:pt x="701369" y="270909"/>
                </a:lnTo>
                <a:lnTo>
                  <a:pt x="683752" y="217795"/>
                </a:lnTo>
                <a:lnTo>
                  <a:pt x="658408" y="168755"/>
                </a:lnTo>
                <a:lnTo>
                  <a:pt x="626068" y="124524"/>
                </a:lnTo>
                <a:lnTo>
                  <a:pt x="587465" y="85836"/>
                </a:lnTo>
                <a:lnTo>
                  <a:pt x="543330" y="53423"/>
                </a:lnTo>
                <a:lnTo>
                  <a:pt x="494395" y="28021"/>
                </a:lnTo>
                <a:lnTo>
                  <a:pt x="441390" y="10362"/>
                </a:lnTo>
                <a:lnTo>
                  <a:pt x="385048" y="1182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03300" y="4651375"/>
            <a:ext cx="712788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3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48"/>
                </a:lnTo>
                <a:lnTo>
                  <a:pt x="10342" y="441390"/>
                </a:lnTo>
                <a:lnTo>
                  <a:pt x="27964" y="494395"/>
                </a:lnTo>
                <a:lnTo>
                  <a:pt x="53315" y="543330"/>
                </a:lnTo>
                <a:lnTo>
                  <a:pt x="85660" y="587465"/>
                </a:lnTo>
                <a:lnTo>
                  <a:pt x="124268" y="626068"/>
                </a:lnTo>
                <a:lnTo>
                  <a:pt x="168405" y="658408"/>
                </a:lnTo>
                <a:lnTo>
                  <a:pt x="217339" y="683752"/>
                </a:lnTo>
                <a:lnTo>
                  <a:pt x="270338" y="701369"/>
                </a:lnTo>
                <a:lnTo>
                  <a:pt x="326668" y="710528"/>
                </a:lnTo>
                <a:lnTo>
                  <a:pt x="355853" y="711707"/>
                </a:lnTo>
                <a:lnTo>
                  <a:pt x="385048" y="710528"/>
                </a:lnTo>
                <a:lnTo>
                  <a:pt x="441390" y="701369"/>
                </a:lnTo>
                <a:lnTo>
                  <a:pt x="494395" y="683752"/>
                </a:lnTo>
                <a:lnTo>
                  <a:pt x="543330" y="658408"/>
                </a:lnTo>
                <a:lnTo>
                  <a:pt x="587465" y="626068"/>
                </a:lnTo>
                <a:lnTo>
                  <a:pt x="626068" y="587465"/>
                </a:lnTo>
                <a:lnTo>
                  <a:pt x="658408" y="543330"/>
                </a:lnTo>
                <a:lnTo>
                  <a:pt x="683752" y="494395"/>
                </a:lnTo>
                <a:lnTo>
                  <a:pt x="701369" y="441390"/>
                </a:lnTo>
                <a:lnTo>
                  <a:pt x="710528" y="385048"/>
                </a:lnTo>
                <a:lnTo>
                  <a:pt x="711707" y="355853"/>
                </a:lnTo>
                <a:lnTo>
                  <a:pt x="710528" y="326659"/>
                </a:lnTo>
                <a:lnTo>
                  <a:pt x="701369" y="270317"/>
                </a:lnTo>
                <a:lnTo>
                  <a:pt x="683752" y="217312"/>
                </a:lnTo>
                <a:lnTo>
                  <a:pt x="658408" y="168377"/>
                </a:lnTo>
                <a:lnTo>
                  <a:pt x="626068" y="124242"/>
                </a:lnTo>
                <a:lnTo>
                  <a:pt x="587465" y="85639"/>
                </a:lnTo>
                <a:lnTo>
                  <a:pt x="543330" y="53299"/>
                </a:lnTo>
                <a:lnTo>
                  <a:pt x="494395" y="27955"/>
                </a:lnTo>
                <a:lnTo>
                  <a:pt x="441390" y="10338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7763" y="5505450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1707" h="711708">
                <a:moveTo>
                  <a:pt x="355853" y="0"/>
                </a:moveTo>
                <a:lnTo>
                  <a:pt x="298117" y="4657"/>
                </a:lnTo>
                <a:lnTo>
                  <a:pt x="243352" y="18141"/>
                </a:lnTo>
                <a:lnTo>
                  <a:pt x="192290" y="39719"/>
                </a:lnTo>
                <a:lnTo>
                  <a:pt x="145663" y="68659"/>
                </a:lnTo>
                <a:lnTo>
                  <a:pt x="104203" y="104227"/>
                </a:lnTo>
                <a:lnTo>
                  <a:pt x="68640" y="145691"/>
                </a:lnTo>
                <a:lnTo>
                  <a:pt x="39707" y="192318"/>
                </a:lnTo>
                <a:lnTo>
                  <a:pt x="18135" y="243376"/>
                </a:lnTo>
                <a:lnTo>
                  <a:pt x="4655" y="298132"/>
                </a:lnTo>
                <a:lnTo>
                  <a:pt x="0" y="355853"/>
                </a:lnTo>
                <a:lnTo>
                  <a:pt x="1179" y="385039"/>
                </a:lnTo>
                <a:lnTo>
                  <a:pt x="10338" y="441369"/>
                </a:lnTo>
                <a:lnTo>
                  <a:pt x="27955" y="494368"/>
                </a:lnTo>
                <a:lnTo>
                  <a:pt x="53299" y="543302"/>
                </a:lnTo>
                <a:lnTo>
                  <a:pt x="85639" y="587439"/>
                </a:lnTo>
                <a:lnTo>
                  <a:pt x="124242" y="626047"/>
                </a:lnTo>
                <a:lnTo>
                  <a:pt x="168377" y="658392"/>
                </a:lnTo>
                <a:lnTo>
                  <a:pt x="217312" y="683743"/>
                </a:lnTo>
                <a:lnTo>
                  <a:pt x="270317" y="701365"/>
                </a:lnTo>
                <a:lnTo>
                  <a:pt x="326659" y="710528"/>
                </a:lnTo>
                <a:lnTo>
                  <a:pt x="355853" y="711708"/>
                </a:lnTo>
                <a:lnTo>
                  <a:pt x="385048" y="710528"/>
                </a:lnTo>
                <a:lnTo>
                  <a:pt x="441390" y="701365"/>
                </a:lnTo>
                <a:lnTo>
                  <a:pt x="494395" y="683743"/>
                </a:lnTo>
                <a:lnTo>
                  <a:pt x="543330" y="658392"/>
                </a:lnTo>
                <a:lnTo>
                  <a:pt x="587465" y="626047"/>
                </a:lnTo>
                <a:lnTo>
                  <a:pt x="626068" y="587439"/>
                </a:lnTo>
                <a:lnTo>
                  <a:pt x="658408" y="543302"/>
                </a:lnTo>
                <a:lnTo>
                  <a:pt x="683752" y="494368"/>
                </a:lnTo>
                <a:lnTo>
                  <a:pt x="701369" y="441369"/>
                </a:lnTo>
                <a:lnTo>
                  <a:pt x="710528" y="385039"/>
                </a:lnTo>
                <a:lnTo>
                  <a:pt x="711707" y="355853"/>
                </a:lnTo>
                <a:lnTo>
                  <a:pt x="710528" y="326668"/>
                </a:lnTo>
                <a:lnTo>
                  <a:pt x="701369" y="270338"/>
                </a:lnTo>
                <a:lnTo>
                  <a:pt x="683752" y="217339"/>
                </a:lnTo>
                <a:lnTo>
                  <a:pt x="658408" y="168405"/>
                </a:lnTo>
                <a:lnTo>
                  <a:pt x="626068" y="124268"/>
                </a:lnTo>
                <a:lnTo>
                  <a:pt x="587465" y="85660"/>
                </a:lnTo>
                <a:lnTo>
                  <a:pt x="543330" y="53315"/>
                </a:lnTo>
                <a:lnTo>
                  <a:pt x="494395" y="27964"/>
                </a:lnTo>
                <a:lnTo>
                  <a:pt x="441390" y="10342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1272" name="object 9"/>
          <p:cNvSpPr txBox="1">
            <a:spLocks noChangeArrowheads="1"/>
          </p:cNvSpPr>
          <p:nvPr/>
        </p:nvSpPr>
        <p:spPr bwMode="auto">
          <a:xfrm>
            <a:off x="755650" y="1435100"/>
            <a:ext cx="7777163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Утверждение бюджета очередного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(законодательные, представительные органы власти)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100"/>
              </a:lnSpc>
              <a:spcBef>
                <a:spcPts val="25"/>
              </a:spcBef>
              <a:buFontTx/>
              <a:buNone/>
            </a:pPr>
            <a:endParaRPr lang="ru-RU" altLang="ru-RU" sz="11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Исполнение бюджета в текущем году </a:t>
            </a: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(органы исполнительной власти; местная администрация, финансовые органы)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650"/>
              </a:lnSpc>
              <a:spcBef>
                <a:spcPts val="25"/>
              </a:spcBef>
              <a:buFontTx/>
              <a:buNone/>
            </a:pPr>
            <a:endParaRPr lang="ru-RU" altLang="ru-RU" sz="6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solidFill>
                <a:srgbClr val="006FC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  Формирование отчета об исполнении бюджета предыдущего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    (органы исполнительной власти)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400"/>
              </a:lnSpc>
              <a:spcBef>
                <a:spcPts val="50"/>
              </a:spcBef>
              <a:buFontTx/>
              <a:buNone/>
            </a:pPr>
            <a:endParaRPr lang="ru-RU" altLang="ru-RU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      Утверждение отчета об исполнении бюджета предыдущего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(законодательные, представительные органы власти)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200"/>
              </a:lnSpc>
              <a:spcBef>
                <a:spcPts val="13"/>
              </a:spcBef>
              <a:buFontTx/>
              <a:buNone/>
            </a:pPr>
            <a:endParaRPr lang="ru-RU" altLang="ru-RU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 Составление проекта бюджета очередного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     (органы исполнительной власти)</a:t>
            </a:r>
            <a:endParaRPr lang="ru-RU" altLang="ru-RU" sz="1400" dirty="0">
              <a:cs typeface="Times New Roman" panose="02020603050405020304" pitchFamily="18" charset="0"/>
            </a:endParaRP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 dirty="0"/>
          </a:p>
          <a:p>
            <a:pPr eaLnBrk="1" hangingPunct="1">
              <a:lnSpc>
                <a:spcPts val="1200"/>
              </a:lnSpc>
              <a:spcBef>
                <a:spcPts val="38"/>
              </a:spcBef>
              <a:buFontTx/>
              <a:buNone/>
            </a:pPr>
            <a:endParaRPr lang="ru-RU" altLang="ru-RU" sz="1200" dirty="0"/>
          </a:p>
          <a:p>
            <a:pPr eaLnBrk="1" hangingPunct="1">
              <a:lnSpc>
                <a:spcPts val="1200"/>
              </a:lnSpc>
              <a:spcBef>
                <a:spcPts val="38"/>
              </a:spcBef>
              <a:buFontTx/>
              <a:buNone/>
            </a:pPr>
            <a:endParaRPr lang="ru-RU" altLang="ru-RU" sz="12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    Рассмотрение проекта бюджета очередного года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25"/>
              </a:spcBef>
              <a:buFontTx/>
              <a:buNone/>
            </a:pPr>
            <a:r>
              <a:rPr lang="ru-RU" altLang="ru-RU" sz="1400" dirty="0">
                <a:solidFill>
                  <a:srgbClr val="006FC0"/>
                </a:solidFill>
                <a:cs typeface="Times New Roman" panose="02020603050405020304" pitchFamily="18" charset="0"/>
              </a:rPr>
              <a:t>                     (законодательные, представительные органы власти)</a:t>
            </a:r>
            <a:endParaRPr lang="ru-RU" altLang="ru-RU" sz="1400" dirty="0">
              <a:cs typeface="Times New Roman" panose="02020603050405020304" pitchFamily="18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20650" y="1771650"/>
            <a:ext cx="280988" cy="2255838"/>
          </a:xfrm>
          <a:custGeom>
            <a:avLst/>
            <a:gdLst/>
            <a:ahLst/>
            <a:cxnLst/>
            <a:rect l="l" t="t" r="r" b="b"/>
            <a:pathLst>
              <a:path w="282139" h="2255519">
                <a:moveTo>
                  <a:pt x="139632" y="0"/>
                </a:moveTo>
                <a:lnTo>
                  <a:pt x="151405" y="65404"/>
                </a:lnTo>
                <a:lnTo>
                  <a:pt x="124418" y="110987"/>
                </a:lnTo>
                <a:lnTo>
                  <a:pt x="100058" y="164779"/>
                </a:lnTo>
                <a:lnTo>
                  <a:pt x="78330" y="226419"/>
                </a:lnTo>
                <a:lnTo>
                  <a:pt x="59241" y="295545"/>
                </a:lnTo>
                <a:lnTo>
                  <a:pt x="42797" y="371796"/>
                </a:lnTo>
                <a:lnTo>
                  <a:pt x="29003" y="454811"/>
                </a:lnTo>
                <a:lnTo>
                  <a:pt x="17866" y="544228"/>
                </a:lnTo>
                <a:lnTo>
                  <a:pt x="9391" y="639686"/>
                </a:lnTo>
                <a:lnTo>
                  <a:pt x="3584" y="740824"/>
                </a:lnTo>
                <a:lnTo>
                  <a:pt x="452" y="847280"/>
                </a:lnTo>
                <a:lnTo>
                  <a:pt x="0" y="958693"/>
                </a:lnTo>
                <a:lnTo>
                  <a:pt x="2234" y="1074701"/>
                </a:lnTo>
                <a:lnTo>
                  <a:pt x="7160" y="1194943"/>
                </a:lnTo>
                <a:lnTo>
                  <a:pt x="14784" y="1319058"/>
                </a:lnTo>
                <a:lnTo>
                  <a:pt x="25112" y="1446684"/>
                </a:lnTo>
                <a:lnTo>
                  <a:pt x="38150" y="1577460"/>
                </a:lnTo>
                <a:lnTo>
                  <a:pt x="53904" y="1711025"/>
                </a:lnTo>
                <a:lnTo>
                  <a:pt x="72380" y="1847017"/>
                </a:lnTo>
                <a:lnTo>
                  <a:pt x="93584" y="1985074"/>
                </a:lnTo>
                <a:lnTo>
                  <a:pt x="117521" y="2124836"/>
                </a:lnTo>
                <a:lnTo>
                  <a:pt x="141067" y="2255519"/>
                </a:lnTo>
                <a:lnTo>
                  <a:pt x="117129" y="2115757"/>
                </a:lnTo>
                <a:lnTo>
                  <a:pt x="95925" y="1977700"/>
                </a:lnTo>
                <a:lnTo>
                  <a:pt x="77449" y="1841708"/>
                </a:lnTo>
                <a:lnTo>
                  <a:pt x="61694" y="1708143"/>
                </a:lnTo>
                <a:lnTo>
                  <a:pt x="48656" y="1577367"/>
                </a:lnTo>
                <a:lnTo>
                  <a:pt x="38328" y="1449741"/>
                </a:lnTo>
                <a:lnTo>
                  <a:pt x="30703" y="1325626"/>
                </a:lnTo>
                <a:lnTo>
                  <a:pt x="25777" y="1205384"/>
                </a:lnTo>
                <a:lnTo>
                  <a:pt x="23543" y="1089376"/>
                </a:lnTo>
                <a:lnTo>
                  <a:pt x="23995" y="977963"/>
                </a:lnTo>
                <a:lnTo>
                  <a:pt x="27127" y="871507"/>
                </a:lnTo>
                <a:lnTo>
                  <a:pt x="32934" y="770369"/>
                </a:lnTo>
                <a:lnTo>
                  <a:pt x="41409" y="674911"/>
                </a:lnTo>
                <a:lnTo>
                  <a:pt x="52547" y="585494"/>
                </a:lnTo>
                <a:lnTo>
                  <a:pt x="66341" y="502479"/>
                </a:lnTo>
                <a:lnTo>
                  <a:pt x="82786" y="426228"/>
                </a:lnTo>
                <a:lnTo>
                  <a:pt x="101875" y="357102"/>
                </a:lnTo>
                <a:lnTo>
                  <a:pt x="123603" y="295462"/>
                </a:lnTo>
                <a:lnTo>
                  <a:pt x="147963" y="241670"/>
                </a:lnTo>
                <a:lnTo>
                  <a:pt x="174951" y="196087"/>
                </a:lnTo>
                <a:lnTo>
                  <a:pt x="215105" y="196087"/>
                </a:lnTo>
                <a:lnTo>
                  <a:pt x="282139" y="41909"/>
                </a:lnTo>
                <a:lnTo>
                  <a:pt x="139632" y="0"/>
                </a:lnTo>
                <a:close/>
              </a:path>
              <a:path w="282139" h="2255519">
                <a:moveTo>
                  <a:pt x="215105" y="196087"/>
                </a:moveTo>
                <a:lnTo>
                  <a:pt x="174951" y="196087"/>
                </a:lnTo>
                <a:lnTo>
                  <a:pt x="186724" y="261365"/>
                </a:lnTo>
                <a:lnTo>
                  <a:pt x="215105" y="196087"/>
                </a:lnTo>
                <a:close/>
              </a:path>
            </a:pathLst>
          </a:custGeom>
          <a:solidFill>
            <a:srgbClr val="F1F1F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49238" y="3960813"/>
            <a:ext cx="904875" cy="2027237"/>
          </a:xfrm>
          <a:custGeom>
            <a:avLst/>
            <a:gdLst/>
            <a:ahLst/>
            <a:cxnLst/>
            <a:rect l="l" t="t" r="r" b="b"/>
            <a:pathLst>
              <a:path w="904303" h="2027148">
                <a:moveTo>
                  <a:pt x="0" y="0"/>
                </a:moveTo>
                <a:lnTo>
                  <a:pt x="30734" y="168529"/>
                </a:lnTo>
                <a:lnTo>
                  <a:pt x="64274" y="333117"/>
                </a:lnTo>
                <a:lnTo>
                  <a:pt x="100393" y="493243"/>
                </a:lnTo>
                <a:lnTo>
                  <a:pt x="138861" y="648384"/>
                </a:lnTo>
                <a:lnTo>
                  <a:pt x="179450" y="798019"/>
                </a:lnTo>
                <a:lnTo>
                  <a:pt x="221931" y="941627"/>
                </a:lnTo>
                <a:lnTo>
                  <a:pt x="266076" y="1078686"/>
                </a:lnTo>
                <a:lnTo>
                  <a:pt x="311658" y="1208674"/>
                </a:lnTo>
                <a:lnTo>
                  <a:pt x="358446" y="1331070"/>
                </a:lnTo>
                <a:lnTo>
                  <a:pt x="406214" y="1445352"/>
                </a:lnTo>
                <a:lnTo>
                  <a:pt x="454732" y="1550998"/>
                </a:lnTo>
                <a:lnTo>
                  <a:pt x="503855" y="1647633"/>
                </a:lnTo>
                <a:lnTo>
                  <a:pt x="553105" y="1734297"/>
                </a:lnTo>
                <a:lnTo>
                  <a:pt x="602504" y="1810907"/>
                </a:lnTo>
                <a:lnTo>
                  <a:pt x="651740" y="1876795"/>
                </a:lnTo>
                <a:lnTo>
                  <a:pt x="700584" y="1931439"/>
                </a:lnTo>
                <a:lnTo>
                  <a:pt x="748808" y="1974318"/>
                </a:lnTo>
                <a:lnTo>
                  <a:pt x="796183" y="2004910"/>
                </a:lnTo>
                <a:lnTo>
                  <a:pt x="842482" y="2022694"/>
                </a:lnTo>
                <a:lnTo>
                  <a:pt x="887476" y="2027148"/>
                </a:lnTo>
                <a:lnTo>
                  <a:pt x="893140" y="2026843"/>
                </a:lnTo>
                <a:lnTo>
                  <a:pt x="898753" y="2026196"/>
                </a:lnTo>
                <a:lnTo>
                  <a:pt x="904303" y="2025192"/>
                </a:lnTo>
                <a:lnTo>
                  <a:pt x="880943" y="1895529"/>
                </a:lnTo>
                <a:lnTo>
                  <a:pt x="837646" y="1895529"/>
                </a:lnTo>
                <a:lnTo>
                  <a:pt x="793137" y="1883685"/>
                </a:lnTo>
                <a:lnTo>
                  <a:pt x="747448" y="1859430"/>
                </a:lnTo>
                <a:lnTo>
                  <a:pt x="700794" y="1823232"/>
                </a:lnTo>
                <a:lnTo>
                  <a:pt x="653394" y="1775555"/>
                </a:lnTo>
                <a:lnTo>
                  <a:pt x="605462" y="1716867"/>
                </a:lnTo>
                <a:lnTo>
                  <a:pt x="557127" y="1647487"/>
                </a:lnTo>
                <a:lnTo>
                  <a:pt x="508873" y="1568319"/>
                </a:lnTo>
                <a:lnTo>
                  <a:pt x="460649" y="1479392"/>
                </a:lnTo>
                <a:lnTo>
                  <a:pt x="412761" y="1381317"/>
                </a:lnTo>
                <a:lnTo>
                  <a:pt x="365425" y="1274560"/>
                </a:lnTo>
                <a:lnTo>
                  <a:pt x="318857" y="1159589"/>
                </a:lnTo>
                <a:lnTo>
                  <a:pt x="273276" y="1036868"/>
                </a:lnTo>
                <a:lnTo>
                  <a:pt x="228897" y="906864"/>
                </a:lnTo>
                <a:lnTo>
                  <a:pt x="185936" y="770044"/>
                </a:lnTo>
                <a:lnTo>
                  <a:pt x="144612" y="626872"/>
                </a:lnTo>
                <a:lnTo>
                  <a:pt x="105139" y="477816"/>
                </a:lnTo>
                <a:lnTo>
                  <a:pt x="67735" y="323341"/>
                </a:lnTo>
                <a:lnTo>
                  <a:pt x="32616" y="163913"/>
                </a:lnTo>
                <a:lnTo>
                  <a:pt x="0" y="0"/>
                </a:lnTo>
                <a:close/>
              </a:path>
              <a:path w="904303" h="2027148">
                <a:moveTo>
                  <a:pt x="880757" y="1894497"/>
                </a:moveTo>
                <a:lnTo>
                  <a:pt x="837646" y="1895529"/>
                </a:lnTo>
                <a:lnTo>
                  <a:pt x="880943" y="1895529"/>
                </a:lnTo>
                <a:lnTo>
                  <a:pt x="880757" y="1894497"/>
                </a:lnTo>
                <a:close/>
              </a:path>
            </a:pathLst>
          </a:custGeom>
          <a:solidFill>
            <a:srgbClr val="C3C3C3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+mn-cs"/>
            </a:endParaRPr>
          </a:p>
        </p:txBody>
      </p:sp>
      <p:sp>
        <p:nvSpPr>
          <p:cNvPr id="11275" name="object 11"/>
          <p:cNvSpPr txBox="1">
            <a:spLocks/>
          </p:cNvSpPr>
          <p:nvPr/>
        </p:nvSpPr>
        <p:spPr bwMode="auto">
          <a:xfrm>
            <a:off x="5341938" y="1392238"/>
            <a:ext cx="367506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принятие решения о бюджете на очередной финансовый год и плановый период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1276" name="object 11"/>
          <p:cNvSpPr txBox="1">
            <a:spLocks/>
          </p:cNvSpPr>
          <p:nvPr/>
        </p:nvSpPr>
        <p:spPr bwMode="auto">
          <a:xfrm>
            <a:off x="4976813" y="2424113"/>
            <a:ext cx="406717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получение доходов бюджета и распределение бюджетных средств в соответствии с решением о бюджете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1277" name="object 11"/>
          <p:cNvSpPr txBox="1">
            <a:spLocks/>
          </p:cNvSpPr>
          <p:nvPr/>
        </p:nvSpPr>
        <p:spPr bwMode="auto">
          <a:xfrm>
            <a:off x="5184775" y="4238625"/>
            <a:ext cx="35306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принятие решения об исполнении бюджета за отчетный финансовый год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1278" name="object 11"/>
          <p:cNvSpPr txBox="1">
            <a:spLocks/>
          </p:cNvSpPr>
          <p:nvPr/>
        </p:nvSpPr>
        <p:spPr bwMode="auto">
          <a:xfrm>
            <a:off x="4976813" y="5105400"/>
            <a:ext cx="345598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404040"/>
                </a:solidFill>
                <a:cs typeface="Times New Roman" panose="02020603050405020304" pitchFamily="18" charset="0"/>
              </a:rPr>
              <a:t>подготовка экономического обоснования доходов и расходов бюджета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2231" y="667544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Бюджетный процесс – ежегодное формирование и исполнение бюджета</a:t>
            </a:r>
          </a:p>
        </p:txBody>
      </p:sp>
      <p:sp>
        <p:nvSpPr>
          <p:cNvPr id="11280" name="Номер слайда 2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2DDAB88-A977-4B75-BED3-BB2CDABE8A7A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231" y="102950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9734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ject 2"/>
          <p:cNvSpPr>
            <a:spLocks/>
          </p:cNvSpPr>
          <p:nvPr/>
        </p:nvSpPr>
        <p:spPr bwMode="auto">
          <a:xfrm>
            <a:off x="7634288" y="3213100"/>
            <a:ext cx="0" cy="141288"/>
          </a:xfrm>
          <a:custGeom>
            <a:avLst/>
            <a:gdLst>
              <a:gd name="T0" fmla="*/ 0 w 126"/>
              <a:gd name="T1" fmla="*/ 0 h 142112"/>
              <a:gd name="T2" fmla="*/ 0 w 126"/>
              <a:gd name="T3" fmla="*/ 114603 h 142112"/>
              <a:gd name="T4" fmla="*/ 0 60000 65536"/>
              <a:gd name="T5" fmla="*/ 0 60000 65536"/>
              <a:gd name="T6" fmla="*/ 0 w 126"/>
              <a:gd name="T7" fmla="*/ 0 h 142112"/>
              <a:gd name="T8" fmla="*/ 0 w 126"/>
              <a:gd name="T9" fmla="*/ 142112 h 1421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" h="142112">
                <a:moveTo>
                  <a:pt x="0" y="0"/>
                </a:moveTo>
                <a:lnTo>
                  <a:pt x="126" y="14211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1" name="object 3"/>
          <p:cNvSpPr>
            <a:spLocks/>
          </p:cNvSpPr>
          <p:nvPr/>
        </p:nvSpPr>
        <p:spPr bwMode="auto">
          <a:xfrm>
            <a:off x="4519613" y="2303463"/>
            <a:ext cx="4762" cy="579437"/>
          </a:xfrm>
          <a:custGeom>
            <a:avLst/>
            <a:gdLst>
              <a:gd name="T0" fmla="*/ 0 w 5080"/>
              <a:gd name="T1" fmla="*/ 0 h 579119"/>
              <a:gd name="T2" fmla="*/ 464 w 5080"/>
              <a:gd name="T3" fmla="*/ 591002 h 579119"/>
              <a:gd name="T4" fmla="*/ 0 60000 65536"/>
              <a:gd name="T5" fmla="*/ 0 60000 65536"/>
              <a:gd name="T6" fmla="*/ 0 w 5080"/>
              <a:gd name="T7" fmla="*/ 0 h 579119"/>
              <a:gd name="T8" fmla="*/ 5080 w 5080"/>
              <a:gd name="T9" fmla="*/ 579119 h 5791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080" h="579119">
                <a:moveTo>
                  <a:pt x="0" y="0"/>
                </a:moveTo>
                <a:lnTo>
                  <a:pt x="5080" y="579119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2" name="object 4"/>
          <p:cNvSpPr>
            <a:spLocks/>
          </p:cNvSpPr>
          <p:nvPr/>
        </p:nvSpPr>
        <p:spPr bwMode="auto">
          <a:xfrm>
            <a:off x="1684338" y="2216150"/>
            <a:ext cx="2840037" cy="579438"/>
          </a:xfrm>
          <a:custGeom>
            <a:avLst/>
            <a:gdLst>
              <a:gd name="T0" fmla="*/ 0 w 2840482"/>
              <a:gd name="T1" fmla="*/ 591003 h 579120"/>
              <a:gd name="T2" fmla="*/ 0 w 2840482"/>
              <a:gd name="T3" fmla="*/ 295501 h 579120"/>
              <a:gd name="T4" fmla="*/ 2824062 w 2840482"/>
              <a:gd name="T5" fmla="*/ 295501 h 579120"/>
              <a:gd name="T6" fmla="*/ 2824062 w 2840482"/>
              <a:gd name="T7" fmla="*/ 0 h 579120"/>
              <a:gd name="T8" fmla="*/ 0 60000 65536"/>
              <a:gd name="T9" fmla="*/ 0 60000 65536"/>
              <a:gd name="T10" fmla="*/ 0 60000 65536"/>
              <a:gd name="T11" fmla="*/ 0 60000 65536"/>
              <a:gd name="T12" fmla="*/ 0 w 2840482"/>
              <a:gd name="T13" fmla="*/ 0 h 579120"/>
              <a:gd name="T14" fmla="*/ 2840482 w 2840482"/>
              <a:gd name="T15" fmla="*/ 579120 h 5791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40482" h="579120">
                <a:moveTo>
                  <a:pt x="0" y="579120"/>
                </a:moveTo>
                <a:lnTo>
                  <a:pt x="0" y="289560"/>
                </a:lnTo>
                <a:lnTo>
                  <a:pt x="2840482" y="289560"/>
                </a:lnTo>
                <a:lnTo>
                  <a:pt x="2840482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3" name="object 5"/>
          <p:cNvSpPr>
            <a:spLocks/>
          </p:cNvSpPr>
          <p:nvPr/>
        </p:nvSpPr>
        <p:spPr bwMode="auto">
          <a:xfrm>
            <a:off x="4524375" y="3302000"/>
            <a:ext cx="0" cy="74613"/>
          </a:xfrm>
          <a:custGeom>
            <a:avLst/>
            <a:gdLst>
              <a:gd name="T0" fmla="*/ 0 h 73533"/>
              <a:gd name="T1" fmla="*/ 126120 h 73533"/>
              <a:gd name="T2" fmla="*/ 0 60000 65536"/>
              <a:gd name="T3" fmla="*/ 0 60000 65536"/>
              <a:gd name="T4" fmla="*/ 0 h 73533"/>
              <a:gd name="T5" fmla="*/ 73533 h 73533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73533">
                <a:moveTo>
                  <a:pt x="0" y="0"/>
                </a:moveTo>
                <a:lnTo>
                  <a:pt x="0" y="73533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4" name="object 7"/>
          <p:cNvSpPr>
            <a:spLocks/>
          </p:cNvSpPr>
          <p:nvPr/>
        </p:nvSpPr>
        <p:spPr bwMode="auto">
          <a:xfrm>
            <a:off x="7832725" y="3284538"/>
            <a:ext cx="0" cy="261937"/>
          </a:xfrm>
          <a:custGeom>
            <a:avLst/>
            <a:gdLst>
              <a:gd name="T0" fmla="*/ 303945 h 260857"/>
              <a:gd name="T1" fmla="*/ 0 h 260857"/>
              <a:gd name="T2" fmla="*/ 0 60000 65536"/>
              <a:gd name="T3" fmla="*/ 0 60000 65536"/>
              <a:gd name="T4" fmla="*/ 0 h 260857"/>
              <a:gd name="T5" fmla="*/ 260857 h 26085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60857">
                <a:moveTo>
                  <a:pt x="0" y="260857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5" name="object 8"/>
          <p:cNvSpPr>
            <a:spLocks/>
          </p:cNvSpPr>
          <p:nvPr/>
        </p:nvSpPr>
        <p:spPr bwMode="auto">
          <a:xfrm>
            <a:off x="1692275" y="3040063"/>
            <a:ext cx="0" cy="533400"/>
          </a:xfrm>
          <a:custGeom>
            <a:avLst/>
            <a:gdLst>
              <a:gd name="T0" fmla="*/ 0 h 533400"/>
              <a:gd name="T1" fmla="*/ 533400 h 533400"/>
              <a:gd name="T2" fmla="*/ 0 60000 65536"/>
              <a:gd name="T3" fmla="*/ 0 60000 65536"/>
              <a:gd name="T4" fmla="*/ 0 h 533400"/>
              <a:gd name="T5" fmla="*/ 533400 h 53340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296" name="object 9"/>
          <p:cNvSpPr>
            <a:spLocks noChangeArrowheads="1"/>
          </p:cNvSpPr>
          <p:nvPr/>
        </p:nvSpPr>
        <p:spPr bwMode="auto">
          <a:xfrm>
            <a:off x="3295650" y="1681163"/>
            <a:ext cx="2495550" cy="738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297" name="object 10"/>
          <p:cNvSpPr>
            <a:spLocks noChangeArrowheads="1"/>
          </p:cNvSpPr>
          <p:nvPr/>
        </p:nvSpPr>
        <p:spPr bwMode="auto">
          <a:xfrm>
            <a:off x="3351213" y="1717675"/>
            <a:ext cx="2338387" cy="63023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298" name="object 11"/>
          <p:cNvSpPr>
            <a:spLocks noChangeArrowheads="1"/>
          </p:cNvSpPr>
          <p:nvPr/>
        </p:nvSpPr>
        <p:spPr bwMode="auto">
          <a:xfrm>
            <a:off x="3371850" y="1724025"/>
            <a:ext cx="2295525" cy="58737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299" name="object 12"/>
          <p:cNvSpPr txBox="1">
            <a:spLocks noChangeArrowheads="1"/>
          </p:cNvSpPr>
          <p:nvPr/>
        </p:nvSpPr>
        <p:spPr bwMode="auto">
          <a:xfrm>
            <a:off x="3540125" y="1811338"/>
            <a:ext cx="196215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FFFFFF"/>
                </a:solidFill>
              </a:rPr>
              <a:t>Доходы бюджета</a:t>
            </a:r>
            <a:endParaRPr lang="ru-RU" altLang="ru-RU" sz="2000" dirty="0"/>
          </a:p>
        </p:txBody>
      </p:sp>
      <p:sp>
        <p:nvSpPr>
          <p:cNvPr id="12300" name="object 13"/>
          <p:cNvSpPr>
            <a:spLocks noChangeArrowheads="1"/>
          </p:cNvSpPr>
          <p:nvPr/>
        </p:nvSpPr>
        <p:spPr bwMode="auto">
          <a:xfrm>
            <a:off x="5286375" y="1717675"/>
            <a:ext cx="460375" cy="63023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1" name="object 14"/>
          <p:cNvSpPr>
            <a:spLocks noChangeArrowheads="1"/>
          </p:cNvSpPr>
          <p:nvPr/>
        </p:nvSpPr>
        <p:spPr bwMode="auto">
          <a:xfrm>
            <a:off x="5308600" y="1724025"/>
            <a:ext cx="417513" cy="58737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2" name="object 15"/>
          <p:cNvSpPr>
            <a:spLocks noChangeArrowheads="1"/>
          </p:cNvSpPr>
          <p:nvPr/>
        </p:nvSpPr>
        <p:spPr bwMode="auto">
          <a:xfrm>
            <a:off x="6223000" y="2552700"/>
            <a:ext cx="2801938" cy="102552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3" name="object 16"/>
          <p:cNvSpPr>
            <a:spLocks noChangeArrowheads="1"/>
          </p:cNvSpPr>
          <p:nvPr/>
        </p:nvSpPr>
        <p:spPr bwMode="auto">
          <a:xfrm>
            <a:off x="6540500" y="2570163"/>
            <a:ext cx="2219325" cy="630237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4" name="object 17"/>
          <p:cNvSpPr>
            <a:spLocks noChangeArrowheads="1"/>
          </p:cNvSpPr>
          <p:nvPr/>
        </p:nvSpPr>
        <p:spPr bwMode="auto">
          <a:xfrm>
            <a:off x="6562725" y="2574925"/>
            <a:ext cx="2176463" cy="588963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5" name="object 18"/>
          <p:cNvSpPr txBox="1">
            <a:spLocks noChangeArrowheads="1"/>
          </p:cNvSpPr>
          <p:nvPr/>
        </p:nvSpPr>
        <p:spPr bwMode="auto">
          <a:xfrm>
            <a:off x="6731000" y="2663825"/>
            <a:ext cx="1789113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Безвозмездные</a:t>
            </a:r>
            <a:endParaRPr lang="ru-RU" altLang="ru-RU" sz="2000"/>
          </a:p>
        </p:txBody>
      </p:sp>
      <p:sp>
        <p:nvSpPr>
          <p:cNvPr id="12306" name="object 19"/>
          <p:cNvSpPr>
            <a:spLocks noChangeArrowheads="1"/>
          </p:cNvSpPr>
          <p:nvPr/>
        </p:nvSpPr>
        <p:spPr bwMode="auto">
          <a:xfrm>
            <a:off x="6721475" y="2874963"/>
            <a:ext cx="1804988" cy="630237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7" name="object 20"/>
          <p:cNvSpPr>
            <a:spLocks noChangeArrowheads="1"/>
          </p:cNvSpPr>
          <p:nvPr/>
        </p:nvSpPr>
        <p:spPr bwMode="auto">
          <a:xfrm>
            <a:off x="6742113" y="2879725"/>
            <a:ext cx="1763712" cy="588963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08" name="object 21"/>
          <p:cNvSpPr txBox="1">
            <a:spLocks noChangeArrowheads="1"/>
          </p:cNvSpPr>
          <p:nvPr/>
        </p:nvSpPr>
        <p:spPr bwMode="auto">
          <a:xfrm>
            <a:off x="6910388" y="2968625"/>
            <a:ext cx="1430337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поступления</a:t>
            </a:r>
            <a:endParaRPr lang="ru-RU" altLang="ru-RU" sz="2000"/>
          </a:p>
        </p:txBody>
      </p:sp>
      <p:sp>
        <p:nvSpPr>
          <p:cNvPr id="12309" name="object 22"/>
          <p:cNvSpPr>
            <a:spLocks noChangeArrowheads="1"/>
          </p:cNvSpPr>
          <p:nvPr/>
        </p:nvSpPr>
        <p:spPr bwMode="auto">
          <a:xfrm>
            <a:off x="8124825" y="28749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0" name="object 23"/>
          <p:cNvSpPr>
            <a:spLocks noChangeArrowheads="1"/>
          </p:cNvSpPr>
          <p:nvPr/>
        </p:nvSpPr>
        <p:spPr bwMode="auto">
          <a:xfrm>
            <a:off x="8145463" y="2879725"/>
            <a:ext cx="417512" cy="5889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1" name="object 24"/>
          <p:cNvSpPr>
            <a:spLocks noChangeArrowheads="1"/>
          </p:cNvSpPr>
          <p:nvPr/>
        </p:nvSpPr>
        <p:spPr bwMode="auto">
          <a:xfrm>
            <a:off x="3217863" y="2682875"/>
            <a:ext cx="2938462" cy="74295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2" name="object 25"/>
          <p:cNvSpPr>
            <a:spLocks noChangeArrowheads="1"/>
          </p:cNvSpPr>
          <p:nvPr/>
        </p:nvSpPr>
        <p:spPr bwMode="auto">
          <a:xfrm>
            <a:off x="3260725" y="2722563"/>
            <a:ext cx="2792413" cy="630237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3" name="object 26"/>
          <p:cNvSpPr>
            <a:spLocks noChangeArrowheads="1"/>
          </p:cNvSpPr>
          <p:nvPr/>
        </p:nvSpPr>
        <p:spPr bwMode="auto">
          <a:xfrm>
            <a:off x="3282950" y="2727325"/>
            <a:ext cx="2749550" cy="588963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4" name="object 27"/>
          <p:cNvSpPr txBox="1">
            <a:spLocks noChangeArrowheads="1"/>
          </p:cNvSpPr>
          <p:nvPr/>
        </p:nvSpPr>
        <p:spPr bwMode="auto">
          <a:xfrm>
            <a:off x="3451225" y="2816225"/>
            <a:ext cx="2414588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Неналоговые доходы</a:t>
            </a:r>
            <a:endParaRPr lang="ru-RU" altLang="ru-RU" sz="2000"/>
          </a:p>
        </p:txBody>
      </p:sp>
      <p:sp>
        <p:nvSpPr>
          <p:cNvPr id="12315" name="object 28"/>
          <p:cNvSpPr>
            <a:spLocks noChangeArrowheads="1"/>
          </p:cNvSpPr>
          <p:nvPr/>
        </p:nvSpPr>
        <p:spPr bwMode="auto">
          <a:xfrm>
            <a:off x="5651500" y="27225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6" name="object 29"/>
          <p:cNvSpPr>
            <a:spLocks noChangeArrowheads="1"/>
          </p:cNvSpPr>
          <p:nvPr/>
        </p:nvSpPr>
        <p:spPr bwMode="auto">
          <a:xfrm>
            <a:off x="5672138" y="2727325"/>
            <a:ext cx="417512" cy="5889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7" name="object 30"/>
          <p:cNvSpPr>
            <a:spLocks noChangeArrowheads="1"/>
          </p:cNvSpPr>
          <p:nvPr/>
        </p:nvSpPr>
        <p:spPr bwMode="auto">
          <a:xfrm>
            <a:off x="276225" y="2687638"/>
            <a:ext cx="2806700" cy="738187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8" name="object 31"/>
          <p:cNvSpPr>
            <a:spLocks noChangeArrowheads="1"/>
          </p:cNvSpPr>
          <p:nvPr/>
        </p:nvSpPr>
        <p:spPr bwMode="auto">
          <a:xfrm>
            <a:off x="415925" y="2722563"/>
            <a:ext cx="2525713" cy="630237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19" name="object 32"/>
          <p:cNvSpPr>
            <a:spLocks noChangeArrowheads="1"/>
          </p:cNvSpPr>
          <p:nvPr/>
        </p:nvSpPr>
        <p:spPr bwMode="auto">
          <a:xfrm>
            <a:off x="438150" y="2727325"/>
            <a:ext cx="2481263" cy="588963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0" name="object 33"/>
          <p:cNvSpPr txBox="1">
            <a:spLocks noChangeArrowheads="1"/>
          </p:cNvSpPr>
          <p:nvPr/>
        </p:nvSpPr>
        <p:spPr bwMode="auto">
          <a:xfrm>
            <a:off x="604838" y="2816225"/>
            <a:ext cx="21494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Налоговые доходы</a:t>
            </a:r>
            <a:endParaRPr lang="ru-RU" altLang="ru-RU" sz="2000"/>
          </a:p>
        </p:txBody>
      </p:sp>
      <p:sp>
        <p:nvSpPr>
          <p:cNvPr id="12321" name="object 34"/>
          <p:cNvSpPr>
            <a:spLocks noChangeArrowheads="1"/>
          </p:cNvSpPr>
          <p:nvPr/>
        </p:nvSpPr>
        <p:spPr bwMode="auto">
          <a:xfrm>
            <a:off x="2538413" y="2722563"/>
            <a:ext cx="460375" cy="6302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2" name="object 35"/>
          <p:cNvSpPr>
            <a:spLocks noChangeArrowheads="1"/>
          </p:cNvSpPr>
          <p:nvPr/>
        </p:nvSpPr>
        <p:spPr bwMode="auto">
          <a:xfrm>
            <a:off x="2560638" y="2727325"/>
            <a:ext cx="417512" cy="588963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3" name="object 36"/>
          <p:cNvSpPr>
            <a:spLocks noChangeArrowheads="1"/>
          </p:cNvSpPr>
          <p:nvPr/>
        </p:nvSpPr>
        <p:spPr bwMode="auto">
          <a:xfrm>
            <a:off x="290513" y="3328988"/>
            <a:ext cx="2762250" cy="3529012"/>
          </a:xfrm>
          <a:prstGeom prst="rect">
            <a:avLst/>
          </a:prstGeom>
          <a:blipFill dpi="0" rotWithShape="1">
            <a:blip r:embed="rId1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4" name="object 37"/>
          <p:cNvSpPr txBox="1">
            <a:spLocks noChangeArrowheads="1"/>
          </p:cNvSpPr>
          <p:nvPr/>
        </p:nvSpPr>
        <p:spPr bwMode="auto">
          <a:xfrm>
            <a:off x="579438" y="3582988"/>
            <a:ext cx="2181225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Поступления от уплаты налогов, установленных Налоговым кодексом Российской Федерации</a:t>
            </a:r>
            <a:r>
              <a:rPr lang="ru-RU" altLang="ru-RU" sz="1600"/>
              <a:t>, например:</a:t>
            </a:r>
          </a:p>
        </p:txBody>
      </p:sp>
      <p:sp>
        <p:nvSpPr>
          <p:cNvPr id="12325" name="object 38"/>
          <p:cNvSpPr txBox="1">
            <a:spLocks noChangeArrowheads="1"/>
          </p:cNvSpPr>
          <p:nvPr/>
        </p:nvSpPr>
        <p:spPr bwMode="auto">
          <a:xfrm>
            <a:off x="492125" y="5030788"/>
            <a:ext cx="1692275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</a:t>
            </a:r>
            <a:r>
              <a:rPr lang="ru-RU" altLang="ru-RU" sz="1500" dirty="0" smtClean="0"/>
              <a:t>земельный налог;</a:t>
            </a:r>
            <a:endParaRPr lang="ru-RU" altLang="ru-RU" sz="15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акцизы;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налог на доходы физических лиц;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другие налоги.</a:t>
            </a:r>
          </a:p>
        </p:txBody>
      </p:sp>
      <p:sp>
        <p:nvSpPr>
          <p:cNvPr id="12326" name="object 39"/>
          <p:cNvSpPr>
            <a:spLocks noChangeArrowheads="1"/>
          </p:cNvSpPr>
          <p:nvPr/>
        </p:nvSpPr>
        <p:spPr bwMode="auto">
          <a:xfrm>
            <a:off x="6261100" y="3333750"/>
            <a:ext cx="2730500" cy="3524250"/>
          </a:xfrm>
          <a:prstGeom prst="rect">
            <a:avLst/>
          </a:prstGeom>
          <a:blipFill dpi="0" rotWithShape="1">
            <a:blip r:embed="rId1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27" name="object 40"/>
          <p:cNvSpPr txBox="1">
            <a:spLocks noChangeArrowheads="1"/>
          </p:cNvSpPr>
          <p:nvPr/>
        </p:nvSpPr>
        <p:spPr bwMode="auto">
          <a:xfrm>
            <a:off x="6451600" y="4140200"/>
            <a:ext cx="234950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Поступления от других бюджетов бюджетной системы (межбюджетные трансферты), организаций, граждан (кроме налоговых и неналоговых доходов).</a:t>
            </a:r>
            <a:endParaRPr lang="ru-RU" altLang="ru-RU" sz="1600"/>
          </a:p>
        </p:txBody>
      </p:sp>
      <p:sp>
        <p:nvSpPr>
          <p:cNvPr id="12328" name="object 41"/>
          <p:cNvSpPr>
            <a:spLocks/>
          </p:cNvSpPr>
          <p:nvPr/>
        </p:nvSpPr>
        <p:spPr bwMode="auto">
          <a:xfrm>
            <a:off x="4519613" y="2303463"/>
            <a:ext cx="3103562" cy="404812"/>
          </a:xfrm>
          <a:custGeom>
            <a:avLst/>
            <a:gdLst>
              <a:gd name="T0" fmla="*/ 3087620 w 3104006"/>
              <a:gd name="T1" fmla="*/ 376170 h 405638"/>
              <a:gd name="T2" fmla="*/ 3087620 w 3104006"/>
              <a:gd name="T3" fmla="*/ 188084 h 405638"/>
              <a:gd name="T4" fmla="*/ 0 w 3104006"/>
              <a:gd name="T5" fmla="*/ 188084 h 405638"/>
              <a:gd name="T6" fmla="*/ 0 w 3104006"/>
              <a:gd name="T7" fmla="*/ 0 h 405638"/>
              <a:gd name="T8" fmla="*/ 0 60000 65536"/>
              <a:gd name="T9" fmla="*/ 0 60000 65536"/>
              <a:gd name="T10" fmla="*/ 0 60000 65536"/>
              <a:gd name="T11" fmla="*/ 0 60000 65536"/>
              <a:gd name="T12" fmla="*/ 0 w 3104006"/>
              <a:gd name="T13" fmla="*/ 0 h 405638"/>
              <a:gd name="T14" fmla="*/ 3104006 w 3104006"/>
              <a:gd name="T15" fmla="*/ 405638 h 4056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04006" h="405638">
                <a:moveTo>
                  <a:pt x="3104006" y="405638"/>
                </a:moveTo>
                <a:lnTo>
                  <a:pt x="3104006" y="202818"/>
                </a:lnTo>
                <a:lnTo>
                  <a:pt x="0" y="202818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329" name="object 42"/>
          <p:cNvSpPr>
            <a:spLocks noGrp="1"/>
          </p:cNvSpPr>
          <p:nvPr>
            <p:ph type="title"/>
          </p:nvPr>
        </p:nvSpPr>
        <p:spPr>
          <a:xfrm>
            <a:off x="457200" y="630238"/>
            <a:ext cx="8229600" cy="1143000"/>
          </a:xfrm>
        </p:spPr>
        <p:txBody>
          <a:bodyPr lIns="0" tIns="0" rIns="0" bIns="0"/>
          <a:lstStyle/>
          <a:p>
            <a:pPr marL="53975" eaLnBrk="1" hangingPunct="1"/>
            <a:r>
              <a:rPr lang="ru-RU" altLang="ru-RU" sz="2200" b="1" smtClean="0">
                <a:solidFill>
                  <a:srgbClr val="0000FF"/>
                </a:solidFill>
              </a:rPr>
              <a:t>Доходы бюджета </a:t>
            </a:r>
            <a:r>
              <a:rPr lang="ru-RU" altLang="ru-RU" sz="2200" smtClean="0"/>
              <a:t>– это безвозмездные и безвозвратные поступления денежных средств в бюджет.</a:t>
            </a:r>
          </a:p>
        </p:txBody>
      </p:sp>
      <p:sp>
        <p:nvSpPr>
          <p:cNvPr id="12330" name="object 43"/>
          <p:cNvSpPr>
            <a:spLocks noChangeArrowheads="1"/>
          </p:cNvSpPr>
          <p:nvPr/>
        </p:nvSpPr>
        <p:spPr bwMode="auto">
          <a:xfrm>
            <a:off x="3128169" y="3387276"/>
            <a:ext cx="2986087" cy="3529012"/>
          </a:xfrm>
          <a:prstGeom prst="rect">
            <a:avLst/>
          </a:prstGeom>
          <a:blipFill dpi="0" rotWithShape="1">
            <a:blip r:embed="rId2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2331" name="object 44"/>
          <p:cNvSpPr txBox="1">
            <a:spLocks noChangeArrowheads="1"/>
          </p:cNvSpPr>
          <p:nvPr/>
        </p:nvSpPr>
        <p:spPr bwMode="auto">
          <a:xfrm>
            <a:off x="3397250" y="3505200"/>
            <a:ext cx="2552700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206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/>
              <a:t>Поступления от уплаты других пошлин и сборов, установленных законодательством, а также штрафов за нарушение законодательства</a:t>
            </a:r>
            <a:r>
              <a:rPr lang="ru-RU" altLang="ru-RU" sz="1600" dirty="0"/>
              <a:t>, например:</a:t>
            </a:r>
          </a:p>
          <a:p>
            <a:pPr eaLnBrk="1" hangingPunct="1">
              <a:lnSpc>
                <a:spcPts val="950"/>
              </a:lnSpc>
              <a:spcBef>
                <a:spcPts val="13"/>
              </a:spcBef>
              <a:buFontTx/>
              <a:buNone/>
            </a:pPr>
            <a:endParaRPr lang="ru-RU" altLang="ru-RU" sz="9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доходы от использования </a:t>
            </a:r>
            <a:r>
              <a:rPr lang="ru-RU" altLang="ru-RU" sz="1500" dirty="0" smtClean="0"/>
              <a:t>муниципального </a:t>
            </a:r>
            <a:r>
              <a:rPr lang="ru-RU" altLang="ru-RU" sz="1500" dirty="0"/>
              <a:t>имущества и земли;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штрафные санкции;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/>
              <a:t>→ другие.</a:t>
            </a: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0" y="0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endParaRPr lang="ru-RU" sz="2800" b="1" dirty="0" smtClean="0">
              <a:latin typeface="+mn-lt"/>
              <a:ea typeface="+mj-ea"/>
              <a:cs typeface="+mj-cs"/>
            </a:endParaRPr>
          </a:p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 smtClean="0">
                <a:latin typeface="+mn-lt"/>
                <a:ea typeface="+mj-ea"/>
                <a:cs typeface="+mj-cs"/>
              </a:rPr>
              <a:t>Доходы </a:t>
            </a:r>
            <a:r>
              <a:rPr lang="ru-RU" sz="2800" b="1" dirty="0">
                <a:latin typeface="+mn-lt"/>
                <a:ea typeface="+mj-ea"/>
                <a:cs typeface="+mj-cs"/>
              </a:rPr>
              <a:t>бюджета</a:t>
            </a:r>
          </a:p>
        </p:txBody>
      </p:sp>
      <p:sp>
        <p:nvSpPr>
          <p:cNvPr id="12333" name="Номер слайда 4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57A53F-3021-47B8-BB87-A2F994777735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5983" y="96028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23244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3"/>
          <p:cNvSpPr>
            <a:spLocks noChangeArrowheads="1"/>
          </p:cNvSpPr>
          <p:nvPr/>
        </p:nvSpPr>
        <p:spPr bwMode="auto">
          <a:xfrm>
            <a:off x="107950" y="738188"/>
            <a:ext cx="8878888" cy="12461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5" name="object 4"/>
          <p:cNvSpPr>
            <a:spLocks noChangeArrowheads="1"/>
          </p:cNvSpPr>
          <p:nvPr/>
        </p:nvSpPr>
        <p:spPr bwMode="auto">
          <a:xfrm>
            <a:off x="153988" y="465139"/>
            <a:ext cx="8831263" cy="147161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153988" y="765175"/>
            <a:ext cx="8785225" cy="11509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7" name="object 6"/>
          <p:cNvSpPr>
            <a:spLocks/>
          </p:cNvSpPr>
          <p:nvPr/>
        </p:nvSpPr>
        <p:spPr bwMode="auto">
          <a:xfrm>
            <a:off x="153988" y="765175"/>
            <a:ext cx="8785225" cy="1150938"/>
          </a:xfrm>
          <a:custGeom>
            <a:avLst/>
            <a:gdLst>
              <a:gd name="T0" fmla="*/ 0 w 8785034"/>
              <a:gd name="T1" fmla="*/ 184725 h 1152144"/>
              <a:gd name="T2" fmla="*/ 5580 w 8785034"/>
              <a:gd name="T3" fmla="*/ 140335 h 1152144"/>
              <a:gd name="T4" fmla="*/ 21432 w 8785034"/>
              <a:gd name="T5" fmla="*/ 99836 h 1152144"/>
              <a:gd name="T6" fmla="*/ 46258 w 8785034"/>
              <a:gd name="T7" fmla="*/ 64509 h 1152144"/>
              <a:gd name="T8" fmla="*/ 78688 w 8785034"/>
              <a:gd name="T9" fmla="*/ 35642 h 1152144"/>
              <a:gd name="T10" fmla="*/ 117388 w 8785034"/>
              <a:gd name="T11" fmla="*/ 14518 h 1152144"/>
              <a:gd name="T12" fmla="*/ 160987 w 8785034"/>
              <a:gd name="T13" fmla="*/ 2402 h 1152144"/>
              <a:gd name="T14" fmla="*/ 192172 w 8785034"/>
              <a:gd name="T15" fmla="*/ 0 h 1152144"/>
              <a:gd name="T16" fmla="*/ 8599929 w 8785034"/>
              <a:gd name="T17" fmla="*/ 0 h 1152144"/>
              <a:gd name="T18" fmla="*/ 8646109 w 8785034"/>
              <a:gd name="T19" fmla="*/ 5359 h 1152144"/>
              <a:gd name="T20" fmla="*/ 8688246 w 8785034"/>
              <a:gd name="T21" fmla="*/ 20620 h 1152144"/>
              <a:gd name="T22" fmla="*/ 8725004 w 8785034"/>
              <a:gd name="T23" fmla="*/ 44468 h 1152144"/>
              <a:gd name="T24" fmla="*/ 8755013 w 8785034"/>
              <a:gd name="T25" fmla="*/ 75632 h 1152144"/>
              <a:gd name="T26" fmla="*/ 8777010 w 8785034"/>
              <a:gd name="T27" fmla="*/ 112825 h 1152144"/>
              <a:gd name="T28" fmla="*/ 8789588 w 8785034"/>
              <a:gd name="T29" fmla="*/ 154763 h 1152144"/>
              <a:gd name="T30" fmla="*/ 8792101 w 8785034"/>
              <a:gd name="T31" fmla="*/ 184725 h 1152144"/>
              <a:gd name="T32" fmla="*/ 8792101 w 8785034"/>
              <a:gd name="T33" fmla="*/ 923627 h 1152144"/>
              <a:gd name="T34" fmla="*/ 8786520 w 8785034"/>
              <a:gd name="T35" fmla="*/ 968016 h 1152144"/>
              <a:gd name="T36" fmla="*/ 8770666 w 8785034"/>
              <a:gd name="T37" fmla="*/ 1008517 h 1152144"/>
              <a:gd name="T38" fmla="*/ 8745838 w 8785034"/>
              <a:gd name="T39" fmla="*/ 1043841 h 1152144"/>
              <a:gd name="T40" fmla="*/ 8713407 w 8785034"/>
              <a:gd name="T41" fmla="*/ 1072710 h 1152144"/>
              <a:gd name="T42" fmla="*/ 8674731 w 8785034"/>
              <a:gd name="T43" fmla="*/ 1093834 h 1152144"/>
              <a:gd name="T44" fmla="*/ 8631112 w 8785034"/>
              <a:gd name="T45" fmla="*/ 1105935 h 1152144"/>
              <a:gd name="T46" fmla="*/ 8599929 w 8785034"/>
              <a:gd name="T47" fmla="*/ 1108354 h 1152144"/>
              <a:gd name="T48" fmla="*/ 192172 w 8785034"/>
              <a:gd name="T49" fmla="*/ 1108354 h 1152144"/>
              <a:gd name="T50" fmla="*/ 145987 w 8785034"/>
              <a:gd name="T51" fmla="*/ 1102983 h 1152144"/>
              <a:gd name="T52" fmla="*/ 103849 w 8785034"/>
              <a:gd name="T53" fmla="*/ 1087732 h 1152144"/>
              <a:gd name="T54" fmla="*/ 67091 w 8785034"/>
              <a:gd name="T55" fmla="*/ 1063883 h 1152144"/>
              <a:gd name="T56" fmla="*/ 37084 w 8785034"/>
              <a:gd name="T57" fmla="*/ 1032719 h 1152144"/>
              <a:gd name="T58" fmla="*/ 15089 w 8785034"/>
              <a:gd name="T59" fmla="*/ 995528 h 1152144"/>
              <a:gd name="T60" fmla="*/ 2513 w 8785034"/>
              <a:gd name="T61" fmla="*/ 953589 h 1152144"/>
              <a:gd name="T62" fmla="*/ 0 w 8785034"/>
              <a:gd name="T63" fmla="*/ 923627 h 1152144"/>
              <a:gd name="T64" fmla="*/ 0 w 8785034"/>
              <a:gd name="T65" fmla="*/ 184725 h 11521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785034"/>
              <a:gd name="T100" fmla="*/ 0 h 1152144"/>
              <a:gd name="T101" fmla="*/ 8785034 w 8785034"/>
              <a:gd name="T102" fmla="*/ 1152144 h 1152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785034" h="1152144">
                <a:moveTo>
                  <a:pt x="0" y="192024"/>
                </a:moveTo>
                <a:lnTo>
                  <a:pt x="5580" y="145880"/>
                </a:lnTo>
                <a:lnTo>
                  <a:pt x="21432" y="103780"/>
                </a:lnTo>
                <a:lnTo>
                  <a:pt x="46221" y="67059"/>
                </a:lnTo>
                <a:lnTo>
                  <a:pt x="78614" y="37051"/>
                </a:lnTo>
                <a:lnTo>
                  <a:pt x="117277" y="15091"/>
                </a:lnTo>
                <a:lnTo>
                  <a:pt x="160875" y="2513"/>
                </a:lnTo>
                <a:lnTo>
                  <a:pt x="192024" y="0"/>
                </a:lnTo>
                <a:lnTo>
                  <a:pt x="8593010" y="0"/>
                </a:lnTo>
                <a:lnTo>
                  <a:pt x="8639153" y="5581"/>
                </a:lnTo>
                <a:lnTo>
                  <a:pt x="8681253" y="21434"/>
                </a:lnTo>
                <a:lnTo>
                  <a:pt x="8717974" y="46225"/>
                </a:lnTo>
                <a:lnTo>
                  <a:pt x="8747983" y="78620"/>
                </a:lnTo>
                <a:lnTo>
                  <a:pt x="8769943" y="117282"/>
                </a:lnTo>
                <a:lnTo>
                  <a:pt x="8782521" y="160878"/>
                </a:lnTo>
                <a:lnTo>
                  <a:pt x="8785034" y="192024"/>
                </a:lnTo>
                <a:lnTo>
                  <a:pt x="8785034" y="960120"/>
                </a:lnTo>
                <a:lnTo>
                  <a:pt x="8779453" y="1006263"/>
                </a:lnTo>
                <a:lnTo>
                  <a:pt x="8763599" y="1048363"/>
                </a:lnTo>
                <a:lnTo>
                  <a:pt x="8738808" y="1085084"/>
                </a:lnTo>
                <a:lnTo>
                  <a:pt x="8706414" y="1115092"/>
                </a:lnTo>
                <a:lnTo>
                  <a:pt x="8667751" y="1137052"/>
                </a:lnTo>
                <a:lnTo>
                  <a:pt x="8624156" y="1149630"/>
                </a:lnTo>
                <a:lnTo>
                  <a:pt x="8593010" y="1152144"/>
                </a:lnTo>
                <a:lnTo>
                  <a:pt x="192024" y="1152144"/>
                </a:lnTo>
                <a:lnTo>
                  <a:pt x="145876" y="1146562"/>
                </a:lnTo>
                <a:lnTo>
                  <a:pt x="103775" y="1130709"/>
                </a:lnTo>
                <a:lnTo>
                  <a:pt x="67054" y="1105918"/>
                </a:lnTo>
                <a:lnTo>
                  <a:pt x="37047" y="1073523"/>
                </a:lnTo>
                <a:lnTo>
                  <a:pt x="15089" y="1034861"/>
                </a:lnTo>
                <a:lnTo>
                  <a:pt x="2513" y="991265"/>
                </a:lnTo>
                <a:lnTo>
                  <a:pt x="0" y="960120"/>
                </a:lnTo>
                <a:lnTo>
                  <a:pt x="0" y="192024"/>
                </a:lnTo>
                <a:close/>
              </a:path>
            </a:pathLst>
          </a:custGeom>
          <a:noFill/>
          <a:ln w="9525">
            <a:solidFill>
              <a:srgbClr val="BD4A4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18" name="object 7"/>
          <p:cNvSpPr>
            <a:spLocks noChangeArrowheads="1"/>
          </p:cNvSpPr>
          <p:nvPr/>
        </p:nvSpPr>
        <p:spPr bwMode="auto">
          <a:xfrm>
            <a:off x="4297363" y="2405063"/>
            <a:ext cx="231775" cy="21113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19" name="object 8"/>
          <p:cNvSpPr>
            <a:spLocks noChangeArrowheads="1"/>
          </p:cNvSpPr>
          <p:nvPr/>
        </p:nvSpPr>
        <p:spPr bwMode="auto">
          <a:xfrm>
            <a:off x="1403350" y="3197225"/>
            <a:ext cx="233363" cy="2111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0" name="object 9"/>
          <p:cNvSpPr>
            <a:spLocks noChangeArrowheads="1"/>
          </p:cNvSpPr>
          <p:nvPr/>
        </p:nvSpPr>
        <p:spPr bwMode="auto">
          <a:xfrm>
            <a:off x="179388" y="3402013"/>
            <a:ext cx="2794000" cy="3478212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1" name="object 10"/>
          <p:cNvSpPr>
            <a:spLocks noChangeArrowheads="1"/>
          </p:cNvSpPr>
          <p:nvPr/>
        </p:nvSpPr>
        <p:spPr bwMode="auto">
          <a:xfrm>
            <a:off x="269875" y="3438525"/>
            <a:ext cx="2565400" cy="3481388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2" name="object 11"/>
          <p:cNvSpPr>
            <a:spLocks noChangeArrowheads="1"/>
          </p:cNvSpPr>
          <p:nvPr/>
        </p:nvSpPr>
        <p:spPr bwMode="auto">
          <a:xfrm>
            <a:off x="227013" y="3429000"/>
            <a:ext cx="2700337" cy="3384550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3" name="object 12"/>
          <p:cNvSpPr>
            <a:spLocks/>
          </p:cNvSpPr>
          <p:nvPr/>
        </p:nvSpPr>
        <p:spPr bwMode="auto">
          <a:xfrm>
            <a:off x="227013" y="3429000"/>
            <a:ext cx="2700337" cy="3384550"/>
          </a:xfrm>
          <a:custGeom>
            <a:avLst/>
            <a:gdLst>
              <a:gd name="T0" fmla="*/ 0 w 2700845"/>
              <a:gd name="T1" fmla="*/ 450902 h 3384384"/>
              <a:gd name="T2" fmla="*/ 5854 w 2700845"/>
              <a:gd name="T3" fmla="*/ 377788 h 3384384"/>
              <a:gd name="T4" fmla="*/ 22800 w 2700845"/>
              <a:gd name="T5" fmla="*/ 308394 h 3384384"/>
              <a:gd name="T6" fmla="*/ 49911 w 2700845"/>
              <a:gd name="T7" fmla="*/ 243707 h 3384384"/>
              <a:gd name="T8" fmla="*/ 86259 w 2700845"/>
              <a:gd name="T9" fmla="*/ 184621 h 3384384"/>
              <a:gd name="T10" fmla="*/ 130918 w 2700845"/>
              <a:gd name="T11" fmla="*/ 132063 h 3384384"/>
              <a:gd name="T12" fmla="*/ 183010 w 2700845"/>
              <a:gd name="T13" fmla="*/ 86999 h 3384384"/>
              <a:gd name="T14" fmla="*/ 241580 w 2700845"/>
              <a:gd name="T15" fmla="*/ 50319 h 3384384"/>
              <a:gd name="T16" fmla="*/ 305715 w 2700845"/>
              <a:gd name="T17" fmla="*/ 22986 h 3384384"/>
              <a:gd name="T18" fmla="*/ 374501 w 2700845"/>
              <a:gd name="T19" fmla="*/ 5891 h 3384384"/>
              <a:gd name="T20" fmla="*/ 447019 w 2700845"/>
              <a:gd name="T21" fmla="*/ 0 h 3384384"/>
              <a:gd name="T22" fmla="*/ 2235020 w 2700845"/>
              <a:gd name="T23" fmla="*/ 0 h 3384384"/>
              <a:gd name="T24" fmla="*/ 2307546 w 2700845"/>
              <a:gd name="T25" fmla="*/ 5891 h 3384384"/>
              <a:gd name="T26" fmla="*/ 2376344 w 2700845"/>
              <a:gd name="T27" fmla="*/ 22986 h 3384384"/>
              <a:gd name="T28" fmla="*/ 2440493 w 2700845"/>
              <a:gd name="T29" fmla="*/ 50319 h 3384384"/>
              <a:gd name="T30" fmla="*/ 2499076 w 2700845"/>
              <a:gd name="T31" fmla="*/ 86999 h 3384384"/>
              <a:gd name="T32" fmla="*/ 2551170 w 2700845"/>
              <a:gd name="T33" fmla="*/ 132063 h 3384384"/>
              <a:gd name="T34" fmla="*/ 2595855 w 2700845"/>
              <a:gd name="T35" fmla="*/ 184621 h 3384384"/>
              <a:gd name="T36" fmla="*/ 2632213 w 2700845"/>
              <a:gd name="T37" fmla="*/ 243707 h 3384384"/>
              <a:gd name="T38" fmla="*/ 2659322 w 2700845"/>
              <a:gd name="T39" fmla="*/ 308394 h 3384384"/>
              <a:gd name="T40" fmla="*/ 2676260 w 2700845"/>
              <a:gd name="T41" fmla="*/ 377788 h 3384384"/>
              <a:gd name="T42" fmla="*/ 2682111 w 2700845"/>
              <a:gd name="T43" fmla="*/ 450902 h 3384384"/>
              <a:gd name="T44" fmla="*/ 2682111 w 2700845"/>
              <a:gd name="T45" fmla="*/ 2939561 h 3384384"/>
              <a:gd name="T46" fmla="*/ 2676260 w 2700845"/>
              <a:gd name="T47" fmla="*/ 3012727 h 3384384"/>
              <a:gd name="T48" fmla="*/ 2659322 w 2700845"/>
              <a:gd name="T49" fmla="*/ 3082104 h 3384384"/>
              <a:gd name="T50" fmla="*/ 2632213 w 2700845"/>
              <a:gd name="T51" fmla="*/ 3146803 h 3384384"/>
              <a:gd name="T52" fmla="*/ 2595855 w 2700845"/>
              <a:gd name="T53" fmla="*/ 3205897 h 3384384"/>
              <a:gd name="T54" fmla="*/ 2551170 w 2700845"/>
              <a:gd name="T55" fmla="*/ 3258459 h 3384384"/>
              <a:gd name="T56" fmla="*/ 2499076 w 2700845"/>
              <a:gd name="T57" fmla="*/ 3303526 h 3384384"/>
              <a:gd name="T58" fmla="*/ 2440493 w 2700845"/>
              <a:gd name="T59" fmla="*/ 3340208 h 3384384"/>
              <a:gd name="T60" fmla="*/ 2376344 w 2700845"/>
              <a:gd name="T61" fmla="*/ 3367541 h 3384384"/>
              <a:gd name="T62" fmla="*/ 2307546 w 2700845"/>
              <a:gd name="T63" fmla="*/ 3384635 h 3384384"/>
              <a:gd name="T64" fmla="*/ 2235020 w 2700845"/>
              <a:gd name="T65" fmla="*/ 3390526 h 3384384"/>
              <a:gd name="T66" fmla="*/ 447019 w 2700845"/>
              <a:gd name="T67" fmla="*/ 3390526 h 3384384"/>
              <a:gd name="T68" fmla="*/ 374501 w 2700845"/>
              <a:gd name="T69" fmla="*/ 3384635 h 3384384"/>
              <a:gd name="T70" fmla="*/ 305715 w 2700845"/>
              <a:gd name="T71" fmla="*/ 3367541 h 3384384"/>
              <a:gd name="T72" fmla="*/ 241580 w 2700845"/>
              <a:gd name="T73" fmla="*/ 3340208 h 3384384"/>
              <a:gd name="T74" fmla="*/ 183010 w 2700845"/>
              <a:gd name="T75" fmla="*/ 3303526 h 3384384"/>
              <a:gd name="T76" fmla="*/ 130918 w 2700845"/>
              <a:gd name="T77" fmla="*/ 3258459 h 3384384"/>
              <a:gd name="T78" fmla="*/ 86259 w 2700845"/>
              <a:gd name="T79" fmla="*/ 3205897 h 3384384"/>
              <a:gd name="T80" fmla="*/ 49911 w 2700845"/>
              <a:gd name="T81" fmla="*/ 3146803 h 3384384"/>
              <a:gd name="T82" fmla="*/ 22800 w 2700845"/>
              <a:gd name="T83" fmla="*/ 3082104 h 3384384"/>
              <a:gd name="T84" fmla="*/ 5854 w 2700845"/>
              <a:gd name="T85" fmla="*/ 3012727 h 3384384"/>
              <a:gd name="T86" fmla="*/ 0 w 2700845"/>
              <a:gd name="T87" fmla="*/ 2939561 h 3384384"/>
              <a:gd name="T88" fmla="*/ 0 w 2700845"/>
              <a:gd name="T89" fmla="*/ 450902 h 338438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700845"/>
              <a:gd name="T136" fmla="*/ 0 h 3384384"/>
              <a:gd name="T137" fmla="*/ 2700845 w 2700845"/>
              <a:gd name="T138" fmla="*/ 3384384 h 338438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700845" h="3384384">
                <a:moveTo>
                  <a:pt x="0" y="450088"/>
                </a:moveTo>
                <a:lnTo>
                  <a:pt x="5891" y="377090"/>
                </a:lnTo>
                <a:lnTo>
                  <a:pt x="22948" y="307839"/>
                </a:lnTo>
                <a:lnTo>
                  <a:pt x="50244" y="243263"/>
                </a:lnTo>
                <a:lnTo>
                  <a:pt x="86851" y="184288"/>
                </a:lnTo>
                <a:lnTo>
                  <a:pt x="131843" y="131841"/>
                </a:lnTo>
                <a:lnTo>
                  <a:pt x="184293" y="86851"/>
                </a:lnTo>
                <a:lnTo>
                  <a:pt x="243275" y="50245"/>
                </a:lnTo>
                <a:lnTo>
                  <a:pt x="307861" y="22949"/>
                </a:lnTo>
                <a:lnTo>
                  <a:pt x="377124" y="5891"/>
                </a:lnTo>
                <a:lnTo>
                  <a:pt x="450138" y="0"/>
                </a:lnTo>
                <a:lnTo>
                  <a:pt x="2250630" y="0"/>
                </a:lnTo>
                <a:lnTo>
                  <a:pt x="2323662" y="5891"/>
                </a:lnTo>
                <a:lnTo>
                  <a:pt x="2392940" y="22949"/>
                </a:lnTo>
                <a:lnTo>
                  <a:pt x="2457538" y="50245"/>
                </a:lnTo>
                <a:lnTo>
                  <a:pt x="2516529" y="86851"/>
                </a:lnTo>
                <a:lnTo>
                  <a:pt x="2568987" y="131841"/>
                </a:lnTo>
                <a:lnTo>
                  <a:pt x="2613985" y="184288"/>
                </a:lnTo>
                <a:lnTo>
                  <a:pt x="2650596" y="243263"/>
                </a:lnTo>
                <a:lnTo>
                  <a:pt x="2677895" y="307839"/>
                </a:lnTo>
                <a:lnTo>
                  <a:pt x="2694953" y="377090"/>
                </a:lnTo>
                <a:lnTo>
                  <a:pt x="2700845" y="450088"/>
                </a:lnTo>
                <a:lnTo>
                  <a:pt x="2700845" y="2934233"/>
                </a:lnTo>
                <a:lnTo>
                  <a:pt x="2694953" y="3007251"/>
                </a:lnTo>
                <a:lnTo>
                  <a:pt x="2677895" y="3076517"/>
                </a:lnTo>
                <a:lnTo>
                  <a:pt x="2650596" y="3141105"/>
                </a:lnTo>
                <a:lnTo>
                  <a:pt x="2613985" y="3200088"/>
                </a:lnTo>
                <a:lnTo>
                  <a:pt x="2568987" y="3252539"/>
                </a:lnTo>
                <a:lnTo>
                  <a:pt x="2516529" y="3297532"/>
                </a:lnTo>
                <a:lnTo>
                  <a:pt x="2457538" y="3334140"/>
                </a:lnTo>
                <a:lnTo>
                  <a:pt x="2392940" y="3361436"/>
                </a:lnTo>
                <a:lnTo>
                  <a:pt x="2323662" y="3378493"/>
                </a:lnTo>
                <a:lnTo>
                  <a:pt x="2250630" y="3384384"/>
                </a:lnTo>
                <a:lnTo>
                  <a:pt x="450138" y="3384384"/>
                </a:lnTo>
                <a:lnTo>
                  <a:pt x="377124" y="3378493"/>
                </a:lnTo>
                <a:lnTo>
                  <a:pt x="307861" y="3361436"/>
                </a:lnTo>
                <a:lnTo>
                  <a:pt x="243275" y="3334140"/>
                </a:lnTo>
                <a:lnTo>
                  <a:pt x="184293" y="3297532"/>
                </a:lnTo>
                <a:lnTo>
                  <a:pt x="131843" y="3252539"/>
                </a:lnTo>
                <a:lnTo>
                  <a:pt x="86851" y="3200088"/>
                </a:lnTo>
                <a:lnTo>
                  <a:pt x="50244" y="3141105"/>
                </a:lnTo>
                <a:lnTo>
                  <a:pt x="22948" y="3076517"/>
                </a:lnTo>
                <a:lnTo>
                  <a:pt x="5891" y="3007251"/>
                </a:lnTo>
                <a:lnTo>
                  <a:pt x="0" y="2934233"/>
                </a:lnTo>
                <a:lnTo>
                  <a:pt x="0" y="450088"/>
                </a:lnTo>
                <a:close/>
              </a:path>
            </a:pathLst>
          </a:custGeom>
          <a:noFill/>
          <a:ln w="9525">
            <a:solidFill>
              <a:srgbClr val="97B85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24" name="object 13"/>
          <p:cNvSpPr txBox="1">
            <a:spLocks noChangeArrowheads="1"/>
          </p:cNvSpPr>
          <p:nvPr/>
        </p:nvSpPr>
        <p:spPr bwMode="auto">
          <a:xfrm>
            <a:off x="436563" y="3509963"/>
            <a:ext cx="2152650" cy="23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и обязательны к уплате на всей территории Российской Федерации, </a:t>
            </a:r>
            <a:r>
              <a:rPr lang="ru-RU" altLang="ru-RU" sz="1800" b="1">
                <a:solidFill>
                  <a:srgbClr val="0000FF"/>
                </a:solidFill>
              </a:rPr>
              <a:t>например: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Налог на прибыль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организаций;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Налог на доходы физических лиц;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Акцизы.</a:t>
            </a:r>
            <a:endParaRPr lang="ru-RU" altLang="ru-RU" sz="1800"/>
          </a:p>
        </p:txBody>
      </p:sp>
      <p:sp>
        <p:nvSpPr>
          <p:cNvPr id="13325" name="object 14"/>
          <p:cNvSpPr>
            <a:spLocks noChangeArrowheads="1"/>
          </p:cNvSpPr>
          <p:nvPr/>
        </p:nvSpPr>
        <p:spPr bwMode="auto">
          <a:xfrm>
            <a:off x="3059113" y="3402013"/>
            <a:ext cx="2974975" cy="3478212"/>
          </a:xfrm>
          <a:prstGeom prst="rect">
            <a:avLst/>
          </a:prstGeom>
          <a:blipFill dpi="0" rotWithShape="1">
            <a:blip r:embed="rId10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6" name="object 15"/>
          <p:cNvSpPr>
            <a:spLocks noChangeArrowheads="1"/>
          </p:cNvSpPr>
          <p:nvPr/>
        </p:nvSpPr>
        <p:spPr bwMode="auto">
          <a:xfrm>
            <a:off x="3159125" y="3468688"/>
            <a:ext cx="2784475" cy="3421062"/>
          </a:xfrm>
          <a:prstGeom prst="rect">
            <a:avLst/>
          </a:prstGeom>
          <a:blipFill dpi="0" rotWithShape="1">
            <a:blip r:embed="rId11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7" name="object 16"/>
          <p:cNvSpPr>
            <a:spLocks noChangeArrowheads="1"/>
          </p:cNvSpPr>
          <p:nvPr/>
        </p:nvSpPr>
        <p:spPr bwMode="auto">
          <a:xfrm>
            <a:off x="3106738" y="3429000"/>
            <a:ext cx="2879725" cy="338455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28" name="object 17"/>
          <p:cNvSpPr>
            <a:spLocks/>
          </p:cNvSpPr>
          <p:nvPr/>
        </p:nvSpPr>
        <p:spPr bwMode="auto">
          <a:xfrm>
            <a:off x="3106738" y="3429000"/>
            <a:ext cx="2879725" cy="3384550"/>
          </a:xfrm>
          <a:custGeom>
            <a:avLst/>
            <a:gdLst>
              <a:gd name="T0" fmla="*/ 0 w 2880359"/>
              <a:gd name="T1" fmla="*/ 480947 h 3384384"/>
              <a:gd name="T2" fmla="*/ 1591 w 2880359"/>
              <a:gd name="T3" fmla="*/ 441495 h 3384384"/>
              <a:gd name="T4" fmla="*/ 6248 w 2880359"/>
              <a:gd name="T5" fmla="*/ 402920 h 3384384"/>
              <a:gd name="T6" fmla="*/ 13845 w 2880359"/>
              <a:gd name="T7" fmla="*/ 365347 h 3384384"/>
              <a:gd name="T8" fmla="*/ 37440 w 2880359"/>
              <a:gd name="T9" fmla="*/ 293697 h 3384384"/>
              <a:gd name="T10" fmla="*/ 71351 w 2880359"/>
              <a:gd name="T11" fmla="*/ 227571 h 3384384"/>
              <a:gd name="T12" fmla="*/ 114661 w 2880359"/>
              <a:gd name="T13" fmla="*/ 167919 h 3384384"/>
              <a:gd name="T14" fmla="*/ 166306 w 2880359"/>
              <a:gd name="T15" fmla="*/ 115765 h 3384384"/>
              <a:gd name="T16" fmla="*/ 225370 w 2880359"/>
              <a:gd name="T17" fmla="*/ 72060 h 3384384"/>
              <a:gd name="T18" fmla="*/ 290861 w 2880359"/>
              <a:gd name="T19" fmla="*/ 37793 h 3384384"/>
              <a:gd name="T20" fmla="*/ 361762 w 2880359"/>
              <a:gd name="T21" fmla="*/ 13986 h 3384384"/>
              <a:gd name="T22" fmla="*/ 398953 w 2880359"/>
              <a:gd name="T23" fmla="*/ 6281 h 3384384"/>
              <a:gd name="T24" fmla="*/ 437122 w 2880359"/>
              <a:gd name="T25" fmla="*/ 1591 h 3384384"/>
              <a:gd name="T26" fmla="*/ 476166 w 2880359"/>
              <a:gd name="T27" fmla="*/ 0 h 3384384"/>
              <a:gd name="T28" fmla="*/ 2380829 w 2880359"/>
              <a:gd name="T29" fmla="*/ 0 h 3384384"/>
              <a:gd name="T30" fmla="*/ 2419870 w 2880359"/>
              <a:gd name="T31" fmla="*/ 1591 h 3384384"/>
              <a:gd name="T32" fmla="*/ 2458046 w 2880359"/>
              <a:gd name="T33" fmla="*/ 6281 h 3384384"/>
              <a:gd name="T34" fmla="*/ 2495230 w 2880359"/>
              <a:gd name="T35" fmla="*/ 13986 h 3384384"/>
              <a:gd name="T36" fmla="*/ 2566141 w 2880359"/>
              <a:gd name="T37" fmla="*/ 37793 h 3384384"/>
              <a:gd name="T38" fmla="*/ 2631616 w 2880359"/>
              <a:gd name="T39" fmla="*/ 72060 h 3384384"/>
              <a:gd name="T40" fmla="*/ 2690678 w 2880359"/>
              <a:gd name="T41" fmla="*/ 115765 h 3384384"/>
              <a:gd name="T42" fmla="*/ 2742346 w 2880359"/>
              <a:gd name="T43" fmla="*/ 167919 h 3384384"/>
              <a:gd name="T44" fmla="*/ 2785634 w 2880359"/>
              <a:gd name="T45" fmla="*/ 227571 h 3384384"/>
              <a:gd name="T46" fmla="*/ 2819564 w 2880359"/>
              <a:gd name="T47" fmla="*/ 293697 h 3384384"/>
              <a:gd name="T48" fmla="*/ 2843151 w 2880359"/>
              <a:gd name="T49" fmla="*/ 365347 h 3384384"/>
              <a:gd name="T50" fmla="*/ 2850759 w 2880359"/>
              <a:gd name="T51" fmla="*/ 402920 h 3384384"/>
              <a:gd name="T52" fmla="*/ 2855415 w 2880359"/>
              <a:gd name="T53" fmla="*/ 441495 h 3384384"/>
              <a:gd name="T54" fmla="*/ 2856995 w 2880359"/>
              <a:gd name="T55" fmla="*/ 480947 h 3384384"/>
              <a:gd name="T56" fmla="*/ 2856995 w 2880359"/>
              <a:gd name="T57" fmla="*/ 2909596 h 3384384"/>
              <a:gd name="T58" fmla="*/ 2855415 w 2880359"/>
              <a:gd name="T59" fmla="*/ 2949033 h 3384384"/>
              <a:gd name="T60" fmla="*/ 2850759 w 2880359"/>
              <a:gd name="T61" fmla="*/ 2987589 h 3384384"/>
              <a:gd name="T62" fmla="*/ 2843151 w 2880359"/>
              <a:gd name="T63" fmla="*/ 3025155 h 3384384"/>
              <a:gd name="T64" fmla="*/ 2819564 w 2880359"/>
              <a:gd name="T65" fmla="*/ 3096802 h 3384384"/>
              <a:gd name="T66" fmla="*/ 2785634 w 2880359"/>
              <a:gd name="T67" fmla="*/ 3162929 h 3384384"/>
              <a:gd name="T68" fmla="*/ 2742346 w 2880359"/>
              <a:gd name="T69" fmla="*/ 3222584 h 3384384"/>
              <a:gd name="T70" fmla="*/ 2690678 w 2880359"/>
              <a:gd name="T71" fmla="*/ 3274758 h 3384384"/>
              <a:gd name="T72" fmla="*/ 2631616 w 2880359"/>
              <a:gd name="T73" fmla="*/ 3318486 h 3384384"/>
              <a:gd name="T74" fmla="*/ 2566141 w 2880359"/>
              <a:gd name="T75" fmla="*/ 3352726 h 3384384"/>
              <a:gd name="T76" fmla="*/ 2495230 w 2880359"/>
              <a:gd name="T77" fmla="*/ 3376551 h 3384384"/>
              <a:gd name="T78" fmla="*/ 2458046 w 2880359"/>
              <a:gd name="T79" fmla="*/ 3384243 h 3384384"/>
              <a:gd name="T80" fmla="*/ 2419870 w 2880359"/>
              <a:gd name="T81" fmla="*/ 3388935 h 3384384"/>
              <a:gd name="T82" fmla="*/ 2380829 w 2880359"/>
              <a:gd name="T83" fmla="*/ 3390526 h 3384384"/>
              <a:gd name="T84" fmla="*/ 476166 w 2880359"/>
              <a:gd name="T85" fmla="*/ 3390526 h 3384384"/>
              <a:gd name="T86" fmla="*/ 437122 w 2880359"/>
              <a:gd name="T87" fmla="*/ 3388935 h 3384384"/>
              <a:gd name="T88" fmla="*/ 398953 w 2880359"/>
              <a:gd name="T89" fmla="*/ 3384243 h 3384384"/>
              <a:gd name="T90" fmla="*/ 361762 w 2880359"/>
              <a:gd name="T91" fmla="*/ 3376551 h 3384384"/>
              <a:gd name="T92" fmla="*/ 290861 w 2880359"/>
              <a:gd name="T93" fmla="*/ 3352726 h 3384384"/>
              <a:gd name="T94" fmla="*/ 225370 w 2880359"/>
              <a:gd name="T95" fmla="*/ 3318486 h 3384384"/>
              <a:gd name="T96" fmla="*/ 166306 w 2880359"/>
              <a:gd name="T97" fmla="*/ 3274758 h 3384384"/>
              <a:gd name="T98" fmla="*/ 114661 w 2880359"/>
              <a:gd name="T99" fmla="*/ 3222584 h 3384384"/>
              <a:gd name="T100" fmla="*/ 71351 w 2880359"/>
              <a:gd name="T101" fmla="*/ 3162929 h 3384384"/>
              <a:gd name="T102" fmla="*/ 37440 w 2880359"/>
              <a:gd name="T103" fmla="*/ 3096802 h 3384384"/>
              <a:gd name="T104" fmla="*/ 13845 w 2880359"/>
              <a:gd name="T105" fmla="*/ 3025155 h 3384384"/>
              <a:gd name="T106" fmla="*/ 6248 w 2880359"/>
              <a:gd name="T107" fmla="*/ 2987589 h 3384384"/>
              <a:gd name="T108" fmla="*/ 1591 w 2880359"/>
              <a:gd name="T109" fmla="*/ 2949033 h 3384384"/>
              <a:gd name="T110" fmla="*/ 0 w 2880359"/>
              <a:gd name="T111" fmla="*/ 2909596 h 3384384"/>
              <a:gd name="T112" fmla="*/ 0 w 2880359"/>
              <a:gd name="T113" fmla="*/ 480947 h 338438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880359"/>
              <a:gd name="T172" fmla="*/ 0 h 3384384"/>
              <a:gd name="T173" fmla="*/ 2880359 w 2880359"/>
              <a:gd name="T174" fmla="*/ 3384384 h 338438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880359" h="3384384">
                <a:moveTo>
                  <a:pt x="0" y="480059"/>
                </a:moveTo>
                <a:lnTo>
                  <a:pt x="1591" y="440681"/>
                </a:lnTo>
                <a:lnTo>
                  <a:pt x="6285" y="402180"/>
                </a:lnTo>
                <a:lnTo>
                  <a:pt x="13956" y="364681"/>
                </a:lnTo>
                <a:lnTo>
                  <a:pt x="37736" y="293179"/>
                </a:lnTo>
                <a:lnTo>
                  <a:pt x="71943" y="227164"/>
                </a:lnTo>
                <a:lnTo>
                  <a:pt x="115586" y="167623"/>
                </a:lnTo>
                <a:lnTo>
                  <a:pt x="167675" y="115543"/>
                </a:lnTo>
                <a:lnTo>
                  <a:pt x="227220" y="71912"/>
                </a:lnTo>
                <a:lnTo>
                  <a:pt x="293233" y="37719"/>
                </a:lnTo>
                <a:lnTo>
                  <a:pt x="364722" y="13949"/>
                </a:lnTo>
                <a:lnTo>
                  <a:pt x="402211" y="6281"/>
                </a:lnTo>
                <a:lnTo>
                  <a:pt x="440698" y="1591"/>
                </a:lnTo>
                <a:lnTo>
                  <a:pt x="480059" y="0"/>
                </a:lnTo>
                <a:lnTo>
                  <a:pt x="2400300" y="0"/>
                </a:lnTo>
                <a:lnTo>
                  <a:pt x="2439661" y="1591"/>
                </a:lnTo>
                <a:lnTo>
                  <a:pt x="2478148" y="6281"/>
                </a:lnTo>
                <a:lnTo>
                  <a:pt x="2515637" y="13949"/>
                </a:lnTo>
                <a:lnTo>
                  <a:pt x="2587126" y="37719"/>
                </a:lnTo>
                <a:lnTo>
                  <a:pt x="2653139" y="71912"/>
                </a:lnTo>
                <a:lnTo>
                  <a:pt x="2712684" y="115543"/>
                </a:lnTo>
                <a:lnTo>
                  <a:pt x="2764773" y="167623"/>
                </a:lnTo>
                <a:lnTo>
                  <a:pt x="2808416" y="227164"/>
                </a:lnTo>
                <a:lnTo>
                  <a:pt x="2842623" y="293179"/>
                </a:lnTo>
                <a:lnTo>
                  <a:pt x="2866403" y="364681"/>
                </a:lnTo>
                <a:lnTo>
                  <a:pt x="2874074" y="402180"/>
                </a:lnTo>
                <a:lnTo>
                  <a:pt x="2878768" y="440681"/>
                </a:lnTo>
                <a:lnTo>
                  <a:pt x="2880360" y="480059"/>
                </a:lnTo>
                <a:lnTo>
                  <a:pt x="2880360" y="2904312"/>
                </a:lnTo>
                <a:lnTo>
                  <a:pt x="2878768" y="2943685"/>
                </a:lnTo>
                <a:lnTo>
                  <a:pt x="2874074" y="2982182"/>
                </a:lnTo>
                <a:lnTo>
                  <a:pt x="2866403" y="3019679"/>
                </a:lnTo>
                <a:lnTo>
                  <a:pt x="2842623" y="3091178"/>
                </a:lnTo>
                <a:lnTo>
                  <a:pt x="2808416" y="3157194"/>
                </a:lnTo>
                <a:lnTo>
                  <a:pt x="2764773" y="3216738"/>
                </a:lnTo>
                <a:lnTo>
                  <a:pt x="2712684" y="3268823"/>
                </a:lnTo>
                <a:lnTo>
                  <a:pt x="2653139" y="3312459"/>
                </a:lnTo>
                <a:lnTo>
                  <a:pt x="2587126" y="3346658"/>
                </a:lnTo>
                <a:lnTo>
                  <a:pt x="2515637" y="3370432"/>
                </a:lnTo>
                <a:lnTo>
                  <a:pt x="2478148" y="3378101"/>
                </a:lnTo>
                <a:lnTo>
                  <a:pt x="2439661" y="3382793"/>
                </a:lnTo>
                <a:lnTo>
                  <a:pt x="2400300" y="3384384"/>
                </a:lnTo>
                <a:lnTo>
                  <a:pt x="480059" y="3384384"/>
                </a:lnTo>
                <a:lnTo>
                  <a:pt x="440698" y="3382793"/>
                </a:lnTo>
                <a:lnTo>
                  <a:pt x="402211" y="3378101"/>
                </a:lnTo>
                <a:lnTo>
                  <a:pt x="364722" y="3370432"/>
                </a:lnTo>
                <a:lnTo>
                  <a:pt x="293233" y="3346658"/>
                </a:lnTo>
                <a:lnTo>
                  <a:pt x="227220" y="3312459"/>
                </a:lnTo>
                <a:lnTo>
                  <a:pt x="167675" y="3268823"/>
                </a:lnTo>
                <a:lnTo>
                  <a:pt x="115586" y="3216738"/>
                </a:lnTo>
                <a:lnTo>
                  <a:pt x="71943" y="3157194"/>
                </a:lnTo>
                <a:lnTo>
                  <a:pt x="37736" y="3091178"/>
                </a:lnTo>
                <a:lnTo>
                  <a:pt x="13956" y="3019679"/>
                </a:lnTo>
                <a:lnTo>
                  <a:pt x="6285" y="2982182"/>
                </a:lnTo>
                <a:lnTo>
                  <a:pt x="1591" y="2943685"/>
                </a:lnTo>
                <a:lnTo>
                  <a:pt x="0" y="2904312"/>
                </a:lnTo>
                <a:lnTo>
                  <a:pt x="0" y="480059"/>
                </a:lnTo>
                <a:close/>
              </a:path>
            </a:pathLst>
          </a:custGeom>
          <a:noFill/>
          <a:ln w="9525">
            <a:solidFill>
              <a:srgbClr val="7C5F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29" name="object 18"/>
          <p:cNvSpPr txBox="1">
            <a:spLocks noChangeArrowheads="1"/>
          </p:cNvSpPr>
          <p:nvPr/>
        </p:nvSpPr>
        <p:spPr bwMode="auto">
          <a:xfrm>
            <a:off x="3325813" y="3540125"/>
            <a:ext cx="2417762" cy="288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и законами субъектов Российской Федерации и обязательны к уплате на соответствующих территориях субъектов РФ, </a:t>
            </a:r>
            <a:r>
              <a:rPr lang="ru-RU" altLang="ru-RU" sz="1800" b="1">
                <a:solidFill>
                  <a:srgbClr val="0000FF"/>
                </a:solidFill>
              </a:rPr>
              <a:t>например: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Налог на имущество организаций;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Транспортный налог</a:t>
            </a:r>
            <a:r>
              <a:rPr lang="en-US" altLang="ru-RU" sz="1800" b="1"/>
              <a:t>.</a:t>
            </a:r>
            <a:endParaRPr lang="ru-RU" altLang="ru-RU" sz="1800"/>
          </a:p>
        </p:txBody>
      </p:sp>
      <p:sp>
        <p:nvSpPr>
          <p:cNvPr id="13330" name="object 19"/>
          <p:cNvSpPr>
            <a:spLocks noChangeArrowheads="1"/>
          </p:cNvSpPr>
          <p:nvPr/>
        </p:nvSpPr>
        <p:spPr bwMode="auto">
          <a:xfrm>
            <a:off x="6156325" y="3402013"/>
            <a:ext cx="2830513" cy="3455987"/>
          </a:xfrm>
          <a:prstGeom prst="rect">
            <a:avLst/>
          </a:prstGeom>
          <a:blipFill dpi="0" rotWithShape="1">
            <a:blip r:embed="rId1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31" name="object 21"/>
          <p:cNvSpPr>
            <a:spLocks noChangeArrowheads="1"/>
          </p:cNvSpPr>
          <p:nvPr/>
        </p:nvSpPr>
        <p:spPr bwMode="auto">
          <a:xfrm>
            <a:off x="6202363" y="3429000"/>
            <a:ext cx="2736850" cy="3384550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32" name="object 22"/>
          <p:cNvSpPr>
            <a:spLocks/>
          </p:cNvSpPr>
          <p:nvPr/>
        </p:nvSpPr>
        <p:spPr bwMode="auto">
          <a:xfrm>
            <a:off x="6202363" y="3429000"/>
            <a:ext cx="2736850" cy="3384550"/>
          </a:xfrm>
          <a:custGeom>
            <a:avLst/>
            <a:gdLst>
              <a:gd name="T0" fmla="*/ 0 w 2736342"/>
              <a:gd name="T1" fmla="*/ 456870 h 3384384"/>
              <a:gd name="T2" fmla="*/ 6006 w 2736342"/>
              <a:gd name="T3" fmla="*/ 382793 h 3384384"/>
              <a:gd name="T4" fmla="*/ 23401 w 2736342"/>
              <a:gd name="T5" fmla="*/ 312475 h 3384384"/>
              <a:gd name="T6" fmla="*/ 51250 w 2736342"/>
              <a:gd name="T7" fmla="*/ 246930 h 3384384"/>
              <a:gd name="T8" fmla="*/ 88593 w 2736342"/>
              <a:gd name="T9" fmla="*/ 187062 h 3384384"/>
              <a:gd name="T10" fmla="*/ 134513 w 2736342"/>
              <a:gd name="T11" fmla="*/ 133847 h 3384384"/>
              <a:gd name="T12" fmla="*/ 188024 w 2736342"/>
              <a:gd name="T13" fmla="*/ 88149 h 3384384"/>
              <a:gd name="T14" fmla="*/ 248188 w 2736342"/>
              <a:gd name="T15" fmla="*/ 50991 h 3384384"/>
              <a:gd name="T16" fmla="*/ 314066 w 2736342"/>
              <a:gd name="T17" fmla="*/ 23290 h 3384384"/>
              <a:gd name="T18" fmla="*/ 384717 w 2736342"/>
              <a:gd name="T19" fmla="*/ 5969 h 3384384"/>
              <a:gd name="T20" fmla="*/ 459202 w 2736342"/>
              <a:gd name="T21" fmla="*/ 0 h 3384384"/>
              <a:gd name="T22" fmla="*/ 2295873 w 2736342"/>
              <a:gd name="T23" fmla="*/ 0 h 3384384"/>
              <a:gd name="T24" fmla="*/ 2370384 w 2736342"/>
              <a:gd name="T25" fmla="*/ 5969 h 3384384"/>
              <a:gd name="T26" fmla="*/ 2441065 w 2736342"/>
              <a:gd name="T27" fmla="*/ 23290 h 3384384"/>
              <a:gd name="T28" fmla="*/ 2506970 w 2736342"/>
              <a:gd name="T29" fmla="*/ 50991 h 3384384"/>
              <a:gd name="T30" fmla="*/ 2567156 w 2736342"/>
              <a:gd name="T31" fmla="*/ 88149 h 3384384"/>
              <a:gd name="T32" fmla="*/ 2620675 w 2736342"/>
              <a:gd name="T33" fmla="*/ 133847 h 3384384"/>
              <a:gd name="T34" fmla="*/ 2666584 w 2736342"/>
              <a:gd name="T35" fmla="*/ 187062 h 3384384"/>
              <a:gd name="T36" fmla="*/ 2703937 w 2736342"/>
              <a:gd name="T37" fmla="*/ 246930 h 3384384"/>
              <a:gd name="T38" fmla="*/ 2731786 w 2736342"/>
              <a:gd name="T39" fmla="*/ 312475 h 3384384"/>
              <a:gd name="T40" fmla="*/ 2749188 w 2736342"/>
              <a:gd name="T41" fmla="*/ 382793 h 3384384"/>
              <a:gd name="T42" fmla="*/ 2755199 w 2736342"/>
              <a:gd name="T43" fmla="*/ 456870 h 3384384"/>
              <a:gd name="T44" fmla="*/ 2755199 w 2736342"/>
              <a:gd name="T45" fmla="*/ 2933643 h 3384384"/>
              <a:gd name="T46" fmla="*/ 2749188 w 2736342"/>
              <a:gd name="T47" fmla="*/ 3007733 h 3384384"/>
              <a:gd name="T48" fmla="*/ 2731786 w 2736342"/>
              <a:gd name="T49" fmla="*/ 3078055 h 3384384"/>
              <a:gd name="T50" fmla="*/ 2703937 w 2736342"/>
              <a:gd name="T51" fmla="*/ 3143602 h 3384384"/>
              <a:gd name="T52" fmla="*/ 2666584 w 2736342"/>
              <a:gd name="T53" fmla="*/ 3203472 h 3384384"/>
              <a:gd name="T54" fmla="*/ 2620675 w 2736342"/>
              <a:gd name="T55" fmla="*/ 3256717 h 3384384"/>
              <a:gd name="T56" fmla="*/ 2567156 w 2736342"/>
              <a:gd name="T57" fmla="*/ 3302383 h 3384384"/>
              <a:gd name="T58" fmla="*/ 2506970 w 2736342"/>
              <a:gd name="T59" fmla="*/ 3339546 h 3384384"/>
              <a:gd name="T60" fmla="*/ 2441065 w 2736342"/>
              <a:gd name="T61" fmla="*/ 3367239 h 3384384"/>
              <a:gd name="T62" fmla="*/ 2370384 w 2736342"/>
              <a:gd name="T63" fmla="*/ 3384557 h 3384384"/>
              <a:gd name="T64" fmla="*/ 2295873 w 2736342"/>
              <a:gd name="T65" fmla="*/ 3390526 h 3384384"/>
              <a:gd name="T66" fmla="*/ 459202 w 2736342"/>
              <a:gd name="T67" fmla="*/ 3390526 h 3384384"/>
              <a:gd name="T68" fmla="*/ 384717 w 2736342"/>
              <a:gd name="T69" fmla="*/ 3384557 h 3384384"/>
              <a:gd name="T70" fmla="*/ 314066 w 2736342"/>
              <a:gd name="T71" fmla="*/ 3367239 h 3384384"/>
              <a:gd name="T72" fmla="*/ 248188 w 2736342"/>
              <a:gd name="T73" fmla="*/ 3339546 h 3384384"/>
              <a:gd name="T74" fmla="*/ 188024 w 2736342"/>
              <a:gd name="T75" fmla="*/ 3302383 h 3384384"/>
              <a:gd name="T76" fmla="*/ 134513 w 2736342"/>
              <a:gd name="T77" fmla="*/ 3256717 h 3384384"/>
              <a:gd name="T78" fmla="*/ 88593 w 2736342"/>
              <a:gd name="T79" fmla="*/ 3203472 h 3384384"/>
              <a:gd name="T80" fmla="*/ 51250 w 2736342"/>
              <a:gd name="T81" fmla="*/ 3143602 h 3384384"/>
              <a:gd name="T82" fmla="*/ 23401 w 2736342"/>
              <a:gd name="T83" fmla="*/ 3078055 h 3384384"/>
              <a:gd name="T84" fmla="*/ 6006 w 2736342"/>
              <a:gd name="T85" fmla="*/ 3007733 h 3384384"/>
              <a:gd name="T86" fmla="*/ 0 w 2736342"/>
              <a:gd name="T87" fmla="*/ 2933643 h 3384384"/>
              <a:gd name="T88" fmla="*/ 0 w 2736342"/>
              <a:gd name="T89" fmla="*/ 456870 h 338438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736342"/>
              <a:gd name="T136" fmla="*/ 0 h 3384384"/>
              <a:gd name="T137" fmla="*/ 2736342 w 2736342"/>
              <a:gd name="T138" fmla="*/ 3384384 h 3384384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736342" h="3384384">
                <a:moveTo>
                  <a:pt x="0" y="456056"/>
                </a:moveTo>
                <a:lnTo>
                  <a:pt x="5969" y="382090"/>
                </a:lnTo>
                <a:lnTo>
                  <a:pt x="23253" y="311920"/>
                </a:lnTo>
                <a:lnTo>
                  <a:pt x="50910" y="246486"/>
                </a:lnTo>
                <a:lnTo>
                  <a:pt x="88001" y="186729"/>
                </a:lnTo>
                <a:lnTo>
                  <a:pt x="133588" y="133588"/>
                </a:lnTo>
                <a:lnTo>
                  <a:pt x="186729" y="88001"/>
                </a:lnTo>
                <a:lnTo>
                  <a:pt x="246486" y="50910"/>
                </a:lnTo>
                <a:lnTo>
                  <a:pt x="311920" y="23253"/>
                </a:lnTo>
                <a:lnTo>
                  <a:pt x="382090" y="5969"/>
                </a:lnTo>
                <a:lnTo>
                  <a:pt x="456057" y="0"/>
                </a:lnTo>
                <a:lnTo>
                  <a:pt x="2280158" y="0"/>
                </a:lnTo>
                <a:lnTo>
                  <a:pt x="2354159" y="5969"/>
                </a:lnTo>
                <a:lnTo>
                  <a:pt x="2424356" y="23253"/>
                </a:lnTo>
                <a:lnTo>
                  <a:pt x="2489811" y="50910"/>
                </a:lnTo>
                <a:lnTo>
                  <a:pt x="2549584" y="88001"/>
                </a:lnTo>
                <a:lnTo>
                  <a:pt x="2602738" y="133588"/>
                </a:lnTo>
                <a:lnTo>
                  <a:pt x="2648332" y="186729"/>
                </a:lnTo>
                <a:lnTo>
                  <a:pt x="2685428" y="246486"/>
                </a:lnTo>
                <a:lnTo>
                  <a:pt x="2713087" y="311920"/>
                </a:lnTo>
                <a:lnTo>
                  <a:pt x="2730371" y="382090"/>
                </a:lnTo>
                <a:lnTo>
                  <a:pt x="2736341" y="456056"/>
                </a:lnTo>
                <a:lnTo>
                  <a:pt x="2736341" y="2928315"/>
                </a:lnTo>
                <a:lnTo>
                  <a:pt x="2730371" y="3002291"/>
                </a:lnTo>
                <a:lnTo>
                  <a:pt x="2713087" y="3072468"/>
                </a:lnTo>
                <a:lnTo>
                  <a:pt x="2685428" y="3137904"/>
                </a:lnTo>
                <a:lnTo>
                  <a:pt x="2648332" y="3197663"/>
                </a:lnTo>
                <a:lnTo>
                  <a:pt x="2602738" y="3250804"/>
                </a:lnTo>
                <a:lnTo>
                  <a:pt x="2549584" y="3296389"/>
                </a:lnTo>
                <a:lnTo>
                  <a:pt x="2489811" y="3333478"/>
                </a:lnTo>
                <a:lnTo>
                  <a:pt x="2424356" y="3361134"/>
                </a:lnTo>
                <a:lnTo>
                  <a:pt x="2354159" y="3378415"/>
                </a:lnTo>
                <a:lnTo>
                  <a:pt x="2280158" y="3384384"/>
                </a:lnTo>
                <a:lnTo>
                  <a:pt x="456057" y="3384384"/>
                </a:lnTo>
                <a:lnTo>
                  <a:pt x="382090" y="3378415"/>
                </a:lnTo>
                <a:lnTo>
                  <a:pt x="311920" y="3361134"/>
                </a:lnTo>
                <a:lnTo>
                  <a:pt x="246486" y="3333478"/>
                </a:lnTo>
                <a:lnTo>
                  <a:pt x="186729" y="3296389"/>
                </a:lnTo>
                <a:lnTo>
                  <a:pt x="133588" y="3250804"/>
                </a:lnTo>
                <a:lnTo>
                  <a:pt x="88001" y="3197663"/>
                </a:lnTo>
                <a:lnTo>
                  <a:pt x="50910" y="3137904"/>
                </a:lnTo>
                <a:lnTo>
                  <a:pt x="23253" y="3072468"/>
                </a:lnTo>
                <a:lnTo>
                  <a:pt x="5969" y="3002291"/>
                </a:lnTo>
                <a:lnTo>
                  <a:pt x="0" y="2928315"/>
                </a:lnTo>
                <a:lnTo>
                  <a:pt x="0" y="456056"/>
                </a:lnTo>
                <a:close/>
              </a:path>
            </a:pathLst>
          </a:custGeom>
          <a:noFill/>
          <a:ln w="9525">
            <a:solidFill>
              <a:srgbClr val="F692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33" name="object 23"/>
          <p:cNvSpPr txBox="1">
            <a:spLocks noChangeArrowheads="1"/>
          </p:cNvSpPr>
          <p:nvPr/>
        </p:nvSpPr>
        <p:spPr bwMode="auto">
          <a:xfrm>
            <a:off x="288925" y="782638"/>
            <a:ext cx="84169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2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00FF"/>
                </a:solidFill>
              </a:rPr>
              <a:t>Налог </a:t>
            </a:r>
            <a:r>
              <a:rPr lang="ru-RU" altLang="ru-RU" sz="1800" b="1" dirty="0"/>
              <a:t>– </a:t>
            </a:r>
            <a:r>
              <a:rPr lang="ru-RU" altLang="ru-RU" sz="1600" b="1" dirty="0"/>
              <a:t>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altLang="ru-RU" sz="1600" dirty="0"/>
          </a:p>
          <a:p>
            <a:pPr eaLnBrk="1" hangingPunct="1">
              <a:lnSpc>
                <a:spcPts val="850"/>
              </a:lnSpc>
              <a:spcBef>
                <a:spcPts val="13"/>
              </a:spcBef>
              <a:buFontTx/>
              <a:buNone/>
            </a:pPr>
            <a:endParaRPr lang="ru-RU" altLang="ru-RU" sz="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ВИДЫ НАЛОГОВ</a:t>
            </a:r>
            <a:endParaRPr lang="ru-RU" altLang="ru-RU" sz="1800" dirty="0"/>
          </a:p>
        </p:txBody>
      </p:sp>
      <p:sp>
        <p:nvSpPr>
          <p:cNvPr id="13334" name="object 24"/>
          <p:cNvSpPr txBox="1">
            <a:spLocks noChangeArrowheads="1"/>
          </p:cNvSpPr>
          <p:nvPr/>
        </p:nvSpPr>
        <p:spPr bwMode="auto">
          <a:xfrm>
            <a:off x="458788" y="2398713"/>
            <a:ext cx="7342187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24205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24205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624205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62420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</a:rPr>
              <a:t>ФЕДЕРАЛЬНЫЕ	МЕСТНЫЕ</a:t>
            </a:r>
            <a:endParaRPr lang="ru-RU" altLang="ru-RU" sz="2000"/>
          </a:p>
        </p:txBody>
      </p:sp>
      <p:sp>
        <p:nvSpPr>
          <p:cNvPr id="13335" name="object 25"/>
          <p:cNvSpPr txBox="1">
            <a:spLocks noChangeArrowheads="1"/>
          </p:cNvSpPr>
          <p:nvPr/>
        </p:nvSpPr>
        <p:spPr bwMode="auto">
          <a:xfrm>
            <a:off x="3517900" y="2543175"/>
            <a:ext cx="18335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</a:rPr>
              <a:t>РЕГИОНАЛЬНЫЕ</a:t>
            </a:r>
            <a:endParaRPr lang="ru-RU" altLang="ru-RU" sz="2000"/>
          </a:p>
        </p:txBody>
      </p:sp>
      <p:sp>
        <p:nvSpPr>
          <p:cNvPr id="13336" name="object 26"/>
          <p:cNvSpPr txBox="1">
            <a:spLocks noChangeArrowheads="1"/>
          </p:cNvSpPr>
          <p:nvPr/>
        </p:nvSpPr>
        <p:spPr bwMode="auto">
          <a:xfrm>
            <a:off x="725487" y="2894290"/>
            <a:ext cx="75438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</a:rPr>
              <a:t>УСТАНОВЛЕНЫ НАЛОГОВЫМ КОДЕКСОМ РОССИЙСКОЙ ФЕДЕРАЦИИ</a:t>
            </a:r>
            <a:endParaRPr lang="ru-RU" altLang="ru-RU" sz="2000"/>
          </a:p>
        </p:txBody>
      </p:sp>
      <p:sp>
        <p:nvSpPr>
          <p:cNvPr id="13337" name="object 27"/>
          <p:cNvSpPr txBox="1">
            <a:spLocks noChangeArrowheads="1"/>
          </p:cNvSpPr>
          <p:nvPr/>
        </p:nvSpPr>
        <p:spPr bwMode="auto">
          <a:xfrm>
            <a:off x="6416675" y="3448050"/>
            <a:ext cx="2246313" cy="334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/>
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образований, </a:t>
            </a:r>
            <a:r>
              <a:rPr lang="ru-RU" altLang="ru-RU" sz="2000" b="1">
                <a:solidFill>
                  <a:srgbClr val="0000FF"/>
                </a:solidFill>
              </a:rPr>
              <a:t>например:</a:t>
            </a:r>
            <a:endParaRPr lang="ru-RU" altLang="ru-RU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Земельный налог;</a:t>
            </a: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Wingdings" panose="05000000000000000000" pitchFamily="2" charset="2"/>
              </a:rPr>
              <a:t></a:t>
            </a:r>
            <a:r>
              <a:rPr lang="ru-RU" altLang="ru-RU" sz="1800" b="1"/>
              <a:t>Налог на имущество физических лиц.</a:t>
            </a:r>
            <a:endParaRPr lang="ru-RU" altLang="ru-RU" sz="1800"/>
          </a:p>
        </p:txBody>
      </p:sp>
      <p:sp>
        <p:nvSpPr>
          <p:cNvPr id="13338" name="object 28"/>
          <p:cNvSpPr>
            <a:spLocks/>
          </p:cNvSpPr>
          <p:nvPr/>
        </p:nvSpPr>
        <p:spPr bwMode="auto">
          <a:xfrm>
            <a:off x="2962275" y="1989138"/>
            <a:ext cx="2808288" cy="360362"/>
          </a:xfrm>
          <a:custGeom>
            <a:avLst/>
            <a:gdLst>
              <a:gd name="T0" fmla="*/ 40771 w 2808351"/>
              <a:gd name="T1" fmla="*/ 141358 h 360044"/>
              <a:gd name="T2" fmla="*/ 156581 w 2808351"/>
              <a:gd name="T3" fmla="*/ 100564 h 360044"/>
              <a:gd name="T4" fmla="*/ 270700 w 2808351"/>
              <a:gd name="T5" fmla="*/ 76185 h 360044"/>
              <a:gd name="T6" fmla="*/ 410940 w 2808351"/>
              <a:gd name="T7" fmla="*/ 54506 h 360044"/>
              <a:gd name="T8" fmla="*/ 574411 w 2808351"/>
              <a:gd name="T9" fmla="*/ 35905 h 360044"/>
              <a:gd name="T10" fmla="*/ 758259 w 2808351"/>
              <a:gd name="T11" fmla="*/ 20770 h 360044"/>
              <a:gd name="T12" fmla="*/ 959557 w 2808351"/>
              <a:gd name="T13" fmla="*/ 9478 h 360044"/>
              <a:gd name="T14" fmla="*/ 1175490 w 2808351"/>
              <a:gd name="T15" fmla="*/ 2431 h 360044"/>
              <a:gd name="T16" fmla="*/ 1403090 w 2808351"/>
              <a:gd name="T17" fmla="*/ 0 h 360044"/>
              <a:gd name="T18" fmla="*/ 1630622 w 2808351"/>
              <a:gd name="T19" fmla="*/ 2431 h 360044"/>
              <a:gd name="T20" fmla="*/ 1846527 w 2808351"/>
              <a:gd name="T21" fmla="*/ 9478 h 360044"/>
              <a:gd name="T22" fmla="*/ 2047803 w 2808351"/>
              <a:gd name="T23" fmla="*/ 20770 h 360044"/>
              <a:gd name="T24" fmla="*/ 2231636 w 2808351"/>
              <a:gd name="T25" fmla="*/ 35905 h 360044"/>
              <a:gd name="T26" fmla="*/ 2395095 w 2808351"/>
              <a:gd name="T27" fmla="*/ 54506 h 360044"/>
              <a:gd name="T28" fmla="*/ 2535327 w 2808351"/>
              <a:gd name="T29" fmla="*/ 76185 h 360044"/>
              <a:gd name="T30" fmla="*/ 2649442 w 2808351"/>
              <a:gd name="T31" fmla="*/ 100564 h 360044"/>
              <a:gd name="T32" fmla="*/ 2734510 w 2808351"/>
              <a:gd name="T33" fmla="*/ 127261 h 360044"/>
              <a:gd name="T34" fmla="*/ 2806020 w 2808351"/>
              <a:gd name="T35" fmla="*/ 186064 h 360044"/>
              <a:gd name="T36" fmla="*/ 2765249 w 2808351"/>
              <a:gd name="T37" fmla="*/ 230764 h 360044"/>
              <a:gd name="T38" fmla="*/ 2649442 w 2808351"/>
              <a:gd name="T39" fmla="*/ 271537 h 360044"/>
              <a:gd name="T40" fmla="*/ 2535327 w 2808351"/>
              <a:gd name="T41" fmla="*/ 295900 h 360044"/>
              <a:gd name="T42" fmla="*/ 2395095 w 2808351"/>
              <a:gd name="T43" fmla="*/ 317561 h 360044"/>
              <a:gd name="T44" fmla="*/ 2231636 w 2808351"/>
              <a:gd name="T45" fmla="*/ 336140 h 360044"/>
              <a:gd name="T46" fmla="*/ 2047803 w 2808351"/>
              <a:gd name="T47" fmla="*/ 351257 h 360044"/>
              <a:gd name="T48" fmla="*/ 1846527 w 2808351"/>
              <a:gd name="T49" fmla="*/ 362525 h 360044"/>
              <a:gd name="T50" fmla="*/ 1630622 w 2808351"/>
              <a:gd name="T51" fmla="*/ 369568 h 360044"/>
              <a:gd name="T52" fmla="*/ 1403090 w 2808351"/>
              <a:gd name="T53" fmla="*/ 372000 h 360044"/>
              <a:gd name="T54" fmla="*/ 1175490 w 2808351"/>
              <a:gd name="T55" fmla="*/ 369568 h 360044"/>
              <a:gd name="T56" fmla="*/ 959557 w 2808351"/>
              <a:gd name="T57" fmla="*/ 362525 h 360044"/>
              <a:gd name="T58" fmla="*/ 758259 w 2808351"/>
              <a:gd name="T59" fmla="*/ 351257 h 360044"/>
              <a:gd name="T60" fmla="*/ 574411 w 2808351"/>
              <a:gd name="T61" fmla="*/ 336140 h 360044"/>
              <a:gd name="T62" fmla="*/ 410940 w 2808351"/>
              <a:gd name="T63" fmla="*/ 317561 h 360044"/>
              <a:gd name="T64" fmla="*/ 270700 w 2808351"/>
              <a:gd name="T65" fmla="*/ 295900 h 360044"/>
              <a:gd name="T66" fmla="*/ 156581 w 2808351"/>
              <a:gd name="T67" fmla="*/ 271537 h 360044"/>
              <a:gd name="T68" fmla="*/ 71510 w 2808351"/>
              <a:gd name="T69" fmla="*/ 244855 h 360044"/>
              <a:gd name="T70" fmla="*/ 0 w 2808351"/>
              <a:gd name="T71" fmla="*/ 186064 h 3600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808351"/>
              <a:gd name="T109" fmla="*/ 0 h 360044"/>
              <a:gd name="T110" fmla="*/ 2808351 w 2808351"/>
              <a:gd name="T111" fmla="*/ 360044 h 36004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808351" h="360044">
                <a:moveTo>
                  <a:pt x="0" y="180086"/>
                </a:moveTo>
                <a:lnTo>
                  <a:pt x="40808" y="136815"/>
                </a:lnTo>
                <a:lnTo>
                  <a:pt x="110345" y="109995"/>
                </a:lnTo>
                <a:lnTo>
                  <a:pt x="156729" y="97333"/>
                </a:lnTo>
                <a:lnTo>
                  <a:pt x="210375" y="85232"/>
                </a:lnTo>
                <a:lnTo>
                  <a:pt x="270922" y="73737"/>
                </a:lnTo>
                <a:lnTo>
                  <a:pt x="338008" y="62895"/>
                </a:lnTo>
                <a:lnTo>
                  <a:pt x="411273" y="52752"/>
                </a:lnTo>
                <a:lnTo>
                  <a:pt x="490355" y="43355"/>
                </a:lnTo>
                <a:lnTo>
                  <a:pt x="574892" y="34751"/>
                </a:lnTo>
                <a:lnTo>
                  <a:pt x="664523" y="26985"/>
                </a:lnTo>
                <a:lnTo>
                  <a:pt x="758888" y="20104"/>
                </a:lnTo>
                <a:lnTo>
                  <a:pt x="857625" y="14154"/>
                </a:lnTo>
                <a:lnTo>
                  <a:pt x="960371" y="9182"/>
                </a:lnTo>
                <a:lnTo>
                  <a:pt x="1066768" y="5234"/>
                </a:lnTo>
                <a:lnTo>
                  <a:pt x="1176452" y="2357"/>
                </a:lnTo>
                <a:lnTo>
                  <a:pt x="1289062" y="597"/>
                </a:lnTo>
                <a:lnTo>
                  <a:pt x="1404239" y="0"/>
                </a:lnTo>
                <a:lnTo>
                  <a:pt x="1519396" y="597"/>
                </a:lnTo>
                <a:lnTo>
                  <a:pt x="1631991" y="2357"/>
                </a:lnTo>
                <a:lnTo>
                  <a:pt x="1741660" y="5234"/>
                </a:lnTo>
                <a:lnTo>
                  <a:pt x="1848044" y="9182"/>
                </a:lnTo>
                <a:lnTo>
                  <a:pt x="1950779" y="14154"/>
                </a:lnTo>
                <a:lnTo>
                  <a:pt x="2049505" y="20104"/>
                </a:lnTo>
                <a:lnTo>
                  <a:pt x="2143861" y="26985"/>
                </a:lnTo>
                <a:lnTo>
                  <a:pt x="2233486" y="34751"/>
                </a:lnTo>
                <a:lnTo>
                  <a:pt x="2318016" y="43355"/>
                </a:lnTo>
                <a:lnTo>
                  <a:pt x="2397093" y="52752"/>
                </a:lnTo>
                <a:lnTo>
                  <a:pt x="2470353" y="62895"/>
                </a:lnTo>
                <a:lnTo>
                  <a:pt x="2537436" y="73737"/>
                </a:lnTo>
                <a:lnTo>
                  <a:pt x="2597980" y="85232"/>
                </a:lnTo>
                <a:lnTo>
                  <a:pt x="2651625" y="97333"/>
                </a:lnTo>
                <a:lnTo>
                  <a:pt x="2698007" y="109995"/>
                </a:lnTo>
                <a:lnTo>
                  <a:pt x="2736767" y="123171"/>
                </a:lnTo>
                <a:lnTo>
                  <a:pt x="2789973" y="150879"/>
                </a:lnTo>
                <a:lnTo>
                  <a:pt x="2808351" y="180086"/>
                </a:lnTo>
                <a:lnTo>
                  <a:pt x="2803696" y="194852"/>
                </a:lnTo>
                <a:lnTo>
                  <a:pt x="2767543" y="223349"/>
                </a:lnTo>
                <a:lnTo>
                  <a:pt x="2698007" y="250156"/>
                </a:lnTo>
                <a:lnTo>
                  <a:pt x="2651625" y="262810"/>
                </a:lnTo>
                <a:lnTo>
                  <a:pt x="2597980" y="274903"/>
                </a:lnTo>
                <a:lnTo>
                  <a:pt x="2537436" y="286390"/>
                </a:lnTo>
                <a:lnTo>
                  <a:pt x="2470353" y="297222"/>
                </a:lnTo>
                <a:lnTo>
                  <a:pt x="2397093" y="307355"/>
                </a:lnTo>
                <a:lnTo>
                  <a:pt x="2318016" y="316743"/>
                </a:lnTo>
                <a:lnTo>
                  <a:pt x="2233486" y="325338"/>
                </a:lnTo>
                <a:lnTo>
                  <a:pt x="2143861" y="333095"/>
                </a:lnTo>
                <a:lnTo>
                  <a:pt x="2049505" y="339968"/>
                </a:lnTo>
                <a:lnTo>
                  <a:pt x="1950779" y="345910"/>
                </a:lnTo>
                <a:lnTo>
                  <a:pt x="1848044" y="350875"/>
                </a:lnTo>
                <a:lnTo>
                  <a:pt x="1741660" y="354817"/>
                </a:lnTo>
                <a:lnTo>
                  <a:pt x="1631991" y="357691"/>
                </a:lnTo>
                <a:lnTo>
                  <a:pt x="1519396" y="359448"/>
                </a:lnTo>
                <a:lnTo>
                  <a:pt x="1404239" y="360044"/>
                </a:lnTo>
                <a:lnTo>
                  <a:pt x="1289062" y="359448"/>
                </a:lnTo>
                <a:lnTo>
                  <a:pt x="1176452" y="357691"/>
                </a:lnTo>
                <a:lnTo>
                  <a:pt x="1066768" y="354817"/>
                </a:lnTo>
                <a:lnTo>
                  <a:pt x="960371" y="350875"/>
                </a:lnTo>
                <a:lnTo>
                  <a:pt x="857625" y="345910"/>
                </a:lnTo>
                <a:lnTo>
                  <a:pt x="758888" y="339968"/>
                </a:lnTo>
                <a:lnTo>
                  <a:pt x="664523" y="333095"/>
                </a:lnTo>
                <a:lnTo>
                  <a:pt x="574892" y="325338"/>
                </a:lnTo>
                <a:lnTo>
                  <a:pt x="490355" y="316743"/>
                </a:lnTo>
                <a:lnTo>
                  <a:pt x="411273" y="307355"/>
                </a:lnTo>
                <a:lnTo>
                  <a:pt x="338008" y="297222"/>
                </a:lnTo>
                <a:lnTo>
                  <a:pt x="270922" y="286390"/>
                </a:lnTo>
                <a:lnTo>
                  <a:pt x="210375" y="274903"/>
                </a:lnTo>
                <a:lnTo>
                  <a:pt x="156729" y="262810"/>
                </a:lnTo>
                <a:lnTo>
                  <a:pt x="110345" y="250156"/>
                </a:lnTo>
                <a:lnTo>
                  <a:pt x="71584" y="236987"/>
                </a:lnTo>
                <a:lnTo>
                  <a:pt x="18377" y="209289"/>
                </a:lnTo>
                <a:lnTo>
                  <a:pt x="0" y="180086"/>
                </a:lnTo>
                <a:close/>
              </a:path>
            </a:pathLst>
          </a:custGeom>
          <a:noFill/>
          <a:ln w="50800">
            <a:solidFill>
              <a:srgbClr val="C050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39" name="object 29"/>
          <p:cNvSpPr>
            <a:spLocks noChangeArrowheads="1"/>
          </p:cNvSpPr>
          <p:nvPr/>
        </p:nvSpPr>
        <p:spPr bwMode="auto">
          <a:xfrm>
            <a:off x="1525588" y="2230438"/>
            <a:ext cx="1625600" cy="425450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40" name="object 30"/>
          <p:cNvSpPr>
            <a:spLocks/>
          </p:cNvSpPr>
          <p:nvPr/>
        </p:nvSpPr>
        <p:spPr bwMode="auto">
          <a:xfrm>
            <a:off x="1738313" y="2257425"/>
            <a:ext cx="1370012" cy="231775"/>
          </a:xfrm>
          <a:custGeom>
            <a:avLst/>
            <a:gdLst>
              <a:gd name="T0" fmla="*/ 140778 w 1370202"/>
              <a:gd name="T1" fmla="*/ 60299 h 231955"/>
              <a:gd name="T2" fmla="*/ 132303 w 1370202"/>
              <a:gd name="T3" fmla="*/ 63551 h 231955"/>
              <a:gd name="T4" fmla="*/ 0 w 1370202"/>
              <a:gd name="T5" fmla="*/ 158328 h 231955"/>
              <a:gd name="T6" fmla="*/ 149591 w 1370202"/>
              <a:gd name="T7" fmla="*/ 224224 h 231955"/>
              <a:gd name="T8" fmla="*/ 161593 w 1370202"/>
              <a:gd name="T9" fmla="*/ 225387 h 231955"/>
              <a:gd name="T10" fmla="*/ 171654 w 1370202"/>
              <a:gd name="T11" fmla="*/ 219480 h 231955"/>
              <a:gd name="T12" fmla="*/ 175347 w 1370202"/>
              <a:gd name="T13" fmla="*/ 206242 h 231955"/>
              <a:gd name="T14" fmla="*/ 172264 w 1370202"/>
              <a:gd name="T15" fmla="*/ 196072 h 231955"/>
              <a:gd name="T16" fmla="*/ 121851 w 1370202"/>
              <a:gd name="T17" fmla="*/ 172888 h 231955"/>
              <a:gd name="T18" fmla="*/ 39311 w 1370202"/>
              <a:gd name="T19" fmla="*/ 172888 h 231955"/>
              <a:gd name="T20" fmla="*/ 35374 w 1370202"/>
              <a:gd name="T21" fmla="*/ 136113 h 231955"/>
              <a:gd name="T22" fmla="*/ 105024 w 1370202"/>
              <a:gd name="T23" fmla="*/ 128951 h 231955"/>
              <a:gd name="T24" fmla="*/ 154652 w 1370202"/>
              <a:gd name="T25" fmla="*/ 93415 h 231955"/>
              <a:gd name="T26" fmla="*/ 161604 w 1370202"/>
              <a:gd name="T27" fmla="*/ 83953 h 231955"/>
              <a:gd name="T28" fmla="*/ 161516 w 1370202"/>
              <a:gd name="T29" fmla="*/ 72567 h 231955"/>
              <a:gd name="T30" fmla="*/ 151431 w 1370202"/>
              <a:gd name="T31" fmla="*/ 62707 h 231955"/>
              <a:gd name="T32" fmla="*/ 140778 w 1370202"/>
              <a:gd name="T33" fmla="*/ 60299 h 231955"/>
              <a:gd name="T34" fmla="*/ 105024 w 1370202"/>
              <a:gd name="T35" fmla="*/ 128951 h 231955"/>
              <a:gd name="T36" fmla="*/ 35374 w 1370202"/>
              <a:gd name="T37" fmla="*/ 136113 h 231955"/>
              <a:gd name="T38" fmla="*/ 39311 w 1370202"/>
              <a:gd name="T39" fmla="*/ 172888 h 231955"/>
              <a:gd name="T40" fmla="*/ 72907 w 1370202"/>
              <a:gd name="T41" fmla="*/ 169432 h 231955"/>
              <a:gd name="T42" fmla="*/ 48509 w 1370202"/>
              <a:gd name="T43" fmla="*/ 169432 h 231955"/>
              <a:gd name="T44" fmla="*/ 45116 w 1370202"/>
              <a:gd name="T45" fmla="*/ 137594 h 231955"/>
              <a:gd name="T46" fmla="*/ 92967 w 1370202"/>
              <a:gd name="T47" fmla="*/ 137594 h 231955"/>
              <a:gd name="T48" fmla="*/ 105024 w 1370202"/>
              <a:gd name="T49" fmla="*/ 128951 h 231955"/>
              <a:gd name="T50" fmla="*/ 106762 w 1370202"/>
              <a:gd name="T51" fmla="*/ 165952 h 231955"/>
              <a:gd name="T52" fmla="*/ 39311 w 1370202"/>
              <a:gd name="T53" fmla="*/ 172888 h 231955"/>
              <a:gd name="T54" fmla="*/ 121851 w 1370202"/>
              <a:gd name="T55" fmla="*/ 172888 h 231955"/>
              <a:gd name="T56" fmla="*/ 106762 w 1370202"/>
              <a:gd name="T57" fmla="*/ 165952 h 231955"/>
              <a:gd name="T58" fmla="*/ 45116 w 1370202"/>
              <a:gd name="T59" fmla="*/ 137594 h 231955"/>
              <a:gd name="T60" fmla="*/ 48509 w 1370202"/>
              <a:gd name="T61" fmla="*/ 169432 h 231955"/>
              <a:gd name="T62" fmla="*/ 74267 w 1370202"/>
              <a:gd name="T63" fmla="*/ 151001 h 231955"/>
              <a:gd name="T64" fmla="*/ 45116 w 1370202"/>
              <a:gd name="T65" fmla="*/ 137594 h 231955"/>
              <a:gd name="T66" fmla="*/ 74267 w 1370202"/>
              <a:gd name="T67" fmla="*/ 151001 h 231955"/>
              <a:gd name="T68" fmla="*/ 48509 w 1370202"/>
              <a:gd name="T69" fmla="*/ 169432 h 231955"/>
              <a:gd name="T70" fmla="*/ 72907 w 1370202"/>
              <a:gd name="T71" fmla="*/ 169432 h 231955"/>
              <a:gd name="T72" fmla="*/ 106762 w 1370202"/>
              <a:gd name="T73" fmla="*/ 165952 h 231955"/>
              <a:gd name="T74" fmla="*/ 74267 w 1370202"/>
              <a:gd name="T75" fmla="*/ 151001 h 231955"/>
              <a:gd name="T76" fmla="*/ 1359147 w 1370202"/>
              <a:gd name="T77" fmla="*/ 0 h 231955"/>
              <a:gd name="T78" fmla="*/ 105024 w 1370202"/>
              <a:gd name="T79" fmla="*/ 128951 h 231955"/>
              <a:gd name="T80" fmla="*/ 74267 w 1370202"/>
              <a:gd name="T81" fmla="*/ 151001 h 231955"/>
              <a:gd name="T82" fmla="*/ 106762 w 1370202"/>
              <a:gd name="T83" fmla="*/ 165952 h 231955"/>
              <a:gd name="T84" fmla="*/ 1363190 w 1370202"/>
              <a:gd name="T85" fmla="*/ 36772 h 231955"/>
              <a:gd name="T86" fmla="*/ 1359147 w 1370202"/>
              <a:gd name="T87" fmla="*/ 0 h 231955"/>
              <a:gd name="T88" fmla="*/ 92967 w 1370202"/>
              <a:gd name="T89" fmla="*/ 137594 h 231955"/>
              <a:gd name="T90" fmla="*/ 45116 w 1370202"/>
              <a:gd name="T91" fmla="*/ 137594 h 231955"/>
              <a:gd name="T92" fmla="*/ 74267 w 1370202"/>
              <a:gd name="T93" fmla="*/ 151001 h 231955"/>
              <a:gd name="T94" fmla="*/ 92967 w 1370202"/>
              <a:gd name="T95" fmla="*/ 137594 h 23195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370202"/>
              <a:gd name="T145" fmla="*/ 0 h 231955"/>
              <a:gd name="T146" fmla="*/ 1370202 w 1370202"/>
              <a:gd name="T147" fmla="*/ 231955 h 23195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370202" h="231955">
                <a:moveTo>
                  <a:pt x="141518" y="62056"/>
                </a:moveTo>
                <a:lnTo>
                  <a:pt x="132969" y="65404"/>
                </a:lnTo>
                <a:lnTo>
                  <a:pt x="0" y="162940"/>
                </a:lnTo>
                <a:lnTo>
                  <a:pt x="150368" y="230758"/>
                </a:lnTo>
                <a:lnTo>
                  <a:pt x="162414" y="231955"/>
                </a:lnTo>
                <a:lnTo>
                  <a:pt x="172542" y="225876"/>
                </a:lnTo>
                <a:lnTo>
                  <a:pt x="176235" y="212252"/>
                </a:lnTo>
                <a:lnTo>
                  <a:pt x="173152" y="201785"/>
                </a:lnTo>
                <a:lnTo>
                  <a:pt x="122480" y="177926"/>
                </a:lnTo>
                <a:lnTo>
                  <a:pt x="39496" y="177926"/>
                </a:lnTo>
                <a:lnTo>
                  <a:pt x="35559" y="140080"/>
                </a:lnTo>
                <a:lnTo>
                  <a:pt x="105579" y="132709"/>
                </a:lnTo>
                <a:lnTo>
                  <a:pt x="155448" y="96138"/>
                </a:lnTo>
                <a:lnTo>
                  <a:pt x="162426" y="86400"/>
                </a:lnTo>
                <a:lnTo>
                  <a:pt x="162334" y="74683"/>
                </a:lnTo>
                <a:lnTo>
                  <a:pt x="152208" y="64535"/>
                </a:lnTo>
                <a:lnTo>
                  <a:pt x="141518" y="62056"/>
                </a:lnTo>
                <a:close/>
              </a:path>
              <a:path w="1370202" h="231955">
                <a:moveTo>
                  <a:pt x="105579" y="132709"/>
                </a:moveTo>
                <a:lnTo>
                  <a:pt x="35559" y="140080"/>
                </a:lnTo>
                <a:lnTo>
                  <a:pt x="39496" y="177926"/>
                </a:lnTo>
                <a:lnTo>
                  <a:pt x="73277" y="174370"/>
                </a:lnTo>
                <a:lnTo>
                  <a:pt x="48768" y="174370"/>
                </a:lnTo>
                <a:lnTo>
                  <a:pt x="45338" y="141604"/>
                </a:lnTo>
                <a:lnTo>
                  <a:pt x="93448" y="141604"/>
                </a:lnTo>
                <a:lnTo>
                  <a:pt x="105579" y="132709"/>
                </a:lnTo>
                <a:close/>
              </a:path>
              <a:path w="1370202" h="231955">
                <a:moveTo>
                  <a:pt x="107317" y="170787"/>
                </a:moveTo>
                <a:lnTo>
                  <a:pt x="39496" y="177926"/>
                </a:lnTo>
                <a:lnTo>
                  <a:pt x="122480" y="177926"/>
                </a:lnTo>
                <a:lnTo>
                  <a:pt x="107317" y="170787"/>
                </a:lnTo>
                <a:close/>
              </a:path>
              <a:path w="1370202" h="231955">
                <a:moveTo>
                  <a:pt x="45338" y="141604"/>
                </a:moveTo>
                <a:lnTo>
                  <a:pt x="48768" y="174370"/>
                </a:lnTo>
                <a:lnTo>
                  <a:pt x="74637" y="155400"/>
                </a:lnTo>
                <a:lnTo>
                  <a:pt x="45338" y="141604"/>
                </a:lnTo>
                <a:close/>
              </a:path>
              <a:path w="1370202" h="231955">
                <a:moveTo>
                  <a:pt x="74637" y="155400"/>
                </a:moveTo>
                <a:lnTo>
                  <a:pt x="48768" y="174370"/>
                </a:lnTo>
                <a:lnTo>
                  <a:pt x="73277" y="174370"/>
                </a:lnTo>
                <a:lnTo>
                  <a:pt x="107317" y="170787"/>
                </a:lnTo>
                <a:lnTo>
                  <a:pt x="74637" y="155400"/>
                </a:lnTo>
                <a:close/>
              </a:path>
              <a:path w="1370202" h="231955">
                <a:moveTo>
                  <a:pt x="1366139" y="0"/>
                </a:moveTo>
                <a:lnTo>
                  <a:pt x="105579" y="132709"/>
                </a:lnTo>
                <a:lnTo>
                  <a:pt x="74637" y="155400"/>
                </a:lnTo>
                <a:lnTo>
                  <a:pt x="107317" y="170787"/>
                </a:lnTo>
                <a:lnTo>
                  <a:pt x="1370202" y="37845"/>
                </a:lnTo>
                <a:lnTo>
                  <a:pt x="1366139" y="0"/>
                </a:lnTo>
                <a:close/>
              </a:path>
              <a:path w="1370202" h="231955">
                <a:moveTo>
                  <a:pt x="93448" y="141604"/>
                </a:moveTo>
                <a:lnTo>
                  <a:pt x="45338" y="141604"/>
                </a:lnTo>
                <a:lnTo>
                  <a:pt x="74637" y="155400"/>
                </a:lnTo>
                <a:lnTo>
                  <a:pt x="93448" y="141604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41" name="object 31"/>
          <p:cNvSpPr>
            <a:spLocks noChangeArrowheads="1"/>
          </p:cNvSpPr>
          <p:nvPr/>
        </p:nvSpPr>
        <p:spPr bwMode="auto">
          <a:xfrm>
            <a:off x="5654675" y="2230438"/>
            <a:ext cx="1697038" cy="425450"/>
          </a:xfrm>
          <a:prstGeom prst="rect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42" name="object 32"/>
          <p:cNvSpPr>
            <a:spLocks/>
          </p:cNvSpPr>
          <p:nvPr/>
        </p:nvSpPr>
        <p:spPr bwMode="auto">
          <a:xfrm>
            <a:off x="5697538" y="2257425"/>
            <a:ext cx="1441450" cy="233363"/>
          </a:xfrm>
          <a:custGeom>
            <a:avLst/>
            <a:gdLst>
              <a:gd name="T0" fmla="*/ 1313164 w 1442084"/>
              <a:gd name="T1" fmla="*/ 188457 h 232765"/>
              <a:gd name="T2" fmla="*/ 1248679 w 1442084"/>
              <a:gd name="T3" fmla="*/ 222832 h 232765"/>
              <a:gd name="T4" fmla="*/ 1245672 w 1442084"/>
              <a:gd name="T5" fmla="*/ 234348 h 232765"/>
              <a:gd name="T6" fmla="*/ 1249329 w 1442084"/>
              <a:gd name="T7" fmla="*/ 249356 h 232765"/>
              <a:gd name="T8" fmla="*/ 1259355 w 1442084"/>
              <a:gd name="T9" fmla="*/ 255947 h 232765"/>
              <a:gd name="T10" fmla="*/ 1271243 w 1442084"/>
              <a:gd name="T11" fmla="*/ 254576 h 232765"/>
              <a:gd name="T12" fmla="*/ 1386019 w 1442084"/>
              <a:gd name="T13" fmla="*/ 195924 h 232765"/>
              <a:gd name="T14" fmla="*/ 1379952 w 1442084"/>
              <a:gd name="T15" fmla="*/ 195924 h 232765"/>
              <a:gd name="T16" fmla="*/ 1313164 w 1442084"/>
              <a:gd name="T17" fmla="*/ 188457 h 232765"/>
              <a:gd name="T18" fmla="*/ 1345319 w 1442084"/>
              <a:gd name="T19" fmla="*/ 171316 h 232765"/>
              <a:gd name="T20" fmla="*/ 1313164 w 1442084"/>
              <a:gd name="T21" fmla="*/ 188457 h 232765"/>
              <a:gd name="T22" fmla="*/ 1379952 w 1442084"/>
              <a:gd name="T23" fmla="*/ 195924 h 232765"/>
              <a:gd name="T24" fmla="*/ 1380302 w 1442084"/>
              <a:gd name="T25" fmla="*/ 192016 h 232765"/>
              <a:gd name="T26" fmla="*/ 1370830 w 1442084"/>
              <a:gd name="T27" fmla="*/ 192016 h 232765"/>
              <a:gd name="T28" fmla="*/ 1345319 w 1442084"/>
              <a:gd name="T29" fmla="*/ 171316 h 232765"/>
              <a:gd name="T30" fmla="*/ 1279172 w 1442084"/>
              <a:gd name="T31" fmla="*/ 69036 h 232765"/>
              <a:gd name="T32" fmla="*/ 1268637 w 1442084"/>
              <a:gd name="T33" fmla="*/ 71759 h 232765"/>
              <a:gd name="T34" fmla="*/ 1258697 w 1442084"/>
              <a:gd name="T35" fmla="*/ 82942 h 232765"/>
              <a:gd name="T36" fmla="*/ 1258603 w 1442084"/>
              <a:gd name="T37" fmla="*/ 95823 h 232765"/>
              <a:gd name="T38" fmla="*/ 1265496 w 1442084"/>
              <a:gd name="T39" fmla="*/ 106549 h 232765"/>
              <a:gd name="T40" fmla="*/ 1314685 w 1442084"/>
              <a:gd name="T41" fmla="*/ 146460 h 232765"/>
              <a:gd name="T42" fmla="*/ 1383700 w 1442084"/>
              <a:gd name="T43" fmla="*/ 154168 h 232765"/>
              <a:gd name="T44" fmla="*/ 1379952 w 1442084"/>
              <a:gd name="T45" fmla="*/ 195924 h 232765"/>
              <a:gd name="T46" fmla="*/ 1386019 w 1442084"/>
              <a:gd name="T47" fmla="*/ 195924 h 232765"/>
              <a:gd name="T48" fmla="*/ 1418812 w 1442084"/>
              <a:gd name="T49" fmla="*/ 179167 h 232765"/>
              <a:gd name="T50" fmla="*/ 1287486 w 1442084"/>
              <a:gd name="T51" fmla="*/ 72617 h 232765"/>
              <a:gd name="T52" fmla="*/ 1279172 w 1442084"/>
              <a:gd name="T53" fmla="*/ 69036 h 232765"/>
              <a:gd name="T54" fmla="*/ 1374079 w 1442084"/>
              <a:gd name="T55" fmla="*/ 155992 h 232765"/>
              <a:gd name="T56" fmla="*/ 1345319 w 1442084"/>
              <a:gd name="T57" fmla="*/ 171316 h 232765"/>
              <a:gd name="T58" fmla="*/ 1370830 w 1442084"/>
              <a:gd name="T59" fmla="*/ 192016 h 232765"/>
              <a:gd name="T60" fmla="*/ 1374079 w 1442084"/>
              <a:gd name="T61" fmla="*/ 155992 h 232765"/>
              <a:gd name="T62" fmla="*/ 1383537 w 1442084"/>
              <a:gd name="T63" fmla="*/ 155992 h 232765"/>
              <a:gd name="T64" fmla="*/ 1374079 w 1442084"/>
              <a:gd name="T65" fmla="*/ 155992 h 232765"/>
              <a:gd name="T66" fmla="*/ 1370830 w 1442084"/>
              <a:gd name="T67" fmla="*/ 192016 h 232765"/>
              <a:gd name="T68" fmla="*/ 1380302 w 1442084"/>
              <a:gd name="T69" fmla="*/ 192016 h 232765"/>
              <a:gd name="T70" fmla="*/ 1383537 w 1442084"/>
              <a:gd name="T71" fmla="*/ 155992 h 232765"/>
              <a:gd name="T72" fmla="*/ 3736 w 1442084"/>
              <a:gd name="T73" fmla="*/ 0 h 232765"/>
              <a:gd name="T74" fmla="*/ 0 w 1442084"/>
              <a:gd name="T75" fmla="*/ 41613 h 232765"/>
              <a:gd name="T76" fmla="*/ 1313164 w 1442084"/>
              <a:gd name="T77" fmla="*/ 188457 h 232765"/>
              <a:gd name="T78" fmla="*/ 1345319 w 1442084"/>
              <a:gd name="T79" fmla="*/ 171316 h 232765"/>
              <a:gd name="T80" fmla="*/ 1314685 w 1442084"/>
              <a:gd name="T81" fmla="*/ 146460 h 232765"/>
              <a:gd name="T82" fmla="*/ 3736 w 1442084"/>
              <a:gd name="T83" fmla="*/ 0 h 232765"/>
              <a:gd name="T84" fmla="*/ 1314685 w 1442084"/>
              <a:gd name="T85" fmla="*/ 146460 h 232765"/>
              <a:gd name="T86" fmla="*/ 1345319 w 1442084"/>
              <a:gd name="T87" fmla="*/ 171316 h 232765"/>
              <a:gd name="T88" fmla="*/ 1374079 w 1442084"/>
              <a:gd name="T89" fmla="*/ 155992 h 232765"/>
              <a:gd name="T90" fmla="*/ 1383537 w 1442084"/>
              <a:gd name="T91" fmla="*/ 155992 h 232765"/>
              <a:gd name="T92" fmla="*/ 1383700 w 1442084"/>
              <a:gd name="T93" fmla="*/ 154168 h 232765"/>
              <a:gd name="T94" fmla="*/ 1314685 w 1442084"/>
              <a:gd name="T95" fmla="*/ 146460 h 23276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442084"/>
              <a:gd name="T145" fmla="*/ 0 h 232765"/>
              <a:gd name="T146" fmla="*/ 1442084 w 1442084"/>
              <a:gd name="T147" fmla="*/ 232765 h 23276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442084" h="232765">
                <a:moveTo>
                  <a:pt x="1334705" y="171389"/>
                </a:moveTo>
                <a:lnTo>
                  <a:pt x="1269162" y="202650"/>
                </a:lnTo>
                <a:lnTo>
                  <a:pt x="1266105" y="213125"/>
                </a:lnTo>
                <a:lnTo>
                  <a:pt x="1269822" y="226772"/>
                </a:lnTo>
                <a:lnTo>
                  <a:pt x="1280015" y="232765"/>
                </a:lnTo>
                <a:lnTo>
                  <a:pt x="1292097" y="231520"/>
                </a:lnTo>
                <a:lnTo>
                  <a:pt x="1408754" y="178180"/>
                </a:lnTo>
                <a:lnTo>
                  <a:pt x="1402588" y="178180"/>
                </a:lnTo>
                <a:lnTo>
                  <a:pt x="1334705" y="171389"/>
                </a:lnTo>
                <a:close/>
              </a:path>
              <a:path w="1442084" h="232765">
                <a:moveTo>
                  <a:pt x="1367387" y="155800"/>
                </a:moveTo>
                <a:lnTo>
                  <a:pt x="1334705" y="171389"/>
                </a:lnTo>
                <a:lnTo>
                  <a:pt x="1402588" y="178180"/>
                </a:lnTo>
                <a:lnTo>
                  <a:pt x="1402944" y="174625"/>
                </a:lnTo>
                <a:lnTo>
                  <a:pt x="1393316" y="174625"/>
                </a:lnTo>
                <a:lnTo>
                  <a:pt x="1367387" y="155800"/>
                </a:lnTo>
                <a:close/>
              </a:path>
              <a:path w="1442084" h="232765">
                <a:moveTo>
                  <a:pt x="1300156" y="62784"/>
                </a:moveTo>
                <a:lnTo>
                  <a:pt x="1289445" y="65260"/>
                </a:lnTo>
                <a:lnTo>
                  <a:pt x="1279344" y="75431"/>
                </a:lnTo>
                <a:lnTo>
                  <a:pt x="1279248" y="87145"/>
                </a:lnTo>
                <a:lnTo>
                  <a:pt x="1286256" y="96900"/>
                </a:lnTo>
                <a:lnTo>
                  <a:pt x="1336250" y="133195"/>
                </a:lnTo>
                <a:lnTo>
                  <a:pt x="1406397" y="140207"/>
                </a:lnTo>
                <a:lnTo>
                  <a:pt x="1402588" y="178180"/>
                </a:lnTo>
                <a:lnTo>
                  <a:pt x="1408754" y="178180"/>
                </a:lnTo>
                <a:lnTo>
                  <a:pt x="1442085" y="162940"/>
                </a:lnTo>
                <a:lnTo>
                  <a:pt x="1308608" y="66039"/>
                </a:lnTo>
                <a:lnTo>
                  <a:pt x="1300156" y="62784"/>
                </a:lnTo>
                <a:close/>
              </a:path>
              <a:path w="1442084" h="232765">
                <a:moveTo>
                  <a:pt x="1396618" y="141858"/>
                </a:moveTo>
                <a:lnTo>
                  <a:pt x="1367387" y="155800"/>
                </a:lnTo>
                <a:lnTo>
                  <a:pt x="1393316" y="174625"/>
                </a:lnTo>
                <a:lnTo>
                  <a:pt x="1396618" y="141858"/>
                </a:lnTo>
                <a:close/>
              </a:path>
              <a:path w="1442084" h="232765">
                <a:moveTo>
                  <a:pt x="1406232" y="141858"/>
                </a:moveTo>
                <a:lnTo>
                  <a:pt x="1396618" y="141858"/>
                </a:lnTo>
                <a:lnTo>
                  <a:pt x="1393316" y="174625"/>
                </a:lnTo>
                <a:lnTo>
                  <a:pt x="1402944" y="174625"/>
                </a:lnTo>
                <a:lnTo>
                  <a:pt x="1406232" y="141858"/>
                </a:lnTo>
                <a:close/>
              </a:path>
              <a:path w="1442084" h="232765">
                <a:moveTo>
                  <a:pt x="3810" y="0"/>
                </a:moveTo>
                <a:lnTo>
                  <a:pt x="0" y="37845"/>
                </a:lnTo>
                <a:lnTo>
                  <a:pt x="1334705" y="171389"/>
                </a:lnTo>
                <a:lnTo>
                  <a:pt x="1367387" y="155800"/>
                </a:lnTo>
                <a:lnTo>
                  <a:pt x="1336250" y="133195"/>
                </a:lnTo>
                <a:lnTo>
                  <a:pt x="3810" y="0"/>
                </a:lnTo>
                <a:close/>
              </a:path>
              <a:path w="1442084" h="232765">
                <a:moveTo>
                  <a:pt x="1336250" y="133195"/>
                </a:moveTo>
                <a:lnTo>
                  <a:pt x="1367387" y="155800"/>
                </a:lnTo>
                <a:lnTo>
                  <a:pt x="1396618" y="141858"/>
                </a:lnTo>
                <a:lnTo>
                  <a:pt x="1406232" y="141858"/>
                </a:lnTo>
                <a:lnTo>
                  <a:pt x="1406397" y="140207"/>
                </a:lnTo>
                <a:lnTo>
                  <a:pt x="1336250" y="133195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43" name="object 33"/>
          <p:cNvSpPr>
            <a:spLocks noChangeArrowheads="1"/>
          </p:cNvSpPr>
          <p:nvPr/>
        </p:nvSpPr>
        <p:spPr bwMode="auto">
          <a:xfrm>
            <a:off x="4356100" y="3197225"/>
            <a:ext cx="233363" cy="211138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344" name="object 34"/>
          <p:cNvSpPr>
            <a:spLocks noChangeArrowheads="1"/>
          </p:cNvSpPr>
          <p:nvPr/>
        </p:nvSpPr>
        <p:spPr bwMode="auto">
          <a:xfrm>
            <a:off x="7380288" y="3197225"/>
            <a:ext cx="233362" cy="211138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153988" y="396876"/>
            <a:ext cx="8831263" cy="49212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Федеральные, региональные и местные налоги</a:t>
            </a:r>
          </a:p>
        </p:txBody>
      </p:sp>
      <p:sp>
        <p:nvSpPr>
          <p:cNvPr id="13346" name="Номер слайда 3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F4CA37-0576-4CC3-93C1-8CF8D1A64C9C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761" y="39894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20435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78C3BC16-FD97-47CC-BC0F-3D63DBC5AB81}" type="slidenum">
              <a:rPr lang="ru-RU" altLang="ru-RU" sz="1200" smtClean="0">
                <a:solidFill>
                  <a:srgbClr val="898989"/>
                </a:solidFill>
              </a:rPr>
              <a:pPr algn="ctr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5" name="object 2"/>
          <p:cNvSpPr txBox="1"/>
          <p:nvPr/>
        </p:nvSpPr>
        <p:spPr>
          <a:xfrm>
            <a:off x="0" y="0"/>
            <a:ext cx="9144000" cy="3270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Но</a:t>
            </a:r>
            <a:r>
              <a:rPr sz="1600" b="1" spc="-1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мативы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зачисле</a:t>
            </a:r>
            <a:r>
              <a:rPr sz="1600" b="1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ия</a:t>
            </a:r>
            <a:r>
              <a:rPr sz="1600" b="1" spc="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нал</a:t>
            </a:r>
            <a:r>
              <a:rPr sz="1600" b="1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о</a:t>
            </a:r>
            <a:r>
              <a:rPr sz="1600" b="1" spc="-1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г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ов</a:t>
            </a:r>
            <a:r>
              <a:rPr sz="1600" b="1" spc="-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по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у</a:t>
            </a:r>
            <a:r>
              <a:rPr sz="1600" b="1" spc="-2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ов</a:t>
            </a:r>
            <a:r>
              <a:rPr sz="1600" b="1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ям</a:t>
            </a:r>
            <a:r>
              <a:rPr sz="1600" b="1" spc="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б</a:t>
            </a:r>
            <a:r>
              <a:rPr sz="1600" b="1" spc="-5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ю</a:t>
            </a:r>
            <a:r>
              <a:rPr sz="1600" b="1" spc="-1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д</a:t>
            </a:r>
            <a:r>
              <a:rPr sz="1600" b="1" spc="-4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ж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ета</a:t>
            </a:r>
            <a:r>
              <a:rPr sz="1600" b="1" spc="-1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на</a:t>
            </a:r>
            <a:r>
              <a:rPr sz="1600" b="1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sz="1600" b="1" spc="-2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т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ер</a:t>
            </a:r>
            <a:r>
              <a:rPr sz="1600" b="1" spc="-2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и</a:t>
            </a:r>
            <a:r>
              <a:rPr sz="1600" b="1" spc="-2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т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о</a:t>
            </a:r>
            <a:r>
              <a:rPr sz="1600" b="1" spc="-1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ии</a:t>
            </a:r>
            <a:r>
              <a:rPr sz="1600" b="1" spc="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1600" b="1" spc="3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сельского поселения</a:t>
            </a:r>
            <a:endParaRPr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364" name="object 3"/>
          <p:cNvSpPr>
            <a:spLocks/>
          </p:cNvSpPr>
          <p:nvPr/>
        </p:nvSpPr>
        <p:spPr bwMode="auto">
          <a:xfrm>
            <a:off x="0" y="333375"/>
            <a:ext cx="4859338" cy="673100"/>
          </a:xfrm>
          <a:custGeom>
            <a:avLst/>
            <a:gdLst>
              <a:gd name="T0" fmla="*/ 0 w 4860036"/>
              <a:gd name="T1" fmla="*/ 649609 h 673569"/>
              <a:gd name="T2" fmla="*/ 4823874 w 4860036"/>
              <a:gd name="T3" fmla="*/ 649609 h 673569"/>
              <a:gd name="T4" fmla="*/ 4823874 w 4860036"/>
              <a:gd name="T5" fmla="*/ 0 h 673569"/>
              <a:gd name="T6" fmla="*/ 0 w 4860036"/>
              <a:gd name="T7" fmla="*/ 0 h 673569"/>
              <a:gd name="T8" fmla="*/ 0 w 4860036"/>
              <a:gd name="T9" fmla="*/ 649609 h 6735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60036"/>
              <a:gd name="T16" fmla="*/ 0 h 673569"/>
              <a:gd name="T17" fmla="*/ 4860036 w 4860036"/>
              <a:gd name="T18" fmla="*/ 673569 h 6735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60036" h="673569">
                <a:moveTo>
                  <a:pt x="0" y="673569"/>
                </a:moveTo>
                <a:lnTo>
                  <a:pt x="4860036" y="673569"/>
                </a:lnTo>
                <a:lnTo>
                  <a:pt x="486003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65" name="object 4"/>
          <p:cNvSpPr>
            <a:spLocks/>
          </p:cNvSpPr>
          <p:nvPr/>
        </p:nvSpPr>
        <p:spPr bwMode="auto">
          <a:xfrm>
            <a:off x="4859338" y="333375"/>
            <a:ext cx="1728787" cy="673100"/>
          </a:xfrm>
          <a:custGeom>
            <a:avLst/>
            <a:gdLst>
              <a:gd name="T0" fmla="*/ 0 w 1728215"/>
              <a:gd name="T1" fmla="*/ 649609 h 673569"/>
              <a:gd name="T2" fmla="*/ 1758212 w 1728215"/>
              <a:gd name="T3" fmla="*/ 649609 h 673569"/>
              <a:gd name="T4" fmla="*/ 1758212 w 1728215"/>
              <a:gd name="T5" fmla="*/ 0 h 673569"/>
              <a:gd name="T6" fmla="*/ 0 w 1728215"/>
              <a:gd name="T7" fmla="*/ 0 h 673569"/>
              <a:gd name="T8" fmla="*/ 0 w 1728215"/>
              <a:gd name="T9" fmla="*/ 649609 h 6735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673569"/>
              <a:gd name="T17" fmla="*/ 1728215 w 1728215"/>
              <a:gd name="T18" fmla="*/ 673569 h 6735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673569">
                <a:moveTo>
                  <a:pt x="0" y="673569"/>
                </a:moveTo>
                <a:lnTo>
                  <a:pt x="1728215" y="673569"/>
                </a:lnTo>
                <a:lnTo>
                  <a:pt x="1728215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66" name="object 5"/>
          <p:cNvSpPr>
            <a:spLocks/>
          </p:cNvSpPr>
          <p:nvPr/>
        </p:nvSpPr>
        <p:spPr bwMode="auto">
          <a:xfrm>
            <a:off x="6588125" y="333375"/>
            <a:ext cx="792163" cy="673100"/>
          </a:xfrm>
          <a:custGeom>
            <a:avLst/>
            <a:gdLst>
              <a:gd name="T0" fmla="*/ 0 w 792086"/>
              <a:gd name="T1" fmla="*/ 649609 h 673569"/>
              <a:gd name="T2" fmla="*/ 796090 w 792086"/>
              <a:gd name="T3" fmla="*/ 649609 h 673569"/>
              <a:gd name="T4" fmla="*/ 796090 w 792086"/>
              <a:gd name="T5" fmla="*/ 0 h 673569"/>
              <a:gd name="T6" fmla="*/ 0 w 792086"/>
              <a:gd name="T7" fmla="*/ 0 h 673569"/>
              <a:gd name="T8" fmla="*/ 0 w 792086"/>
              <a:gd name="T9" fmla="*/ 649609 h 6735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673569"/>
              <a:gd name="T17" fmla="*/ 792086 w 792086"/>
              <a:gd name="T18" fmla="*/ 673569 h 6735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67" name="object 6"/>
          <p:cNvSpPr>
            <a:spLocks noChangeArrowheads="1"/>
          </p:cNvSpPr>
          <p:nvPr/>
        </p:nvSpPr>
        <p:spPr bwMode="auto">
          <a:xfrm>
            <a:off x="7380288" y="333375"/>
            <a:ext cx="936625" cy="673100"/>
          </a:xfrm>
          <a:custGeom>
            <a:avLst/>
            <a:gdLst>
              <a:gd name="T0" fmla="*/ 0 w 936104"/>
              <a:gd name="T1" fmla="*/ 0 h 673569"/>
              <a:gd name="T2" fmla="*/ 936104 w 936104"/>
              <a:gd name="T3" fmla="*/ 673569 h 673569"/>
            </a:gdLst>
            <a:ahLst/>
            <a:cxnLst/>
            <a:rect l="T0" t="T1" r="T2" b="T3"/>
            <a:pathLst>
              <a:path w="936104" h="673569">
                <a:moveTo>
                  <a:pt x="0" y="673569"/>
                </a:moveTo>
                <a:lnTo>
                  <a:pt x="936104" y="673569"/>
                </a:lnTo>
                <a:lnTo>
                  <a:pt x="936104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100" b="1">
                <a:solidFill>
                  <a:schemeClr val="bg1"/>
                </a:solidFill>
                <a:cs typeface="Times New Roman" panose="02020603050405020304" pitchFamily="18" charset="0"/>
              </a:rPr>
              <a:t>Бюджеты районов с тер. гор./сельск. пос.</a:t>
            </a:r>
          </a:p>
        </p:txBody>
      </p:sp>
      <p:sp>
        <p:nvSpPr>
          <p:cNvPr id="15368" name="object 7"/>
          <p:cNvSpPr>
            <a:spLocks/>
          </p:cNvSpPr>
          <p:nvPr/>
        </p:nvSpPr>
        <p:spPr bwMode="auto">
          <a:xfrm>
            <a:off x="8316913" y="333375"/>
            <a:ext cx="792162" cy="673100"/>
          </a:xfrm>
          <a:custGeom>
            <a:avLst/>
            <a:gdLst>
              <a:gd name="T0" fmla="*/ 0 w 792086"/>
              <a:gd name="T1" fmla="*/ 649609 h 673569"/>
              <a:gd name="T2" fmla="*/ 796038 w 792086"/>
              <a:gd name="T3" fmla="*/ 649609 h 673569"/>
              <a:gd name="T4" fmla="*/ 796038 w 792086"/>
              <a:gd name="T5" fmla="*/ 0 h 673569"/>
              <a:gd name="T6" fmla="*/ 0 w 792086"/>
              <a:gd name="T7" fmla="*/ 0 h 673569"/>
              <a:gd name="T8" fmla="*/ 0 w 792086"/>
              <a:gd name="T9" fmla="*/ 649609 h 6735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673569"/>
              <a:gd name="T17" fmla="*/ 792086 w 792086"/>
              <a:gd name="T18" fmla="*/ 673569 h 6735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69" name="object 8"/>
          <p:cNvSpPr>
            <a:spLocks/>
          </p:cNvSpPr>
          <p:nvPr/>
        </p:nvSpPr>
        <p:spPr bwMode="auto">
          <a:xfrm>
            <a:off x="0" y="1006475"/>
            <a:ext cx="755650" cy="4122738"/>
          </a:xfrm>
          <a:custGeom>
            <a:avLst/>
            <a:gdLst>
              <a:gd name="T0" fmla="*/ 0 w 755573"/>
              <a:gd name="T1" fmla="*/ 4087347 h 4123435"/>
              <a:gd name="T2" fmla="*/ 759577 w 755573"/>
              <a:gd name="T3" fmla="*/ 4087347 h 4123435"/>
              <a:gd name="T4" fmla="*/ 759577 w 755573"/>
              <a:gd name="T5" fmla="*/ 0 h 4123435"/>
              <a:gd name="T6" fmla="*/ 0 w 755573"/>
              <a:gd name="T7" fmla="*/ 0 h 4123435"/>
              <a:gd name="T8" fmla="*/ 0 w 755573"/>
              <a:gd name="T9" fmla="*/ 4087347 h 41234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5573"/>
              <a:gd name="T16" fmla="*/ 0 h 4123435"/>
              <a:gd name="T17" fmla="*/ 755573 w 755573"/>
              <a:gd name="T18" fmla="*/ 4123435 h 412343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5573" h="4123435">
                <a:moveTo>
                  <a:pt x="0" y="4123435"/>
                </a:moveTo>
                <a:lnTo>
                  <a:pt x="755573" y="4123435"/>
                </a:lnTo>
                <a:lnTo>
                  <a:pt x="755573" y="0"/>
                </a:lnTo>
                <a:lnTo>
                  <a:pt x="0" y="0"/>
                </a:lnTo>
                <a:lnTo>
                  <a:pt x="0" y="4123435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0" name="object 9"/>
          <p:cNvSpPr>
            <a:spLocks/>
          </p:cNvSpPr>
          <p:nvPr/>
        </p:nvSpPr>
        <p:spPr bwMode="auto">
          <a:xfrm>
            <a:off x="755650" y="1006475"/>
            <a:ext cx="4103688" cy="246063"/>
          </a:xfrm>
          <a:custGeom>
            <a:avLst/>
            <a:gdLst>
              <a:gd name="T0" fmla="*/ 0 w 4104512"/>
              <a:gd name="T1" fmla="*/ 209127 h 246849"/>
              <a:gd name="T2" fmla="*/ 4061880 w 4104512"/>
              <a:gd name="T3" fmla="*/ 209127 h 246849"/>
              <a:gd name="T4" fmla="*/ 4061880 w 4104512"/>
              <a:gd name="T5" fmla="*/ 0 h 246849"/>
              <a:gd name="T6" fmla="*/ 0 w 4104512"/>
              <a:gd name="T7" fmla="*/ 0 h 246849"/>
              <a:gd name="T8" fmla="*/ 0 w 4104512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246849"/>
              <a:gd name="T17" fmla="*/ 4104512 w 4104512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246849">
                <a:moveTo>
                  <a:pt x="0" y="246849"/>
                </a:moveTo>
                <a:lnTo>
                  <a:pt x="4104512" y="246849"/>
                </a:lnTo>
                <a:lnTo>
                  <a:pt x="4104512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1" name="object 10"/>
          <p:cNvSpPr>
            <a:spLocks/>
          </p:cNvSpPr>
          <p:nvPr/>
        </p:nvSpPr>
        <p:spPr bwMode="auto">
          <a:xfrm>
            <a:off x="4859338" y="1006475"/>
            <a:ext cx="1728787" cy="246063"/>
          </a:xfrm>
          <a:custGeom>
            <a:avLst/>
            <a:gdLst>
              <a:gd name="T0" fmla="*/ 0 w 1728215"/>
              <a:gd name="T1" fmla="*/ 209127 h 246849"/>
              <a:gd name="T2" fmla="*/ 1758212 w 1728215"/>
              <a:gd name="T3" fmla="*/ 209127 h 246849"/>
              <a:gd name="T4" fmla="*/ 1758212 w 1728215"/>
              <a:gd name="T5" fmla="*/ 0 h 246849"/>
              <a:gd name="T6" fmla="*/ 0 w 1728215"/>
              <a:gd name="T7" fmla="*/ 0 h 246849"/>
              <a:gd name="T8" fmla="*/ 0 w 1728215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246849"/>
              <a:gd name="T17" fmla="*/ 1728215 w 1728215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246849">
                <a:moveTo>
                  <a:pt x="0" y="246849"/>
                </a:moveTo>
                <a:lnTo>
                  <a:pt x="1728215" y="246849"/>
                </a:lnTo>
                <a:lnTo>
                  <a:pt x="1728215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2" name="object 11"/>
          <p:cNvSpPr>
            <a:spLocks/>
          </p:cNvSpPr>
          <p:nvPr/>
        </p:nvSpPr>
        <p:spPr bwMode="auto">
          <a:xfrm>
            <a:off x="6588125" y="1006475"/>
            <a:ext cx="792163" cy="246063"/>
          </a:xfrm>
          <a:custGeom>
            <a:avLst/>
            <a:gdLst>
              <a:gd name="T0" fmla="*/ 0 w 792086"/>
              <a:gd name="T1" fmla="*/ 209127 h 246849"/>
              <a:gd name="T2" fmla="*/ 796090 w 792086"/>
              <a:gd name="T3" fmla="*/ 209127 h 246849"/>
              <a:gd name="T4" fmla="*/ 796090 w 792086"/>
              <a:gd name="T5" fmla="*/ 0 h 246849"/>
              <a:gd name="T6" fmla="*/ 0 w 792086"/>
              <a:gd name="T7" fmla="*/ 0 h 246849"/>
              <a:gd name="T8" fmla="*/ 0 w 792086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246849"/>
              <a:gd name="T17" fmla="*/ 792086 w 792086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3" name="object 12"/>
          <p:cNvSpPr>
            <a:spLocks/>
          </p:cNvSpPr>
          <p:nvPr/>
        </p:nvSpPr>
        <p:spPr bwMode="auto">
          <a:xfrm>
            <a:off x="7380288" y="1006475"/>
            <a:ext cx="936625" cy="246063"/>
          </a:xfrm>
          <a:custGeom>
            <a:avLst/>
            <a:gdLst>
              <a:gd name="T0" fmla="*/ 0 w 936104"/>
              <a:gd name="T1" fmla="*/ 209127 h 246849"/>
              <a:gd name="T2" fmla="*/ 963584 w 936104"/>
              <a:gd name="T3" fmla="*/ 209127 h 246849"/>
              <a:gd name="T4" fmla="*/ 963584 w 936104"/>
              <a:gd name="T5" fmla="*/ 0 h 246849"/>
              <a:gd name="T6" fmla="*/ 0 w 936104"/>
              <a:gd name="T7" fmla="*/ 0 h 246849"/>
              <a:gd name="T8" fmla="*/ 0 w 936104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246849"/>
              <a:gd name="T17" fmla="*/ 936104 w 936104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246849">
                <a:moveTo>
                  <a:pt x="0" y="246849"/>
                </a:moveTo>
                <a:lnTo>
                  <a:pt x="936104" y="246849"/>
                </a:lnTo>
                <a:lnTo>
                  <a:pt x="936104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4" name="object 13"/>
          <p:cNvSpPr>
            <a:spLocks/>
          </p:cNvSpPr>
          <p:nvPr/>
        </p:nvSpPr>
        <p:spPr bwMode="auto">
          <a:xfrm>
            <a:off x="8316913" y="1006475"/>
            <a:ext cx="792162" cy="246063"/>
          </a:xfrm>
          <a:custGeom>
            <a:avLst/>
            <a:gdLst>
              <a:gd name="T0" fmla="*/ 0 w 792086"/>
              <a:gd name="T1" fmla="*/ 209127 h 246849"/>
              <a:gd name="T2" fmla="*/ 796038 w 792086"/>
              <a:gd name="T3" fmla="*/ 209127 h 246849"/>
              <a:gd name="T4" fmla="*/ 796038 w 792086"/>
              <a:gd name="T5" fmla="*/ 0 h 246849"/>
              <a:gd name="T6" fmla="*/ 0 w 792086"/>
              <a:gd name="T7" fmla="*/ 0 h 246849"/>
              <a:gd name="T8" fmla="*/ 0 w 792086"/>
              <a:gd name="T9" fmla="*/ 209127 h 2468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246849"/>
              <a:gd name="T17" fmla="*/ 792086 w 792086"/>
              <a:gd name="T18" fmla="*/ 246849 h 2468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5" name="object 14"/>
          <p:cNvSpPr>
            <a:spLocks/>
          </p:cNvSpPr>
          <p:nvPr/>
        </p:nvSpPr>
        <p:spPr bwMode="auto">
          <a:xfrm>
            <a:off x="755650" y="1252538"/>
            <a:ext cx="4103688" cy="490537"/>
          </a:xfrm>
          <a:custGeom>
            <a:avLst/>
            <a:gdLst>
              <a:gd name="T0" fmla="*/ 0 w 4104512"/>
              <a:gd name="T1" fmla="*/ 500325 h 490347"/>
              <a:gd name="T2" fmla="*/ 4061880 w 4104512"/>
              <a:gd name="T3" fmla="*/ 500325 h 490347"/>
              <a:gd name="T4" fmla="*/ 4061880 w 4104512"/>
              <a:gd name="T5" fmla="*/ 0 h 490347"/>
              <a:gd name="T6" fmla="*/ 0 w 4104512"/>
              <a:gd name="T7" fmla="*/ 0 h 490347"/>
              <a:gd name="T8" fmla="*/ 0 w 4104512"/>
              <a:gd name="T9" fmla="*/ 500325 h 4903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490347"/>
              <a:gd name="T17" fmla="*/ 4104512 w 4104512"/>
              <a:gd name="T18" fmla="*/ 490347 h 4903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490347">
                <a:moveTo>
                  <a:pt x="0" y="490347"/>
                </a:moveTo>
                <a:lnTo>
                  <a:pt x="4104512" y="490347"/>
                </a:lnTo>
                <a:lnTo>
                  <a:pt x="4104512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6" name="object 15"/>
          <p:cNvSpPr>
            <a:spLocks noChangeArrowheads="1"/>
          </p:cNvSpPr>
          <p:nvPr/>
        </p:nvSpPr>
        <p:spPr bwMode="auto">
          <a:xfrm>
            <a:off x="4859338" y="1252538"/>
            <a:ext cx="1728787" cy="490537"/>
          </a:xfrm>
          <a:custGeom>
            <a:avLst/>
            <a:gdLst>
              <a:gd name="T0" fmla="*/ 0 w 1728215"/>
              <a:gd name="T1" fmla="*/ 0 h 490347"/>
              <a:gd name="T2" fmla="*/ 1728215 w 1728215"/>
              <a:gd name="T3" fmla="*/ 490347 h 490347"/>
            </a:gdLst>
            <a:ahLst/>
            <a:cxnLst/>
            <a:rect l="T0" t="T1" r="T2" b="T3"/>
            <a:pathLst>
              <a:path w="1728215" h="490347">
                <a:moveTo>
                  <a:pt x="0" y="490347"/>
                </a:moveTo>
                <a:lnTo>
                  <a:pt x="1728215" y="490347"/>
                </a:lnTo>
                <a:lnTo>
                  <a:pt x="1728215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70%</a:t>
            </a:r>
          </a:p>
        </p:txBody>
      </p:sp>
      <p:sp>
        <p:nvSpPr>
          <p:cNvPr id="15377" name="object 16"/>
          <p:cNvSpPr>
            <a:spLocks/>
          </p:cNvSpPr>
          <p:nvPr/>
        </p:nvSpPr>
        <p:spPr bwMode="auto">
          <a:xfrm>
            <a:off x="6588125" y="1252538"/>
            <a:ext cx="792163" cy="490537"/>
          </a:xfrm>
          <a:custGeom>
            <a:avLst/>
            <a:gdLst>
              <a:gd name="T0" fmla="*/ 0 w 792086"/>
              <a:gd name="T1" fmla="*/ 500325 h 490347"/>
              <a:gd name="T2" fmla="*/ 796090 w 792086"/>
              <a:gd name="T3" fmla="*/ 500325 h 490347"/>
              <a:gd name="T4" fmla="*/ 796090 w 792086"/>
              <a:gd name="T5" fmla="*/ 0 h 490347"/>
              <a:gd name="T6" fmla="*/ 0 w 792086"/>
              <a:gd name="T7" fmla="*/ 0 h 490347"/>
              <a:gd name="T8" fmla="*/ 0 w 792086"/>
              <a:gd name="T9" fmla="*/ 500325 h 4903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490347"/>
              <a:gd name="T17" fmla="*/ 792086 w 792086"/>
              <a:gd name="T18" fmla="*/ 490347 h 4903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78" name="object 17"/>
          <p:cNvSpPr>
            <a:spLocks noChangeArrowheads="1"/>
          </p:cNvSpPr>
          <p:nvPr/>
        </p:nvSpPr>
        <p:spPr bwMode="auto">
          <a:xfrm>
            <a:off x="7380288" y="1252538"/>
            <a:ext cx="936625" cy="490537"/>
          </a:xfrm>
          <a:custGeom>
            <a:avLst/>
            <a:gdLst>
              <a:gd name="T0" fmla="*/ 0 w 936104"/>
              <a:gd name="T1" fmla="*/ 0 h 490347"/>
              <a:gd name="T2" fmla="*/ 936104 w 936104"/>
              <a:gd name="T3" fmla="*/ 490347 h 490347"/>
            </a:gdLst>
            <a:ahLst/>
            <a:cxnLst/>
            <a:rect l="T0" t="T1" r="T2" b="T3"/>
            <a:pathLst>
              <a:path w="936104" h="490347">
                <a:moveTo>
                  <a:pt x="0" y="490347"/>
                </a:moveTo>
                <a:lnTo>
                  <a:pt x="936104" y="490347"/>
                </a:lnTo>
                <a:lnTo>
                  <a:pt x="936104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20%/28%</a:t>
            </a:r>
          </a:p>
        </p:txBody>
      </p:sp>
      <p:sp>
        <p:nvSpPr>
          <p:cNvPr id="15379" name="object 18"/>
          <p:cNvSpPr>
            <a:spLocks/>
          </p:cNvSpPr>
          <p:nvPr/>
        </p:nvSpPr>
        <p:spPr bwMode="auto">
          <a:xfrm>
            <a:off x="8316913" y="1252538"/>
            <a:ext cx="792162" cy="490537"/>
          </a:xfrm>
          <a:custGeom>
            <a:avLst/>
            <a:gdLst>
              <a:gd name="T0" fmla="*/ 0 w 792086"/>
              <a:gd name="T1" fmla="*/ 500325 h 490347"/>
              <a:gd name="T2" fmla="*/ 796038 w 792086"/>
              <a:gd name="T3" fmla="*/ 500325 h 490347"/>
              <a:gd name="T4" fmla="*/ 796038 w 792086"/>
              <a:gd name="T5" fmla="*/ 0 h 490347"/>
              <a:gd name="T6" fmla="*/ 0 w 792086"/>
              <a:gd name="T7" fmla="*/ 0 h 490347"/>
              <a:gd name="T8" fmla="*/ 0 w 792086"/>
              <a:gd name="T9" fmla="*/ 500325 h 4903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490347"/>
              <a:gd name="T17" fmla="*/ 792086 w 792086"/>
              <a:gd name="T18" fmla="*/ 490347 h 49034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0" name="object 19"/>
          <p:cNvSpPr>
            <a:spLocks/>
          </p:cNvSpPr>
          <p:nvPr/>
        </p:nvSpPr>
        <p:spPr bwMode="auto">
          <a:xfrm>
            <a:off x="755650" y="1743075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1" name="object 20"/>
          <p:cNvSpPr>
            <a:spLocks/>
          </p:cNvSpPr>
          <p:nvPr/>
        </p:nvSpPr>
        <p:spPr bwMode="auto">
          <a:xfrm>
            <a:off x="4859338" y="1743075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2" name="object 21"/>
          <p:cNvSpPr>
            <a:spLocks/>
          </p:cNvSpPr>
          <p:nvPr/>
        </p:nvSpPr>
        <p:spPr bwMode="auto">
          <a:xfrm>
            <a:off x="6588125" y="1743075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3" name="object 22"/>
          <p:cNvSpPr>
            <a:spLocks/>
          </p:cNvSpPr>
          <p:nvPr/>
        </p:nvSpPr>
        <p:spPr bwMode="auto">
          <a:xfrm>
            <a:off x="7380288" y="1743075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4" name="object 23"/>
          <p:cNvSpPr>
            <a:spLocks/>
          </p:cNvSpPr>
          <p:nvPr/>
        </p:nvSpPr>
        <p:spPr bwMode="auto">
          <a:xfrm>
            <a:off x="8316913" y="1743075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5" name="object 24"/>
          <p:cNvSpPr>
            <a:spLocks/>
          </p:cNvSpPr>
          <p:nvPr/>
        </p:nvSpPr>
        <p:spPr bwMode="auto">
          <a:xfrm>
            <a:off x="755650" y="2047875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6" name="object 25"/>
          <p:cNvSpPr>
            <a:spLocks/>
          </p:cNvSpPr>
          <p:nvPr/>
        </p:nvSpPr>
        <p:spPr bwMode="auto">
          <a:xfrm>
            <a:off x="4859338" y="2047875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7" name="object 26"/>
          <p:cNvSpPr>
            <a:spLocks/>
          </p:cNvSpPr>
          <p:nvPr/>
        </p:nvSpPr>
        <p:spPr bwMode="auto">
          <a:xfrm>
            <a:off x="6588125" y="2047875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8" name="object 27"/>
          <p:cNvSpPr>
            <a:spLocks/>
          </p:cNvSpPr>
          <p:nvPr/>
        </p:nvSpPr>
        <p:spPr bwMode="auto">
          <a:xfrm>
            <a:off x="7380288" y="2047875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89" name="object 28"/>
          <p:cNvSpPr>
            <a:spLocks/>
          </p:cNvSpPr>
          <p:nvPr/>
        </p:nvSpPr>
        <p:spPr bwMode="auto">
          <a:xfrm>
            <a:off x="8316913" y="2047875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0" name="object 29"/>
          <p:cNvSpPr>
            <a:spLocks/>
          </p:cNvSpPr>
          <p:nvPr/>
        </p:nvSpPr>
        <p:spPr bwMode="auto">
          <a:xfrm>
            <a:off x="755650" y="2352675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1" name="object 30"/>
          <p:cNvSpPr>
            <a:spLocks/>
          </p:cNvSpPr>
          <p:nvPr/>
        </p:nvSpPr>
        <p:spPr bwMode="auto">
          <a:xfrm>
            <a:off x="4859338" y="2352675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2" name="object 31"/>
          <p:cNvSpPr>
            <a:spLocks/>
          </p:cNvSpPr>
          <p:nvPr/>
        </p:nvSpPr>
        <p:spPr bwMode="auto">
          <a:xfrm>
            <a:off x="6588125" y="2352675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3" name="object 32"/>
          <p:cNvSpPr>
            <a:spLocks/>
          </p:cNvSpPr>
          <p:nvPr/>
        </p:nvSpPr>
        <p:spPr bwMode="auto">
          <a:xfrm>
            <a:off x="7380288" y="2352675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4" name="object 33"/>
          <p:cNvSpPr>
            <a:spLocks/>
          </p:cNvSpPr>
          <p:nvPr/>
        </p:nvSpPr>
        <p:spPr bwMode="auto">
          <a:xfrm>
            <a:off x="8316913" y="2352675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5" name="object 34"/>
          <p:cNvSpPr>
            <a:spLocks/>
          </p:cNvSpPr>
          <p:nvPr/>
        </p:nvSpPr>
        <p:spPr bwMode="auto">
          <a:xfrm>
            <a:off x="755650" y="2657475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6" name="object 35"/>
          <p:cNvSpPr>
            <a:spLocks/>
          </p:cNvSpPr>
          <p:nvPr/>
        </p:nvSpPr>
        <p:spPr bwMode="auto">
          <a:xfrm>
            <a:off x="4859338" y="2657475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7" name="object 36"/>
          <p:cNvSpPr>
            <a:spLocks/>
          </p:cNvSpPr>
          <p:nvPr/>
        </p:nvSpPr>
        <p:spPr bwMode="auto">
          <a:xfrm>
            <a:off x="6588125" y="2657475"/>
            <a:ext cx="2520950" cy="304800"/>
          </a:xfrm>
          <a:custGeom>
            <a:avLst/>
            <a:gdLst>
              <a:gd name="T0" fmla="*/ 0 w 2520315"/>
              <a:gd name="T1" fmla="*/ 304800 h 304800"/>
              <a:gd name="T2" fmla="*/ 2553547 w 2520315"/>
              <a:gd name="T3" fmla="*/ 304800 h 304800"/>
              <a:gd name="T4" fmla="*/ 2553547 w 2520315"/>
              <a:gd name="T5" fmla="*/ 0 h 304800"/>
              <a:gd name="T6" fmla="*/ 0 w 2520315"/>
              <a:gd name="T7" fmla="*/ 0 h 304800"/>
              <a:gd name="T8" fmla="*/ 0 w 25203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20315"/>
              <a:gd name="T16" fmla="*/ 0 h 304800"/>
              <a:gd name="T17" fmla="*/ 2520315 w 25203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20315" h="304800">
                <a:moveTo>
                  <a:pt x="0" y="304800"/>
                </a:moveTo>
                <a:lnTo>
                  <a:pt x="2520315" y="304800"/>
                </a:lnTo>
                <a:lnTo>
                  <a:pt x="25203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8" name="object 37"/>
          <p:cNvSpPr>
            <a:spLocks/>
          </p:cNvSpPr>
          <p:nvPr/>
        </p:nvSpPr>
        <p:spPr bwMode="auto">
          <a:xfrm>
            <a:off x="755650" y="2962275"/>
            <a:ext cx="4103688" cy="519113"/>
          </a:xfrm>
          <a:custGeom>
            <a:avLst/>
            <a:gdLst>
              <a:gd name="T0" fmla="*/ 0 w 4104512"/>
              <a:gd name="T1" fmla="*/ 570113 h 518160"/>
              <a:gd name="T2" fmla="*/ 4061880 w 4104512"/>
              <a:gd name="T3" fmla="*/ 570113 h 518160"/>
              <a:gd name="T4" fmla="*/ 4061880 w 4104512"/>
              <a:gd name="T5" fmla="*/ 0 h 518160"/>
              <a:gd name="T6" fmla="*/ 0 w 4104512"/>
              <a:gd name="T7" fmla="*/ 0 h 518160"/>
              <a:gd name="T8" fmla="*/ 0 w 4104512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518160"/>
              <a:gd name="T17" fmla="*/ 4104512 w 4104512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518160">
                <a:moveTo>
                  <a:pt x="0" y="518160"/>
                </a:moveTo>
                <a:lnTo>
                  <a:pt x="4104512" y="518160"/>
                </a:lnTo>
                <a:lnTo>
                  <a:pt x="410451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399" name="object 38"/>
          <p:cNvSpPr>
            <a:spLocks/>
          </p:cNvSpPr>
          <p:nvPr/>
        </p:nvSpPr>
        <p:spPr bwMode="auto">
          <a:xfrm>
            <a:off x="4859338" y="2962275"/>
            <a:ext cx="1728787" cy="519113"/>
          </a:xfrm>
          <a:custGeom>
            <a:avLst/>
            <a:gdLst>
              <a:gd name="T0" fmla="*/ 0 w 1728215"/>
              <a:gd name="T1" fmla="*/ 570113 h 518160"/>
              <a:gd name="T2" fmla="*/ 1758212 w 1728215"/>
              <a:gd name="T3" fmla="*/ 570113 h 518160"/>
              <a:gd name="T4" fmla="*/ 1758212 w 1728215"/>
              <a:gd name="T5" fmla="*/ 0 h 518160"/>
              <a:gd name="T6" fmla="*/ 0 w 1728215"/>
              <a:gd name="T7" fmla="*/ 0 h 518160"/>
              <a:gd name="T8" fmla="*/ 0 w 1728215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518160"/>
              <a:gd name="T17" fmla="*/ 1728215 w 1728215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518160">
                <a:moveTo>
                  <a:pt x="0" y="518160"/>
                </a:moveTo>
                <a:lnTo>
                  <a:pt x="1728215" y="518160"/>
                </a:lnTo>
                <a:lnTo>
                  <a:pt x="1728215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0" name="object 39"/>
          <p:cNvSpPr>
            <a:spLocks/>
          </p:cNvSpPr>
          <p:nvPr/>
        </p:nvSpPr>
        <p:spPr bwMode="auto">
          <a:xfrm>
            <a:off x="6588125" y="2962275"/>
            <a:ext cx="792163" cy="519113"/>
          </a:xfrm>
          <a:custGeom>
            <a:avLst/>
            <a:gdLst>
              <a:gd name="T0" fmla="*/ 0 w 792086"/>
              <a:gd name="T1" fmla="*/ 570113 h 518160"/>
              <a:gd name="T2" fmla="*/ 796090 w 792086"/>
              <a:gd name="T3" fmla="*/ 570113 h 518160"/>
              <a:gd name="T4" fmla="*/ 796090 w 792086"/>
              <a:gd name="T5" fmla="*/ 0 h 518160"/>
              <a:gd name="T6" fmla="*/ 0 w 792086"/>
              <a:gd name="T7" fmla="*/ 0 h 518160"/>
              <a:gd name="T8" fmla="*/ 0 w 792086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518160"/>
              <a:gd name="T17" fmla="*/ 792086 w 792086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1" name="object 40"/>
          <p:cNvSpPr>
            <a:spLocks/>
          </p:cNvSpPr>
          <p:nvPr/>
        </p:nvSpPr>
        <p:spPr bwMode="auto">
          <a:xfrm>
            <a:off x="7380288" y="2962275"/>
            <a:ext cx="936625" cy="519113"/>
          </a:xfrm>
          <a:custGeom>
            <a:avLst/>
            <a:gdLst>
              <a:gd name="T0" fmla="*/ 0 w 936104"/>
              <a:gd name="T1" fmla="*/ 570113 h 518160"/>
              <a:gd name="T2" fmla="*/ 963584 w 936104"/>
              <a:gd name="T3" fmla="*/ 570113 h 518160"/>
              <a:gd name="T4" fmla="*/ 963584 w 936104"/>
              <a:gd name="T5" fmla="*/ 0 h 518160"/>
              <a:gd name="T6" fmla="*/ 0 w 936104"/>
              <a:gd name="T7" fmla="*/ 0 h 518160"/>
              <a:gd name="T8" fmla="*/ 0 w 936104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518160"/>
              <a:gd name="T17" fmla="*/ 936104 w 936104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518160">
                <a:moveTo>
                  <a:pt x="0" y="518160"/>
                </a:moveTo>
                <a:lnTo>
                  <a:pt x="936104" y="518160"/>
                </a:lnTo>
                <a:lnTo>
                  <a:pt x="936104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2" name="object 41"/>
          <p:cNvSpPr>
            <a:spLocks/>
          </p:cNvSpPr>
          <p:nvPr/>
        </p:nvSpPr>
        <p:spPr bwMode="auto">
          <a:xfrm>
            <a:off x="8316913" y="2962275"/>
            <a:ext cx="792162" cy="519113"/>
          </a:xfrm>
          <a:custGeom>
            <a:avLst/>
            <a:gdLst>
              <a:gd name="T0" fmla="*/ 0 w 792086"/>
              <a:gd name="T1" fmla="*/ 570113 h 518160"/>
              <a:gd name="T2" fmla="*/ 796038 w 792086"/>
              <a:gd name="T3" fmla="*/ 570113 h 518160"/>
              <a:gd name="T4" fmla="*/ 796038 w 792086"/>
              <a:gd name="T5" fmla="*/ 0 h 518160"/>
              <a:gd name="T6" fmla="*/ 0 w 792086"/>
              <a:gd name="T7" fmla="*/ 0 h 518160"/>
              <a:gd name="T8" fmla="*/ 0 w 792086"/>
              <a:gd name="T9" fmla="*/ 570113 h 518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518160"/>
              <a:gd name="T17" fmla="*/ 792086 w 792086"/>
              <a:gd name="T18" fmla="*/ 518160 h 518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3" name="object 42"/>
          <p:cNvSpPr>
            <a:spLocks/>
          </p:cNvSpPr>
          <p:nvPr/>
        </p:nvSpPr>
        <p:spPr bwMode="auto">
          <a:xfrm>
            <a:off x="755650" y="3481388"/>
            <a:ext cx="4103688" cy="304800"/>
          </a:xfrm>
          <a:custGeom>
            <a:avLst/>
            <a:gdLst>
              <a:gd name="T0" fmla="*/ 0 w 4104512"/>
              <a:gd name="T1" fmla="*/ 304799 h 304800"/>
              <a:gd name="T2" fmla="*/ 4061880 w 4104512"/>
              <a:gd name="T3" fmla="*/ 304799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799"/>
                </a:moveTo>
                <a:lnTo>
                  <a:pt x="4104512" y="304799"/>
                </a:lnTo>
                <a:lnTo>
                  <a:pt x="4104512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4" name="object 43"/>
          <p:cNvSpPr>
            <a:spLocks/>
          </p:cNvSpPr>
          <p:nvPr/>
        </p:nvSpPr>
        <p:spPr bwMode="auto">
          <a:xfrm>
            <a:off x="4859338" y="3481388"/>
            <a:ext cx="1728787" cy="304800"/>
          </a:xfrm>
          <a:custGeom>
            <a:avLst/>
            <a:gdLst>
              <a:gd name="T0" fmla="*/ 0 w 1728215"/>
              <a:gd name="T1" fmla="*/ 304799 h 304800"/>
              <a:gd name="T2" fmla="*/ 1758212 w 1728215"/>
              <a:gd name="T3" fmla="*/ 304799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799"/>
                </a:moveTo>
                <a:lnTo>
                  <a:pt x="1728215" y="304799"/>
                </a:lnTo>
                <a:lnTo>
                  <a:pt x="1728215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5" name="object 44"/>
          <p:cNvSpPr>
            <a:spLocks/>
          </p:cNvSpPr>
          <p:nvPr/>
        </p:nvSpPr>
        <p:spPr bwMode="auto">
          <a:xfrm>
            <a:off x="6588125" y="3481388"/>
            <a:ext cx="792163" cy="304800"/>
          </a:xfrm>
          <a:custGeom>
            <a:avLst/>
            <a:gdLst>
              <a:gd name="T0" fmla="*/ 0 w 792086"/>
              <a:gd name="T1" fmla="*/ 304799 h 304800"/>
              <a:gd name="T2" fmla="*/ 796090 w 792086"/>
              <a:gd name="T3" fmla="*/ 304799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6" name="object 45"/>
          <p:cNvSpPr>
            <a:spLocks/>
          </p:cNvSpPr>
          <p:nvPr/>
        </p:nvSpPr>
        <p:spPr bwMode="auto">
          <a:xfrm>
            <a:off x="7380288" y="3481388"/>
            <a:ext cx="936625" cy="304800"/>
          </a:xfrm>
          <a:custGeom>
            <a:avLst/>
            <a:gdLst>
              <a:gd name="T0" fmla="*/ 0 w 936104"/>
              <a:gd name="T1" fmla="*/ 304799 h 304800"/>
              <a:gd name="T2" fmla="*/ 963584 w 936104"/>
              <a:gd name="T3" fmla="*/ 304799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799"/>
                </a:moveTo>
                <a:lnTo>
                  <a:pt x="936104" y="304799"/>
                </a:lnTo>
                <a:lnTo>
                  <a:pt x="936104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7" name="object 46"/>
          <p:cNvSpPr>
            <a:spLocks/>
          </p:cNvSpPr>
          <p:nvPr/>
        </p:nvSpPr>
        <p:spPr bwMode="auto">
          <a:xfrm>
            <a:off x="8316913" y="3481388"/>
            <a:ext cx="792162" cy="304800"/>
          </a:xfrm>
          <a:custGeom>
            <a:avLst/>
            <a:gdLst>
              <a:gd name="T0" fmla="*/ 0 w 792086"/>
              <a:gd name="T1" fmla="*/ 304799 h 304800"/>
              <a:gd name="T2" fmla="*/ 796038 w 792086"/>
              <a:gd name="T3" fmla="*/ 304799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799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8" name="object 47"/>
          <p:cNvSpPr>
            <a:spLocks/>
          </p:cNvSpPr>
          <p:nvPr/>
        </p:nvSpPr>
        <p:spPr bwMode="auto">
          <a:xfrm>
            <a:off x="755650" y="3786188"/>
            <a:ext cx="4103688" cy="215900"/>
          </a:xfrm>
          <a:custGeom>
            <a:avLst/>
            <a:gdLst>
              <a:gd name="T0" fmla="*/ 0 w 4104512"/>
              <a:gd name="T1" fmla="*/ 193282 h 216369"/>
              <a:gd name="T2" fmla="*/ 4061880 w 4104512"/>
              <a:gd name="T3" fmla="*/ 193282 h 216369"/>
              <a:gd name="T4" fmla="*/ 4061880 w 4104512"/>
              <a:gd name="T5" fmla="*/ 0 h 216369"/>
              <a:gd name="T6" fmla="*/ 0 w 4104512"/>
              <a:gd name="T7" fmla="*/ 0 h 216369"/>
              <a:gd name="T8" fmla="*/ 0 w 4104512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216369"/>
              <a:gd name="T17" fmla="*/ 4104512 w 4104512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216369">
                <a:moveTo>
                  <a:pt x="0" y="216369"/>
                </a:moveTo>
                <a:lnTo>
                  <a:pt x="4104512" y="216369"/>
                </a:lnTo>
                <a:lnTo>
                  <a:pt x="4104512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09" name="object 48"/>
          <p:cNvSpPr>
            <a:spLocks/>
          </p:cNvSpPr>
          <p:nvPr/>
        </p:nvSpPr>
        <p:spPr bwMode="auto">
          <a:xfrm>
            <a:off x="4859338" y="3786188"/>
            <a:ext cx="1728787" cy="215900"/>
          </a:xfrm>
          <a:custGeom>
            <a:avLst/>
            <a:gdLst>
              <a:gd name="T0" fmla="*/ 0 w 1728215"/>
              <a:gd name="T1" fmla="*/ 193282 h 216369"/>
              <a:gd name="T2" fmla="*/ 1758212 w 1728215"/>
              <a:gd name="T3" fmla="*/ 193282 h 216369"/>
              <a:gd name="T4" fmla="*/ 1758212 w 1728215"/>
              <a:gd name="T5" fmla="*/ 0 h 216369"/>
              <a:gd name="T6" fmla="*/ 0 w 1728215"/>
              <a:gd name="T7" fmla="*/ 0 h 216369"/>
              <a:gd name="T8" fmla="*/ 0 w 1728215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216369"/>
              <a:gd name="T17" fmla="*/ 1728215 w 1728215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216369">
                <a:moveTo>
                  <a:pt x="0" y="216369"/>
                </a:moveTo>
                <a:lnTo>
                  <a:pt x="1728215" y="216369"/>
                </a:lnTo>
                <a:lnTo>
                  <a:pt x="1728215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0" name="object 49"/>
          <p:cNvSpPr>
            <a:spLocks/>
          </p:cNvSpPr>
          <p:nvPr/>
        </p:nvSpPr>
        <p:spPr bwMode="auto">
          <a:xfrm>
            <a:off x="6588125" y="3786188"/>
            <a:ext cx="792163" cy="215900"/>
          </a:xfrm>
          <a:custGeom>
            <a:avLst/>
            <a:gdLst>
              <a:gd name="T0" fmla="*/ 0 w 792086"/>
              <a:gd name="T1" fmla="*/ 193282 h 216369"/>
              <a:gd name="T2" fmla="*/ 796090 w 792086"/>
              <a:gd name="T3" fmla="*/ 193282 h 216369"/>
              <a:gd name="T4" fmla="*/ 796090 w 792086"/>
              <a:gd name="T5" fmla="*/ 0 h 216369"/>
              <a:gd name="T6" fmla="*/ 0 w 792086"/>
              <a:gd name="T7" fmla="*/ 0 h 216369"/>
              <a:gd name="T8" fmla="*/ 0 w 792086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216369"/>
              <a:gd name="T17" fmla="*/ 792086 w 792086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1" name="object 50"/>
          <p:cNvSpPr>
            <a:spLocks/>
          </p:cNvSpPr>
          <p:nvPr/>
        </p:nvSpPr>
        <p:spPr bwMode="auto">
          <a:xfrm>
            <a:off x="7380288" y="3786188"/>
            <a:ext cx="936625" cy="215900"/>
          </a:xfrm>
          <a:custGeom>
            <a:avLst/>
            <a:gdLst>
              <a:gd name="T0" fmla="*/ 0 w 936104"/>
              <a:gd name="T1" fmla="*/ 193282 h 216369"/>
              <a:gd name="T2" fmla="*/ 963584 w 936104"/>
              <a:gd name="T3" fmla="*/ 193282 h 216369"/>
              <a:gd name="T4" fmla="*/ 963584 w 936104"/>
              <a:gd name="T5" fmla="*/ 0 h 216369"/>
              <a:gd name="T6" fmla="*/ 0 w 936104"/>
              <a:gd name="T7" fmla="*/ 0 h 216369"/>
              <a:gd name="T8" fmla="*/ 0 w 936104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216369"/>
              <a:gd name="T17" fmla="*/ 936104 w 936104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216369">
                <a:moveTo>
                  <a:pt x="0" y="216369"/>
                </a:moveTo>
                <a:lnTo>
                  <a:pt x="936104" y="216369"/>
                </a:lnTo>
                <a:lnTo>
                  <a:pt x="936104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2" name="object 51"/>
          <p:cNvSpPr>
            <a:spLocks/>
          </p:cNvSpPr>
          <p:nvPr/>
        </p:nvSpPr>
        <p:spPr bwMode="auto">
          <a:xfrm>
            <a:off x="8316913" y="3786188"/>
            <a:ext cx="792162" cy="215900"/>
          </a:xfrm>
          <a:custGeom>
            <a:avLst/>
            <a:gdLst>
              <a:gd name="T0" fmla="*/ 0 w 792086"/>
              <a:gd name="T1" fmla="*/ 193282 h 216369"/>
              <a:gd name="T2" fmla="*/ 796038 w 792086"/>
              <a:gd name="T3" fmla="*/ 193282 h 216369"/>
              <a:gd name="T4" fmla="*/ 796038 w 792086"/>
              <a:gd name="T5" fmla="*/ 0 h 216369"/>
              <a:gd name="T6" fmla="*/ 0 w 792086"/>
              <a:gd name="T7" fmla="*/ 0 h 216369"/>
              <a:gd name="T8" fmla="*/ 0 w 792086"/>
              <a:gd name="T9" fmla="*/ 193282 h 2163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216369"/>
              <a:gd name="T17" fmla="*/ 792086 w 792086"/>
              <a:gd name="T18" fmla="*/ 216369 h 2163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3" name="object 52"/>
          <p:cNvSpPr>
            <a:spLocks/>
          </p:cNvSpPr>
          <p:nvPr/>
        </p:nvSpPr>
        <p:spPr bwMode="auto">
          <a:xfrm>
            <a:off x="755650" y="4002088"/>
            <a:ext cx="4103688" cy="517525"/>
          </a:xfrm>
          <a:custGeom>
            <a:avLst/>
            <a:gdLst>
              <a:gd name="T0" fmla="*/ 0 w 4104512"/>
              <a:gd name="T1" fmla="*/ 486200 h 518159"/>
              <a:gd name="T2" fmla="*/ 4061880 w 4104512"/>
              <a:gd name="T3" fmla="*/ 486200 h 518159"/>
              <a:gd name="T4" fmla="*/ 4061880 w 4104512"/>
              <a:gd name="T5" fmla="*/ 0 h 518159"/>
              <a:gd name="T6" fmla="*/ 0 w 4104512"/>
              <a:gd name="T7" fmla="*/ 0 h 518159"/>
              <a:gd name="T8" fmla="*/ 0 w 4104512"/>
              <a:gd name="T9" fmla="*/ 48620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518159"/>
              <a:gd name="T17" fmla="*/ 4104512 w 4104512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518159">
                <a:moveTo>
                  <a:pt x="0" y="518159"/>
                </a:moveTo>
                <a:lnTo>
                  <a:pt x="4104512" y="518159"/>
                </a:lnTo>
                <a:lnTo>
                  <a:pt x="410451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4" name="object 53"/>
          <p:cNvSpPr>
            <a:spLocks/>
          </p:cNvSpPr>
          <p:nvPr/>
        </p:nvSpPr>
        <p:spPr bwMode="auto">
          <a:xfrm>
            <a:off x="5121275" y="4356100"/>
            <a:ext cx="841375" cy="169863"/>
          </a:xfrm>
          <a:custGeom>
            <a:avLst/>
            <a:gdLst>
              <a:gd name="T0" fmla="*/ 0 w 1728215"/>
              <a:gd name="T1" fmla="*/ 0 h 518159"/>
              <a:gd name="T2" fmla="*/ 74 w 1728215"/>
              <a:gd name="T3" fmla="*/ 0 h 518159"/>
              <a:gd name="T4" fmla="*/ 74 w 1728215"/>
              <a:gd name="T5" fmla="*/ 0 h 518159"/>
              <a:gd name="T6" fmla="*/ 0 w 1728215"/>
              <a:gd name="T7" fmla="*/ 0 h 518159"/>
              <a:gd name="T8" fmla="*/ 0 w 1728215"/>
              <a:gd name="T9" fmla="*/ 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518159"/>
              <a:gd name="T17" fmla="*/ 1728215 w 1728215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518159">
                <a:moveTo>
                  <a:pt x="0" y="518159"/>
                </a:moveTo>
                <a:lnTo>
                  <a:pt x="1728215" y="518159"/>
                </a:lnTo>
                <a:lnTo>
                  <a:pt x="1728215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5" name="object 54"/>
          <p:cNvSpPr>
            <a:spLocks/>
          </p:cNvSpPr>
          <p:nvPr/>
        </p:nvSpPr>
        <p:spPr bwMode="auto">
          <a:xfrm>
            <a:off x="6588125" y="4002088"/>
            <a:ext cx="792163" cy="517525"/>
          </a:xfrm>
          <a:custGeom>
            <a:avLst/>
            <a:gdLst>
              <a:gd name="T0" fmla="*/ 0 w 792086"/>
              <a:gd name="T1" fmla="*/ 486200 h 518159"/>
              <a:gd name="T2" fmla="*/ 796090 w 792086"/>
              <a:gd name="T3" fmla="*/ 486200 h 518159"/>
              <a:gd name="T4" fmla="*/ 796090 w 792086"/>
              <a:gd name="T5" fmla="*/ 0 h 518159"/>
              <a:gd name="T6" fmla="*/ 0 w 792086"/>
              <a:gd name="T7" fmla="*/ 0 h 518159"/>
              <a:gd name="T8" fmla="*/ 0 w 792086"/>
              <a:gd name="T9" fmla="*/ 48620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518159"/>
              <a:gd name="T17" fmla="*/ 792086 w 792086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6" name="object 55"/>
          <p:cNvSpPr>
            <a:spLocks/>
          </p:cNvSpPr>
          <p:nvPr/>
        </p:nvSpPr>
        <p:spPr bwMode="auto">
          <a:xfrm>
            <a:off x="7380288" y="4002088"/>
            <a:ext cx="936625" cy="517525"/>
          </a:xfrm>
          <a:custGeom>
            <a:avLst/>
            <a:gdLst>
              <a:gd name="T0" fmla="*/ 0 w 936104"/>
              <a:gd name="T1" fmla="*/ 486200 h 518159"/>
              <a:gd name="T2" fmla="*/ 963584 w 936104"/>
              <a:gd name="T3" fmla="*/ 486200 h 518159"/>
              <a:gd name="T4" fmla="*/ 963584 w 936104"/>
              <a:gd name="T5" fmla="*/ 0 h 518159"/>
              <a:gd name="T6" fmla="*/ 0 w 936104"/>
              <a:gd name="T7" fmla="*/ 0 h 518159"/>
              <a:gd name="T8" fmla="*/ 0 w 936104"/>
              <a:gd name="T9" fmla="*/ 48620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518159"/>
              <a:gd name="T17" fmla="*/ 936104 w 936104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518159">
                <a:moveTo>
                  <a:pt x="0" y="518159"/>
                </a:moveTo>
                <a:lnTo>
                  <a:pt x="936104" y="518159"/>
                </a:lnTo>
                <a:lnTo>
                  <a:pt x="936104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7" name="object 56"/>
          <p:cNvSpPr>
            <a:spLocks/>
          </p:cNvSpPr>
          <p:nvPr/>
        </p:nvSpPr>
        <p:spPr bwMode="auto">
          <a:xfrm>
            <a:off x="8316913" y="4002088"/>
            <a:ext cx="792162" cy="517525"/>
          </a:xfrm>
          <a:custGeom>
            <a:avLst/>
            <a:gdLst>
              <a:gd name="T0" fmla="*/ 0 w 792086"/>
              <a:gd name="T1" fmla="*/ 486200 h 518159"/>
              <a:gd name="T2" fmla="*/ 796038 w 792086"/>
              <a:gd name="T3" fmla="*/ 486200 h 518159"/>
              <a:gd name="T4" fmla="*/ 796038 w 792086"/>
              <a:gd name="T5" fmla="*/ 0 h 518159"/>
              <a:gd name="T6" fmla="*/ 0 w 792086"/>
              <a:gd name="T7" fmla="*/ 0 h 518159"/>
              <a:gd name="T8" fmla="*/ 0 w 792086"/>
              <a:gd name="T9" fmla="*/ 486200 h 518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518159"/>
              <a:gd name="T17" fmla="*/ 792086 w 792086"/>
              <a:gd name="T18" fmla="*/ 518159 h 5181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8" name="object 57"/>
          <p:cNvSpPr>
            <a:spLocks/>
          </p:cNvSpPr>
          <p:nvPr/>
        </p:nvSpPr>
        <p:spPr bwMode="auto">
          <a:xfrm>
            <a:off x="755650" y="45196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19" name="object 58"/>
          <p:cNvSpPr>
            <a:spLocks/>
          </p:cNvSpPr>
          <p:nvPr/>
        </p:nvSpPr>
        <p:spPr bwMode="auto">
          <a:xfrm>
            <a:off x="4859338" y="45196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0" name="object 59"/>
          <p:cNvSpPr>
            <a:spLocks/>
          </p:cNvSpPr>
          <p:nvPr/>
        </p:nvSpPr>
        <p:spPr bwMode="auto">
          <a:xfrm>
            <a:off x="6588125" y="45196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1" name="object 60"/>
          <p:cNvSpPr>
            <a:spLocks/>
          </p:cNvSpPr>
          <p:nvPr/>
        </p:nvSpPr>
        <p:spPr bwMode="auto">
          <a:xfrm>
            <a:off x="7380288" y="45196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2" name="object 61"/>
          <p:cNvSpPr>
            <a:spLocks/>
          </p:cNvSpPr>
          <p:nvPr/>
        </p:nvSpPr>
        <p:spPr bwMode="auto">
          <a:xfrm>
            <a:off x="8316913" y="45196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3" name="object 62"/>
          <p:cNvSpPr>
            <a:spLocks/>
          </p:cNvSpPr>
          <p:nvPr/>
        </p:nvSpPr>
        <p:spPr bwMode="auto">
          <a:xfrm>
            <a:off x="755650" y="48244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4" name="object 63"/>
          <p:cNvSpPr>
            <a:spLocks/>
          </p:cNvSpPr>
          <p:nvPr/>
        </p:nvSpPr>
        <p:spPr bwMode="auto">
          <a:xfrm>
            <a:off x="4859338" y="48244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5" name="object 64"/>
          <p:cNvSpPr>
            <a:spLocks/>
          </p:cNvSpPr>
          <p:nvPr/>
        </p:nvSpPr>
        <p:spPr bwMode="auto">
          <a:xfrm>
            <a:off x="6588125" y="48244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6" name="object 65"/>
          <p:cNvSpPr>
            <a:spLocks/>
          </p:cNvSpPr>
          <p:nvPr/>
        </p:nvSpPr>
        <p:spPr bwMode="auto">
          <a:xfrm>
            <a:off x="7380288" y="48244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7" name="object 66"/>
          <p:cNvSpPr>
            <a:spLocks/>
          </p:cNvSpPr>
          <p:nvPr/>
        </p:nvSpPr>
        <p:spPr bwMode="auto">
          <a:xfrm>
            <a:off x="8316913" y="48244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8" name="object 67"/>
          <p:cNvSpPr>
            <a:spLocks/>
          </p:cNvSpPr>
          <p:nvPr/>
        </p:nvSpPr>
        <p:spPr bwMode="auto">
          <a:xfrm>
            <a:off x="0" y="5129213"/>
            <a:ext cx="755650" cy="914400"/>
          </a:xfrm>
          <a:custGeom>
            <a:avLst/>
            <a:gdLst>
              <a:gd name="T0" fmla="*/ 0 w 755573"/>
              <a:gd name="T1" fmla="*/ 914400 h 914400"/>
              <a:gd name="T2" fmla="*/ 759577 w 755573"/>
              <a:gd name="T3" fmla="*/ 914400 h 914400"/>
              <a:gd name="T4" fmla="*/ 759577 w 755573"/>
              <a:gd name="T5" fmla="*/ 0 h 914400"/>
              <a:gd name="T6" fmla="*/ 0 w 755573"/>
              <a:gd name="T7" fmla="*/ 0 h 914400"/>
              <a:gd name="T8" fmla="*/ 0 w 755573"/>
              <a:gd name="T9" fmla="*/ 914400 h 914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5573"/>
              <a:gd name="T16" fmla="*/ 0 h 914400"/>
              <a:gd name="T17" fmla="*/ 755573 w 755573"/>
              <a:gd name="T18" fmla="*/ 914400 h 9144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5573" h="914400">
                <a:moveTo>
                  <a:pt x="0" y="914400"/>
                </a:moveTo>
                <a:lnTo>
                  <a:pt x="755573" y="914400"/>
                </a:lnTo>
                <a:lnTo>
                  <a:pt x="755573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29" name="object 68"/>
          <p:cNvSpPr>
            <a:spLocks/>
          </p:cNvSpPr>
          <p:nvPr/>
        </p:nvSpPr>
        <p:spPr bwMode="auto">
          <a:xfrm>
            <a:off x="755650" y="51292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0" name="object 69"/>
          <p:cNvSpPr>
            <a:spLocks/>
          </p:cNvSpPr>
          <p:nvPr/>
        </p:nvSpPr>
        <p:spPr bwMode="auto">
          <a:xfrm>
            <a:off x="4859338" y="51292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1" name="object 70"/>
          <p:cNvSpPr>
            <a:spLocks/>
          </p:cNvSpPr>
          <p:nvPr/>
        </p:nvSpPr>
        <p:spPr bwMode="auto">
          <a:xfrm>
            <a:off x="6588125" y="51292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2" name="object 71"/>
          <p:cNvSpPr>
            <a:spLocks/>
          </p:cNvSpPr>
          <p:nvPr/>
        </p:nvSpPr>
        <p:spPr bwMode="auto">
          <a:xfrm>
            <a:off x="7380288" y="51292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3" name="object 72"/>
          <p:cNvSpPr>
            <a:spLocks/>
          </p:cNvSpPr>
          <p:nvPr/>
        </p:nvSpPr>
        <p:spPr bwMode="auto">
          <a:xfrm>
            <a:off x="8316913" y="51292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4" name="object 73"/>
          <p:cNvSpPr>
            <a:spLocks/>
          </p:cNvSpPr>
          <p:nvPr/>
        </p:nvSpPr>
        <p:spPr bwMode="auto">
          <a:xfrm>
            <a:off x="755650" y="54340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5" name="object 74"/>
          <p:cNvSpPr>
            <a:spLocks/>
          </p:cNvSpPr>
          <p:nvPr/>
        </p:nvSpPr>
        <p:spPr bwMode="auto">
          <a:xfrm>
            <a:off x="4859338" y="54340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6" name="object 75"/>
          <p:cNvSpPr>
            <a:spLocks/>
          </p:cNvSpPr>
          <p:nvPr/>
        </p:nvSpPr>
        <p:spPr bwMode="auto">
          <a:xfrm>
            <a:off x="6588125" y="54340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7" name="object 76"/>
          <p:cNvSpPr>
            <a:spLocks/>
          </p:cNvSpPr>
          <p:nvPr/>
        </p:nvSpPr>
        <p:spPr bwMode="auto">
          <a:xfrm>
            <a:off x="7380288" y="54340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8" name="object 77"/>
          <p:cNvSpPr>
            <a:spLocks/>
          </p:cNvSpPr>
          <p:nvPr/>
        </p:nvSpPr>
        <p:spPr bwMode="auto">
          <a:xfrm>
            <a:off x="8316913" y="54340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39" name="object 78"/>
          <p:cNvSpPr>
            <a:spLocks/>
          </p:cNvSpPr>
          <p:nvPr/>
        </p:nvSpPr>
        <p:spPr bwMode="auto">
          <a:xfrm>
            <a:off x="755650" y="5738813"/>
            <a:ext cx="4103688" cy="304800"/>
          </a:xfrm>
          <a:custGeom>
            <a:avLst/>
            <a:gdLst>
              <a:gd name="T0" fmla="*/ 0 w 4104512"/>
              <a:gd name="T1" fmla="*/ 304800 h 304800"/>
              <a:gd name="T2" fmla="*/ 4061880 w 4104512"/>
              <a:gd name="T3" fmla="*/ 304800 h 304800"/>
              <a:gd name="T4" fmla="*/ 4061880 w 4104512"/>
              <a:gd name="T5" fmla="*/ 0 h 304800"/>
              <a:gd name="T6" fmla="*/ 0 w 4104512"/>
              <a:gd name="T7" fmla="*/ 0 h 304800"/>
              <a:gd name="T8" fmla="*/ 0 w 4104512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04800"/>
              <a:gd name="T17" fmla="*/ 4104512 w 4104512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0" name="object 79"/>
          <p:cNvSpPr>
            <a:spLocks/>
          </p:cNvSpPr>
          <p:nvPr/>
        </p:nvSpPr>
        <p:spPr bwMode="auto">
          <a:xfrm>
            <a:off x="4859338" y="5738813"/>
            <a:ext cx="1728787" cy="304800"/>
          </a:xfrm>
          <a:custGeom>
            <a:avLst/>
            <a:gdLst>
              <a:gd name="T0" fmla="*/ 0 w 1728215"/>
              <a:gd name="T1" fmla="*/ 304800 h 304800"/>
              <a:gd name="T2" fmla="*/ 1758212 w 1728215"/>
              <a:gd name="T3" fmla="*/ 304800 h 304800"/>
              <a:gd name="T4" fmla="*/ 1758212 w 1728215"/>
              <a:gd name="T5" fmla="*/ 0 h 304800"/>
              <a:gd name="T6" fmla="*/ 0 w 1728215"/>
              <a:gd name="T7" fmla="*/ 0 h 304800"/>
              <a:gd name="T8" fmla="*/ 0 w 1728215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04800"/>
              <a:gd name="T17" fmla="*/ 1728215 w 1728215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1" name="object 80"/>
          <p:cNvSpPr>
            <a:spLocks/>
          </p:cNvSpPr>
          <p:nvPr/>
        </p:nvSpPr>
        <p:spPr bwMode="auto">
          <a:xfrm>
            <a:off x="6588125" y="5738813"/>
            <a:ext cx="792163" cy="304800"/>
          </a:xfrm>
          <a:custGeom>
            <a:avLst/>
            <a:gdLst>
              <a:gd name="T0" fmla="*/ 0 w 792086"/>
              <a:gd name="T1" fmla="*/ 304800 h 304800"/>
              <a:gd name="T2" fmla="*/ 796090 w 792086"/>
              <a:gd name="T3" fmla="*/ 304800 h 304800"/>
              <a:gd name="T4" fmla="*/ 796090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2" name="object 81"/>
          <p:cNvSpPr>
            <a:spLocks/>
          </p:cNvSpPr>
          <p:nvPr/>
        </p:nvSpPr>
        <p:spPr bwMode="auto">
          <a:xfrm>
            <a:off x="7380288" y="5738813"/>
            <a:ext cx="936625" cy="304800"/>
          </a:xfrm>
          <a:custGeom>
            <a:avLst/>
            <a:gdLst>
              <a:gd name="T0" fmla="*/ 0 w 936104"/>
              <a:gd name="T1" fmla="*/ 304800 h 304800"/>
              <a:gd name="T2" fmla="*/ 963584 w 936104"/>
              <a:gd name="T3" fmla="*/ 304800 h 304800"/>
              <a:gd name="T4" fmla="*/ 963584 w 936104"/>
              <a:gd name="T5" fmla="*/ 0 h 304800"/>
              <a:gd name="T6" fmla="*/ 0 w 936104"/>
              <a:gd name="T7" fmla="*/ 0 h 304800"/>
              <a:gd name="T8" fmla="*/ 0 w 936104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04800"/>
              <a:gd name="T17" fmla="*/ 936104 w 936104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3" name="object 82"/>
          <p:cNvSpPr>
            <a:spLocks/>
          </p:cNvSpPr>
          <p:nvPr/>
        </p:nvSpPr>
        <p:spPr bwMode="auto">
          <a:xfrm>
            <a:off x="8316913" y="5738813"/>
            <a:ext cx="792162" cy="304800"/>
          </a:xfrm>
          <a:custGeom>
            <a:avLst/>
            <a:gdLst>
              <a:gd name="T0" fmla="*/ 0 w 792086"/>
              <a:gd name="T1" fmla="*/ 304800 h 304800"/>
              <a:gd name="T2" fmla="*/ 796038 w 792086"/>
              <a:gd name="T3" fmla="*/ 304800 h 304800"/>
              <a:gd name="T4" fmla="*/ 796038 w 792086"/>
              <a:gd name="T5" fmla="*/ 0 h 304800"/>
              <a:gd name="T6" fmla="*/ 0 w 792086"/>
              <a:gd name="T7" fmla="*/ 0 h 304800"/>
              <a:gd name="T8" fmla="*/ 0 w 792086"/>
              <a:gd name="T9" fmla="*/ 304800 h 304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04800"/>
              <a:gd name="T17" fmla="*/ 792086 w 792086"/>
              <a:gd name="T18" fmla="*/ 304800 h 304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4" name="object 83"/>
          <p:cNvSpPr>
            <a:spLocks/>
          </p:cNvSpPr>
          <p:nvPr/>
        </p:nvSpPr>
        <p:spPr bwMode="auto">
          <a:xfrm>
            <a:off x="0" y="6043613"/>
            <a:ext cx="755650" cy="793750"/>
          </a:xfrm>
          <a:custGeom>
            <a:avLst/>
            <a:gdLst>
              <a:gd name="T0" fmla="*/ 0 w 755573"/>
              <a:gd name="T1" fmla="*/ 861347 h 792479"/>
              <a:gd name="T2" fmla="*/ 759577 w 755573"/>
              <a:gd name="T3" fmla="*/ 861347 h 792479"/>
              <a:gd name="T4" fmla="*/ 759577 w 755573"/>
              <a:gd name="T5" fmla="*/ 0 h 792479"/>
              <a:gd name="T6" fmla="*/ 0 w 755573"/>
              <a:gd name="T7" fmla="*/ 0 h 792479"/>
              <a:gd name="T8" fmla="*/ 0 w 755573"/>
              <a:gd name="T9" fmla="*/ 861347 h 7924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55573"/>
              <a:gd name="T16" fmla="*/ 0 h 792479"/>
              <a:gd name="T17" fmla="*/ 755573 w 755573"/>
              <a:gd name="T18" fmla="*/ 792479 h 7924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55573" h="792479">
                <a:moveTo>
                  <a:pt x="0" y="792480"/>
                </a:moveTo>
                <a:lnTo>
                  <a:pt x="755573" y="792480"/>
                </a:lnTo>
                <a:lnTo>
                  <a:pt x="755573" y="0"/>
                </a:lnTo>
                <a:lnTo>
                  <a:pt x="0" y="0"/>
                </a:lnTo>
                <a:lnTo>
                  <a:pt x="0" y="79248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5" name="object 84"/>
          <p:cNvSpPr>
            <a:spLocks/>
          </p:cNvSpPr>
          <p:nvPr/>
        </p:nvSpPr>
        <p:spPr bwMode="auto">
          <a:xfrm>
            <a:off x="755650" y="6043613"/>
            <a:ext cx="4103688" cy="396875"/>
          </a:xfrm>
          <a:custGeom>
            <a:avLst/>
            <a:gdLst>
              <a:gd name="T0" fmla="*/ 0 w 4104512"/>
              <a:gd name="T1" fmla="*/ 430700 h 396239"/>
              <a:gd name="T2" fmla="*/ 4061880 w 4104512"/>
              <a:gd name="T3" fmla="*/ 430700 h 396239"/>
              <a:gd name="T4" fmla="*/ 4061880 w 4104512"/>
              <a:gd name="T5" fmla="*/ 0 h 396239"/>
              <a:gd name="T6" fmla="*/ 0 w 4104512"/>
              <a:gd name="T7" fmla="*/ 0 h 396239"/>
              <a:gd name="T8" fmla="*/ 0 w 4104512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96239"/>
              <a:gd name="T17" fmla="*/ 4104512 w 4104512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96239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6" name="object 85"/>
          <p:cNvSpPr>
            <a:spLocks/>
          </p:cNvSpPr>
          <p:nvPr/>
        </p:nvSpPr>
        <p:spPr bwMode="auto">
          <a:xfrm>
            <a:off x="4859338" y="6043613"/>
            <a:ext cx="1728787" cy="396875"/>
          </a:xfrm>
          <a:custGeom>
            <a:avLst/>
            <a:gdLst>
              <a:gd name="T0" fmla="*/ 0 w 1728215"/>
              <a:gd name="T1" fmla="*/ 430700 h 396239"/>
              <a:gd name="T2" fmla="*/ 1758212 w 1728215"/>
              <a:gd name="T3" fmla="*/ 430700 h 396239"/>
              <a:gd name="T4" fmla="*/ 1758212 w 1728215"/>
              <a:gd name="T5" fmla="*/ 0 h 396239"/>
              <a:gd name="T6" fmla="*/ 0 w 1728215"/>
              <a:gd name="T7" fmla="*/ 0 h 396239"/>
              <a:gd name="T8" fmla="*/ 0 w 1728215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96239"/>
              <a:gd name="T17" fmla="*/ 1728215 w 1728215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96239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7" name="object 86"/>
          <p:cNvSpPr>
            <a:spLocks/>
          </p:cNvSpPr>
          <p:nvPr/>
        </p:nvSpPr>
        <p:spPr bwMode="auto">
          <a:xfrm>
            <a:off x="6588125" y="6043613"/>
            <a:ext cx="792163" cy="396875"/>
          </a:xfrm>
          <a:custGeom>
            <a:avLst/>
            <a:gdLst>
              <a:gd name="T0" fmla="*/ 0 w 792086"/>
              <a:gd name="T1" fmla="*/ 430700 h 396239"/>
              <a:gd name="T2" fmla="*/ 796090 w 792086"/>
              <a:gd name="T3" fmla="*/ 430700 h 396239"/>
              <a:gd name="T4" fmla="*/ 796090 w 792086"/>
              <a:gd name="T5" fmla="*/ 0 h 396239"/>
              <a:gd name="T6" fmla="*/ 0 w 792086"/>
              <a:gd name="T7" fmla="*/ 0 h 396239"/>
              <a:gd name="T8" fmla="*/ 0 w 792086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96239"/>
              <a:gd name="T17" fmla="*/ 792086 w 792086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8" name="object 87"/>
          <p:cNvSpPr>
            <a:spLocks/>
          </p:cNvSpPr>
          <p:nvPr/>
        </p:nvSpPr>
        <p:spPr bwMode="auto">
          <a:xfrm>
            <a:off x="7380288" y="6043613"/>
            <a:ext cx="936625" cy="396875"/>
          </a:xfrm>
          <a:custGeom>
            <a:avLst/>
            <a:gdLst>
              <a:gd name="T0" fmla="*/ 0 w 936104"/>
              <a:gd name="T1" fmla="*/ 430700 h 396239"/>
              <a:gd name="T2" fmla="*/ 963584 w 936104"/>
              <a:gd name="T3" fmla="*/ 430700 h 396239"/>
              <a:gd name="T4" fmla="*/ 963584 w 936104"/>
              <a:gd name="T5" fmla="*/ 0 h 396239"/>
              <a:gd name="T6" fmla="*/ 0 w 936104"/>
              <a:gd name="T7" fmla="*/ 0 h 396239"/>
              <a:gd name="T8" fmla="*/ 0 w 936104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96239"/>
              <a:gd name="T17" fmla="*/ 936104 w 936104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96239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49" name="object 88"/>
          <p:cNvSpPr>
            <a:spLocks/>
          </p:cNvSpPr>
          <p:nvPr/>
        </p:nvSpPr>
        <p:spPr bwMode="auto">
          <a:xfrm>
            <a:off x="8086725" y="6043613"/>
            <a:ext cx="1057275" cy="396875"/>
          </a:xfrm>
          <a:custGeom>
            <a:avLst/>
            <a:gdLst>
              <a:gd name="T0" fmla="*/ 0 w 792086"/>
              <a:gd name="T1" fmla="*/ 430700 h 396239"/>
              <a:gd name="T2" fmla="*/ 2147483646 w 792086"/>
              <a:gd name="T3" fmla="*/ 430700 h 396239"/>
              <a:gd name="T4" fmla="*/ 2147483646 w 792086"/>
              <a:gd name="T5" fmla="*/ 0 h 396239"/>
              <a:gd name="T6" fmla="*/ 0 w 792086"/>
              <a:gd name="T7" fmla="*/ 0 h 396239"/>
              <a:gd name="T8" fmla="*/ 0 w 792086"/>
              <a:gd name="T9" fmla="*/ 430700 h 3962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96239"/>
              <a:gd name="T17" fmla="*/ 792086 w 792086"/>
              <a:gd name="T18" fmla="*/ 396239 h 39623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0" name="object 89"/>
          <p:cNvSpPr>
            <a:spLocks/>
          </p:cNvSpPr>
          <p:nvPr/>
        </p:nvSpPr>
        <p:spPr bwMode="auto">
          <a:xfrm>
            <a:off x="755650" y="6440488"/>
            <a:ext cx="4103688" cy="396875"/>
          </a:xfrm>
          <a:custGeom>
            <a:avLst/>
            <a:gdLst>
              <a:gd name="T0" fmla="*/ 0 w 4104512"/>
              <a:gd name="T1" fmla="*/ 430645 h 396240"/>
              <a:gd name="T2" fmla="*/ 4061880 w 4104512"/>
              <a:gd name="T3" fmla="*/ 430645 h 396240"/>
              <a:gd name="T4" fmla="*/ 4061880 w 4104512"/>
              <a:gd name="T5" fmla="*/ 0 h 396240"/>
              <a:gd name="T6" fmla="*/ 0 w 4104512"/>
              <a:gd name="T7" fmla="*/ 0 h 396240"/>
              <a:gd name="T8" fmla="*/ 0 w 4104512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04512"/>
              <a:gd name="T16" fmla="*/ 0 h 396240"/>
              <a:gd name="T17" fmla="*/ 4104512 w 4104512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04512" h="396240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1" name="object 90"/>
          <p:cNvSpPr>
            <a:spLocks/>
          </p:cNvSpPr>
          <p:nvPr/>
        </p:nvSpPr>
        <p:spPr bwMode="auto">
          <a:xfrm>
            <a:off x="4859338" y="6440488"/>
            <a:ext cx="1728787" cy="396875"/>
          </a:xfrm>
          <a:custGeom>
            <a:avLst/>
            <a:gdLst>
              <a:gd name="T0" fmla="*/ 0 w 1728215"/>
              <a:gd name="T1" fmla="*/ 430645 h 396240"/>
              <a:gd name="T2" fmla="*/ 1758212 w 1728215"/>
              <a:gd name="T3" fmla="*/ 430645 h 396240"/>
              <a:gd name="T4" fmla="*/ 1758212 w 1728215"/>
              <a:gd name="T5" fmla="*/ 0 h 396240"/>
              <a:gd name="T6" fmla="*/ 0 w 1728215"/>
              <a:gd name="T7" fmla="*/ 0 h 396240"/>
              <a:gd name="T8" fmla="*/ 0 w 1728215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396240"/>
              <a:gd name="T17" fmla="*/ 1728215 w 1728215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396240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2" name="object 91"/>
          <p:cNvSpPr>
            <a:spLocks/>
          </p:cNvSpPr>
          <p:nvPr/>
        </p:nvSpPr>
        <p:spPr bwMode="auto">
          <a:xfrm>
            <a:off x="6588125" y="6440488"/>
            <a:ext cx="792163" cy="396875"/>
          </a:xfrm>
          <a:custGeom>
            <a:avLst/>
            <a:gdLst>
              <a:gd name="T0" fmla="*/ 0 w 792086"/>
              <a:gd name="T1" fmla="*/ 430645 h 396240"/>
              <a:gd name="T2" fmla="*/ 796090 w 792086"/>
              <a:gd name="T3" fmla="*/ 430645 h 396240"/>
              <a:gd name="T4" fmla="*/ 796090 w 792086"/>
              <a:gd name="T5" fmla="*/ 0 h 396240"/>
              <a:gd name="T6" fmla="*/ 0 w 792086"/>
              <a:gd name="T7" fmla="*/ 0 h 396240"/>
              <a:gd name="T8" fmla="*/ 0 w 792086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96240"/>
              <a:gd name="T17" fmla="*/ 792086 w 792086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3" name="object 92"/>
          <p:cNvSpPr>
            <a:spLocks/>
          </p:cNvSpPr>
          <p:nvPr/>
        </p:nvSpPr>
        <p:spPr bwMode="auto">
          <a:xfrm>
            <a:off x="7380288" y="6440488"/>
            <a:ext cx="936625" cy="396875"/>
          </a:xfrm>
          <a:custGeom>
            <a:avLst/>
            <a:gdLst>
              <a:gd name="T0" fmla="*/ 0 w 936104"/>
              <a:gd name="T1" fmla="*/ 430645 h 396240"/>
              <a:gd name="T2" fmla="*/ 963584 w 936104"/>
              <a:gd name="T3" fmla="*/ 430645 h 396240"/>
              <a:gd name="T4" fmla="*/ 963584 w 936104"/>
              <a:gd name="T5" fmla="*/ 0 h 396240"/>
              <a:gd name="T6" fmla="*/ 0 w 936104"/>
              <a:gd name="T7" fmla="*/ 0 h 396240"/>
              <a:gd name="T8" fmla="*/ 0 w 936104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104"/>
              <a:gd name="T16" fmla="*/ 0 h 396240"/>
              <a:gd name="T17" fmla="*/ 936104 w 936104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104" h="396240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4" name="object 93"/>
          <p:cNvSpPr>
            <a:spLocks/>
          </p:cNvSpPr>
          <p:nvPr/>
        </p:nvSpPr>
        <p:spPr bwMode="auto">
          <a:xfrm>
            <a:off x="8316913" y="6440488"/>
            <a:ext cx="792162" cy="396875"/>
          </a:xfrm>
          <a:custGeom>
            <a:avLst/>
            <a:gdLst>
              <a:gd name="T0" fmla="*/ 0 w 792086"/>
              <a:gd name="T1" fmla="*/ 430645 h 396240"/>
              <a:gd name="T2" fmla="*/ 796038 w 792086"/>
              <a:gd name="T3" fmla="*/ 430645 h 396240"/>
              <a:gd name="T4" fmla="*/ 796038 w 792086"/>
              <a:gd name="T5" fmla="*/ 0 h 396240"/>
              <a:gd name="T6" fmla="*/ 0 w 792086"/>
              <a:gd name="T7" fmla="*/ 0 h 396240"/>
              <a:gd name="T8" fmla="*/ 0 w 792086"/>
              <a:gd name="T9" fmla="*/ 430645 h 3962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92086"/>
              <a:gd name="T16" fmla="*/ 0 h 396240"/>
              <a:gd name="T17" fmla="*/ 792086 w 792086"/>
              <a:gd name="T18" fmla="*/ 396240 h 3962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5" name="object 94"/>
          <p:cNvSpPr>
            <a:spLocks/>
          </p:cNvSpPr>
          <p:nvPr/>
        </p:nvSpPr>
        <p:spPr bwMode="auto">
          <a:xfrm>
            <a:off x="755650" y="987425"/>
            <a:ext cx="0" cy="5856288"/>
          </a:xfrm>
          <a:custGeom>
            <a:avLst/>
            <a:gdLst>
              <a:gd name="T0" fmla="*/ 0 h 5855769"/>
              <a:gd name="T1" fmla="*/ 5882817 h 5855769"/>
              <a:gd name="T2" fmla="*/ 0 60000 65536"/>
              <a:gd name="T3" fmla="*/ 0 60000 65536"/>
              <a:gd name="T4" fmla="*/ 0 h 5855769"/>
              <a:gd name="T5" fmla="*/ 5855769 h 585576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855769">
                <a:moveTo>
                  <a:pt x="0" y="0"/>
                </a:moveTo>
                <a:lnTo>
                  <a:pt x="0" y="5855769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6" name="object 95"/>
          <p:cNvSpPr>
            <a:spLocks/>
          </p:cNvSpPr>
          <p:nvPr/>
        </p:nvSpPr>
        <p:spPr bwMode="auto">
          <a:xfrm>
            <a:off x="4859338" y="327025"/>
            <a:ext cx="0" cy="6516688"/>
          </a:xfrm>
          <a:custGeom>
            <a:avLst/>
            <a:gdLst>
              <a:gd name="T0" fmla="*/ 0 h 6516677"/>
              <a:gd name="T1" fmla="*/ 6517249 h 6516677"/>
              <a:gd name="T2" fmla="*/ 0 60000 65536"/>
              <a:gd name="T3" fmla="*/ 0 60000 65536"/>
              <a:gd name="T4" fmla="*/ 0 h 6516677"/>
              <a:gd name="T5" fmla="*/ 6516677 h 651667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7" name="object 96"/>
          <p:cNvSpPr>
            <a:spLocks/>
          </p:cNvSpPr>
          <p:nvPr/>
        </p:nvSpPr>
        <p:spPr bwMode="auto">
          <a:xfrm>
            <a:off x="6588125" y="327025"/>
            <a:ext cx="0" cy="6516688"/>
          </a:xfrm>
          <a:custGeom>
            <a:avLst/>
            <a:gdLst>
              <a:gd name="T0" fmla="*/ 0 h 6516677"/>
              <a:gd name="T1" fmla="*/ 6517249 h 6516677"/>
              <a:gd name="T2" fmla="*/ 0 60000 65536"/>
              <a:gd name="T3" fmla="*/ 0 60000 65536"/>
              <a:gd name="T4" fmla="*/ 0 h 6516677"/>
              <a:gd name="T5" fmla="*/ 6516677 h 651667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8" name="object 97"/>
          <p:cNvSpPr>
            <a:spLocks/>
          </p:cNvSpPr>
          <p:nvPr/>
        </p:nvSpPr>
        <p:spPr bwMode="auto">
          <a:xfrm>
            <a:off x="7380288" y="327025"/>
            <a:ext cx="0" cy="2336800"/>
          </a:xfrm>
          <a:custGeom>
            <a:avLst/>
            <a:gdLst>
              <a:gd name="T0" fmla="*/ 0 h 2337942"/>
              <a:gd name="T1" fmla="*/ 2279292 h 2337942"/>
              <a:gd name="T2" fmla="*/ 0 60000 65536"/>
              <a:gd name="T3" fmla="*/ 0 60000 65536"/>
              <a:gd name="T4" fmla="*/ 0 h 2337942"/>
              <a:gd name="T5" fmla="*/ 2337942 h 233794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59" name="object 98"/>
          <p:cNvSpPr>
            <a:spLocks/>
          </p:cNvSpPr>
          <p:nvPr/>
        </p:nvSpPr>
        <p:spPr bwMode="auto">
          <a:xfrm>
            <a:off x="7380288" y="2955925"/>
            <a:ext cx="0" cy="3887788"/>
          </a:xfrm>
          <a:custGeom>
            <a:avLst/>
            <a:gdLst>
              <a:gd name="T0" fmla="*/ 0 h 3886634"/>
              <a:gd name="T1" fmla="*/ 3947098 h 3886634"/>
              <a:gd name="T2" fmla="*/ 0 60000 65536"/>
              <a:gd name="T3" fmla="*/ 0 60000 65536"/>
              <a:gd name="T4" fmla="*/ 0 h 3886634"/>
              <a:gd name="T5" fmla="*/ 3886634 h 388663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0" name="object 99"/>
          <p:cNvSpPr>
            <a:spLocks/>
          </p:cNvSpPr>
          <p:nvPr/>
        </p:nvSpPr>
        <p:spPr bwMode="auto">
          <a:xfrm>
            <a:off x="8316913" y="327025"/>
            <a:ext cx="0" cy="2336800"/>
          </a:xfrm>
          <a:custGeom>
            <a:avLst/>
            <a:gdLst>
              <a:gd name="T0" fmla="*/ 0 h 2337942"/>
              <a:gd name="T1" fmla="*/ 2279292 h 2337942"/>
              <a:gd name="T2" fmla="*/ 0 60000 65536"/>
              <a:gd name="T3" fmla="*/ 0 60000 65536"/>
              <a:gd name="T4" fmla="*/ 0 h 2337942"/>
              <a:gd name="T5" fmla="*/ 2337942 h 233794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1" name="object 100"/>
          <p:cNvSpPr>
            <a:spLocks/>
          </p:cNvSpPr>
          <p:nvPr/>
        </p:nvSpPr>
        <p:spPr bwMode="auto">
          <a:xfrm>
            <a:off x="8316913" y="2955925"/>
            <a:ext cx="0" cy="3887788"/>
          </a:xfrm>
          <a:custGeom>
            <a:avLst/>
            <a:gdLst>
              <a:gd name="T0" fmla="*/ 0 h 3886634"/>
              <a:gd name="T1" fmla="*/ 3947098 h 3886634"/>
              <a:gd name="T2" fmla="*/ 0 60000 65536"/>
              <a:gd name="T3" fmla="*/ 0 60000 65536"/>
              <a:gd name="T4" fmla="*/ 0 h 3886634"/>
              <a:gd name="T5" fmla="*/ 3886634 h 388663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2" name="object 101"/>
          <p:cNvSpPr>
            <a:spLocks/>
          </p:cNvSpPr>
          <p:nvPr/>
        </p:nvSpPr>
        <p:spPr bwMode="auto">
          <a:xfrm>
            <a:off x="0" y="1006475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3" name="object 102"/>
          <p:cNvSpPr>
            <a:spLocks/>
          </p:cNvSpPr>
          <p:nvPr/>
        </p:nvSpPr>
        <p:spPr bwMode="auto">
          <a:xfrm>
            <a:off x="749300" y="125253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4" name="object 103"/>
          <p:cNvSpPr>
            <a:spLocks/>
          </p:cNvSpPr>
          <p:nvPr/>
        </p:nvSpPr>
        <p:spPr bwMode="auto">
          <a:xfrm>
            <a:off x="749300" y="17430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5" name="object 104"/>
          <p:cNvSpPr>
            <a:spLocks/>
          </p:cNvSpPr>
          <p:nvPr/>
        </p:nvSpPr>
        <p:spPr bwMode="auto">
          <a:xfrm>
            <a:off x="749300" y="20478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6" name="object 105"/>
          <p:cNvSpPr>
            <a:spLocks/>
          </p:cNvSpPr>
          <p:nvPr/>
        </p:nvSpPr>
        <p:spPr bwMode="auto">
          <a:xfrm>
            <a:off x="749300" y="23526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7" name="object 106"/>
          <p:cNvSpPr>
            <a:spLocks/>
          </p:cNvSpPr>
          <p:nvPr/>
        </p:nvSpPr>
        <p:spPr bwMode="auto">
          <a:xfrm>
            <a:off x="749300" y="26574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8" name="object 107"/>
          <p:cNvSpPr>
            <a:spLocks/>
          </p:cNvSpPr>
          <p:nvPr/>
        </p:nvSpPr>
        <p:spPr bwMode="auto">
          <a:xfrm>
            <a:off x="749300" y="2962275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69" name="object 108"/>
          <p:cNvSpPr>
            <a:spLocks/>
          </p:cNvSpPr>
          <p:nvPr/>
        </p:nvSpPr>
        <p:spPr bwMode="auto">
          <a:xfrm>
            <a:off x="749300" y="348138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0" name="object 109"/>
          <p:cNvSpPr>
            <a:spLocks/>
          </p:cNvSpPr>
          <p:nvPr/>
        </p:nvSpPr>
        <p:spPr bwMode="auto">
          <a:xfrm>
            <a:off x="749300" y="378618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1" name="object 110"/>
          <p:cNvSpPr>
            <a:spLocks/>
          </p:cNvSpPr>
          <p:nvPr/>
        </p:nvSpPr>
        <p:spPr bwMode="auto">
          <a:xfrm>
            <a:off x="749300" y="400208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2" name="object 111"/>
          <p:cNvSpPr>
            <a:spLocks/>
          </p:cNvSpPr>
          <p:nvPr/>
        </p:nvSpPr>
        <p:spPr bwMode="auto">
          <a:xfrm>
            <a:off x="749300" y="4519613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3" name="object 112"/>
          <p:cNvSpPr>
            <a:spLocks/>
          </p:cNvSpPr>
          <p:nvPr/>
        </p:nvSpPr>
        <p:spPr bwMode="auto">
          <a:xfrm>
            <a:off x="749300" y="4824413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4" name="object 113"/>
          <p:cNvSpPr>
            <a:spLocks/>
          </p:cNvSpPr>
          <p:nvPr/>
        </p:nvSpPr>
        <p:spPr bwMode="auto">
          <a:xfrm>
            <a:off x="0" y="5129213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5" name="object 114"/>
          <p:cNvSpPr>
            <a:spLocks/>
          </p:cNvSpPr>
          <p:nvPr/>
        </p:nvSpPr>
        <p:spPr bwMode="auto">
          <a:xfrm>
            <a:off x="749300" y="5434013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6" name="object 115"/>
          <p:cNvSpPr>
            <a:spLocks/>
          </p:cNvSpPr>
          <p:nvPr/>
        </p:nvSpPr>
        <p:spPr bwMode="auto">
          <a:xfrm>
            <a:off x="749300" y="5738813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7" name="object 116"/>
          <p:cNvSpPr>
            <a:spLocks/>
          </p:cNvSpPr>
          <p:nvPr/>
        </p:nvSpPr>
        <p:spPr bwMode="auto">
          <a:xfrm>
            <a:off x="0" y="6043613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8" name="object 117"/>
          <p:cNvSpPr>
            <a:spLocks/>
          </p:cNvSpPr>
          <p:nvPr/>
        </p:nvSpPr>
        <p:spPr bwMode="auto">
          <a:xfrm>
            <a:off x="749300" y="6440488"/>
            <a:ext cx="8366125" cy="0"/>
          </a:xfrm>
          <a:custGeom>
            <a:avLst/>
            <a:gdLst>
              <a:gd name="T0" fmla="*/ 0 w 8365566"/>
              <a:gd name="T1" fmla="*/ 8394683 w 8365566"/>
              <a:gd name="T2" fmla="*/ 0 60000 65536"/>
              <a:gd name="T3" fmla="*/ 0 60000 65536"/>
              <a:gd name="T4" fmla="*/ 0 w 8365566"/>
              <a:gd name="T5" fmla="*/ 8365566 w 836556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79" name="object 118"/>
          <p:cNvSpPr>
            <a:spLocks/>
          </p:cNvSpPr>
          <p:nvPr/>
        </p:nvSpPr>
        <p:spPr bwMode="auto">
          <a:xfrm>
            <a:off x="0" y="327025"/>
            <a:ext cx="0" cy="6516688"/>
          </a:xfrm>
          <a:custGeom>
            <a:avLst/>
            <a:gdLst>
              <a:gd name="T0" fmla="*/ 0 h 6516677"/>
              <a:gd name="T1" fmla="*/ 6517249 h 6516677"/>
              <a:gd name="T2" fmla="*/ 0 60000 65536"/>
              <a:gd name="T3" fmla="*/ 0 60000 65536"/>
              <a:gd name="T4" fmla="*/ 0 h 6516677"/>
              <a:gd name="T5" fmla="*/ 6516677 h 651667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80" name="object 119"/>
          <p:cNvSpPr>
            <a:spLocks/>
          </p:cNvSpPr>
          <p:nvPr/>
        </p:nvSpPr>
        <p:spPr bwMode="auto">
          <a:xfrm>
            <a:off x="9109075" y="327025"/>
            <a:ext cx="0" cy="6516688"/>
          </a:xfrm>
          <a:custGeom>
            <a:avLst/>
            <a:gdLst>
              <a:gd name="T0" fmla="*/ 0 h 6516677"/>
              <a:gd name="T1" fmla="*/ 6517249 h 6516677"/>
              <a:gd name="T2" fmla="*/ 0 60000 65536"/>
              <a:gd name="T3" fmla="*/ 0 60000 65536"/>
              <a:gd name="T4" fmla="*/ 0 h 6516677"/>
              <a:gd name="T5" fmla="*/ 6516677 h 651667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81" name="object 120"/>
          <p:cNvSpPr>
            <a:spLocks/>
          </p:cNvSpPr>
          <p:nvPr/>
        </p:nvSpPr>
        <p:spPr bwMode="auto">
          <a:xfrm>
            <a:off x="0" y="333375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82" name="object 121"/>
          <p:cNvSpPr>
            <a:spLocks/>
          </p:cNvSpPr>
          <p:nvPr/>
        </p:nvSpPr>
        <p:spPr bwMode="auto">
          <a:xfrm>
            <a:off x="0" y="6837363"/>
            <a:ext cx="9115425" cy="0"/>
          </a:xfrm>
          <a:custGeom>
            <a:avLst/>
            <a:gdLst>
              <a:gd name="T0" fmla="*/ 0 w 9114790"/>
              <a:gd name="T1" fmla="*/ 9147868 w 9114790"/>
              <a:gd name="T2" fmla="*/ 0 60000 65536"/>
              <a:gd name="T3" fmla="*/ 0 60000 65536"/>
              <a:gd name="T4" fmla="*/ 0 w 9114790"/>
              <a:gd name="T5" fmla="*/ 9114790 w 911479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483" name="object 122"/>
          <p:cNvSpPr txBox="1">
            <a:spLocks noChangeArrowheads="1"/>
          </p:cNvSpPr>
          <p:nvPr/>
        </p:nvSpPr>
        <p:spPr bwMode="auto">
          <a:xfrm>
            <a:off x="747713" y="382588"/>
            <a:ext cx="336391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693738" indent="-6810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FFFFFF"/>
                </a:solidFill>
                <a:cs typeface="Times New Roman" panose="02020603050405020304" pitchFamily="18" charset="0"/>
              </a:rPr>
              <a:t>Налоги и сборы, установленные законодательством</a:t>
            </a:r>
            <a:endParaRPr lang="ru-RU" altLang="ru-RU" sz="1800" dirty="0">
              <a:cs typeface="Times New Roman" panose="02020603050405020304" pitchFamily="18" charset="0"/>
            </a:endParaRPr>
          </a:p>
        </p:txBody>
      </p:sp>
      <p:sp>
        <p:nvSpPr>
          <p:cNvPr id="126" name="object 123"/>
          <p:cNvSpPr txBox="1"/>
          <p:nvPr/>
        </p:nvSpPr>
        <p:spPr>
          <a:xfrm>
            <a:off x="5064125" y="568325"/>
            <a:ext cx="1319213" cy="195263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О</a:t>
            </a:r>
            <a:r>
              <a:rPr sz="1200" b="1" spc="-2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ла</a:t>
            </a:r>
            <a:r>
              <a:rPr sz="1200" b="1" spc="-1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с</a:t>
            </a:r>
            <a:r>
              <a:rPr sz="1200" b="1" spc="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ной</a:t>
            </a:r>
            <a:r>
              <a:rPr sz="1200" b="1" spc="-25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spc="-8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ю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д</a:t>
            </a:r>
            <a:r>
              <a:rPr sz="1200" b="1" spc="-3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ж</a:t>
            </a:r>
            <a:r>
              <a:rPr sz="1200" b="1" spc="-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е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endParaRPr sz="12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485" name="object 124"/>
          <p:cNvSpPr txBox="1">
            <a:spLocks noChangeArrowheads="1"/>
          </p:cNvSpPr>
          <p:nvPr/>
        </p:nvSpPr>
        <p:spPr bwMode="auto">
          <a:xfrm>
            <a:off x="6613525" y="368300"/>
            <a:ext cx="766763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 indent="31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solidFill>
                  <a:srgbClr val="FFFFFF"/>
                </a:solidFill>
                <a:cs typeface="Times New Roman" panose="02020603050405020304" pitchFamily="18" charset="0"/>
              </a:rPr>
              <a:t>Бюджеты поселений гор/сельск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5486" name="object 126"/>
          <p:cNvSpPr txBox="1">
            <a:spLocks noChangeArrowheads="1"/>
          </p:cNvSpPr>
          <p:nvPr/>
        </p:nvSpPr>
        <p:spPr bwMode="auto">
          <a:xfrm>
            <a:off x="8316913" y="385763"/>
            <a:ext cx="8270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solidFill>
                  <a:srgbClr val="FFFFFF"/>
                </a:solidFill>
                <a:cs typeface="Times New Roman" panose="02020603050405020304" pitchFamily="18" charset="0"/>
              </a:rPr>
              <a:t>Бюджет городского округа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29" name="object 127"/>
          <p:cNvSpPr txBox="1"/>
          <p:nvPr/>
        </p:nvSpPr>
        <p:spPr>
          <a:xfrm>
            <a:off x="82804" y="2269393"/>
            <a:ext cx="316865" cy="160083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latin typeface="+mn-lt"/>
                <a:cs typeface="Times New Roman" panose="02020603050405020304" pitchFamily="18" charset="0"/>
              </a:rPr>
              <a:t>Ф</a:t>
            </a:r>
            <a:r>
              <a:rPr sz="2000" b="1" spc="-35">
                <a:latin typeface="+mn-lt"/>
                <a:cs typeface="Times New Roman" panose="02020603050405020304" pitchFamily="18" charset="0"/>
              </a:rPr>
              <a:t>е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ер</a:t>
            </a:r>
            <a:r>
              <a:rPr sz="20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л</a:t>
            </a:r>
            <a:r>
              <a:rPr sz="2000" b="1" spc="10">
                <a:latin typeface="+mn-lt"/>
                <a:cs typeface="Times New Roman" panose="02020603050405020304" pitchFamily="18" charset="0"/>
              </a:rPr>
              <a:t>ь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н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</a:t>
            </a:r>
            <a:endParaRPr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0" name="object 128"/>
          <p:cNvSpPr txBox="1"/>
          <p:nvPr/>
        </p:nvSpPr>
        <p:spPr>
          <a:xfrm>
            <a:off x="835025" y="1020763"/>
            <a:ext cx="26066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ль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орган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й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1" name="object 129"/>
          <p:cNvSpPr txBox="1"/>
          <p:nvPr/>
        </p:nvSpPr>
        <p:spPr>
          <a:xfrm>
            <a:off x="5489575" y="1020763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2" name="object 130"/>
          <p:cNvSpPr txBox="1"/>
          <p:nvPr/>
        </p:nvSpPr>
        <p:spPr>
          <a:xfrm>
            <a:off x="835025" y="1389063"/>
            <a:ext cx="27241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ды</a:t>
            </a:r>
            <a:r>
              <a:rPr sz="1400" b="1" spc="-3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ц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3" name="object 132"/>
          <p:cNvSpPr txBox="1"/>
          <p:nvPr/>
        </p:nvSpPr>
        <p:spPr>
          <a:xfrm>
            <a:off x="6588125" y="1412875"/>
            <a:ext cx="792163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/2%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492" name="object 134"/>
          <p:cNvSpPr txBox="1">
            <a:spLocks noChangeArrowheads="1"/>
          </p:cNvSpPr>
          <p:nvPr/>
        </p:nvSpPr>
        <p:spPr bwMode="auto">
          <a:xfrm>
            <a:off x="8456613" y="1389063"/>
            <a:ext cx="51593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15%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835025" y="1784350"/>
            <a:ext cx="18208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15" err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о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5487988" y="1784350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495" name="object 137"/>
          <p:cNvSpPr txBox="1">
            <a:spLocks noChangeArrowheads="1"/>
          </p:cNvSpPr>
          <p:nvPr/>
        </p:nvSpPr>
        <p:spPr bwMode="auto">
          <a:xfrm>
            <a:off x="6942138" y="17843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496" name="object 138"/>
          <p:cNvSpPr txBox="1">
            <a:spLocks noChangeArrowheads="1"/>
          </p:cNvSpPr>
          <p:nvPr/>
        </p:nvSpPr>
        <p:spPr bwMode="auto">
          <a:xfrm>
            <a:off x="7807325" y="1784350"/>
            <a:ext cx="841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497" name="object 139"/>
          <p:cNvSpPr txBox="1">
            <a:spLocks noChangeArrowheads="1"/>
          </p:cNvSpPr>
          <p:nvPr/>
        </p:nvSpPr>
        <p:spPr bwMode="auto">
          <a:xfrm>
            <a:off x="8670925" y="17843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835025" y="2089150"/>
            <a:ext cx="29718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льную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ю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499" name="object 141"/>
          <p:cNvSpPr txBox="1">
            <a:spLocks noChangeArrowheads="1"/>
          </p:cNvSpPr>
          <p:nvPr/>
        </p:nvSpPr>
        <p:spPr bwMode="auto">
          <a:xfrm>
            <a:off x="5534025" y="2089150"/>
            <a:ext cx="38417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40%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0" name="object 142"/>
          <p:cNvSpPr txBox="1">
            <a:spLocks noChangeArrowheads="1"/>
          </p:cNvSpPr>
          <p:nvPr/>
        </p:nvSpPr>
        <p:spPr bwMode="auto">
          <a:xfrm>
            <a:off x="6942138" y="20891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1" name="object 143"/>
          <p:cNvSpPr txBox="1">
            <a:spLocks noChangeArrowheads="1"/>
          </p:cNvSpPr>
          <p:nvPr/>
        </p:nvSpPr>
        <p:spPr bwMode="auto">
          <a:xfrm>
            <a:off x="7807325" y="2089150"/>
            <a:ext cx="841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2" name="object 144"/>
          <p:cNvSpPr txBox="1">
            <a:spLocks noChangeArrowheads="1"/>
          </p:cNvSpPr>
          <p:nvPr/>
        </p:nvSpPr>
        <p:spPr bwMode="auto">
          <a:xfrm>
            <a:off x="8670925" y="20891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835025" y="2393950"/>
            <a:ext cx="38544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э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пи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сы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ья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5534025" y="23939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50%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05" name="object 147"/>
          <p:cNvSpPr txBox="1">
            <a:spLocks noChangeArrowheads="1"/>
          </p:cNvSpPr>
          <p:nvPr/>
        </p:nvSpPr>
        <p:spPr bwMode="auto">
          <a:xfrm>
            <a:off x="6942138" y="23939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6" name="object 148"/>
          <p:cNvSpPr txBox="1">
            <a:spLocks noChangeArrowheads="1"/>
          </p:cNvSpPr>
          <p:nvPr/>
        </p:nvSpPr>
        <p:spPr bwMode="auto">
          <a:xfrm>
            <a:off x="7807325" y="2393950"/>
            <a:ext cx="841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07" name="object 149"/>
          <p:cNvSpPr txBox="1">
            <a:spLocks noChangeArrowheads="1"/>
          </p:cNvSpPr>
          <p:nvPr/>
        </p:nvSpPr>
        <p:spPr bwMode="auto">
          <a:xfrm>
            <a:off x="8670925" y="2393950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835025" y="2698750"/>
            <a:ext cx="222091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еп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дукты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5534025" y="26987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90%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7658100" y="26987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11" name="object 153"/>
          <p:cNvSpPr txBox="1">
            <a:spLocks noChangeArrowheads="1"/>
          </p:cNvSpPr>
          <p:nvPr/>
        </p:nvSpPr>
        <p:spPr bwMode="auto">
          <a:xfrm>
            <a:off x="835025" y="3003550"/>
            <a:ext cx="33829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Налог на добычу общераспространенных полезных ископаемых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5487988" y="3109913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13" name="object 155"/>
          <p:cNvSpPr txBox="1">
            <a:spLocks noChangeArrowheads="1"/>
          </p:cNvSpPr>
          <p:nvPr/>
        </p:nvSpPr>
        <p:spPr bwMode="auto">
          <a:xfrm>
            <a:off x="6942138" y="3109913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14" name="object 156"/>
          <p:cNvSpPr txBox="1">
            <a:spLocks noChangeArrowheads="1"/>
          </p:cNvSpPr>
          <p:nvPr/>
        </p:nvSpPr>
        <p:spPr bwMode="auto">
          <a:xfrm>
            <a:off x="7810500" y="3103563"/>
            <a:ext cx="7937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15" name="object 157"/>
          <p:cNvSpPr txBox="1">
            <a:spLocks noChangeArrowheads="1"/>
          </p:cNvSpPr>
          <p:nvPr/>
        </p:nvSpPr>
        <p:spPr bwMode="auto">
          <a:xfrm>
            <a:off x="8672513" y="3103563"/>
            <a:ext cx="80962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835025" y="3521075"/>
            <a:ext cx="387191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чу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лез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аем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5534025" y="3521075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60%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18" name="object 160"/>
          <p:cNvSpPr txBox="1">
            <a:spLocks noChangeArrowheads="1"/>
          </p:cNvSpPr>
          <p:nvPr/>
        </p:nvSpPr>
        <p:spPr bwMode="auto">
          <a:xfrm>
            <a:off x="6942138" y="3521075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19" name="object 161"/>
          <p:cNvSpPr txBox="1">
            <a:spLocks noChangeArrowheads="1"/>
          </p:cNvSpPr>
          <p:nvPr/>
        </p:nvSpPr>
        <p:spPr bwMode="auto">
          <a:xfrm>
            <a:off x="7810500" y="3516313"/>
            <a:ext cx="79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20" name="object 162"/>
          <p:cNvSpPr txBox="1">
            <a:spLocks noChangeArrowheads="1"/>
          </p:cNvSpPr>
          <p:nvPr/>
        </p:nvSpPr>
        <p:spPr bwMode="auto">
          <a:xfrm>
            <a:off x="8672513" y="3516313"/>
            <a:ext cx="809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835025" y="3786188"/>
            <a:ext cx="30575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25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80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дарс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ая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ш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(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)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5489575" y="37846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23" name="object 165"/>
          <p:cNvSpPr txBox="1">
            <a:spLocks noChangeArrowheads="1"/>
          </p:cNvSpPr>
          <p:nvPr/>
        </p:nvSpPr>
        <p:spPr bwMode="auto">
          <a:xfrm>
            <a:off x="6780213" y="3800475"/>
            <a:ext cx="406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cs typeface="Times New Roman" panose="02020603050405020304" pitchFamily="18" charset="0"/>
              </a:rPr>
              <a:t>100%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5524" name="object 166"/>
          <p:cNvSpPr txBox="1">
            <a:spLocks noChangeArrowheads="1"/>
          </p:cNvSpPr>
          <p:nvPr/>
        </p:nvSpPr>
        <p:spPr bwMode="auto">
          <a:xfrm>
            <a:off x="7645400" y="3800475"/>
            <a:ext cx="406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cs typeface="Times New Roman" panose="02020603050405020304" pitchFamily="18" charset="0"/>
              </a:rPr>
              <a:t>100%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5525" name="object 167"/>
          <p:cNvSpPr txBox="1">
            <a:spLocks noChangeArrowheads="1"/>
          </p:cNvSpPr>
          <p:nvPr/>
        </p:nvSpPr>
        <p:spPr bwMode="auto">
          <a:xfrm>
            <a:off x="8509000" y="3800475"/>
            <a:ext cx="406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cs typeface="Times New Roman" panose="02020603050405020304" pitchFamily="18" charset="0"/>
              </a:rPr>
              <a:t>100%</a:t>
            </a:r>
            <a:endParaRPr lang="ru-RU" altLang="ru-RU" sz="1200">
              <a:cs typeface="Times New Roman" panose="02020603050405020304" pitchFamily="18" charset="0"/>
            </a:endParaRPr>
          </a:p>
        </p:txBody>
      </p:sp>
      <p:sp>
        <p:nvSpPr>
          <p:cNvPr id="15526" name="object 168"/>
          <p:cNvSpPr txBox="1">
            <a:spLocks noChangeArrowheads="1"/>
          </p:cNvSpPr>
          <p:nvPr/>
        </p:nvSpPr>
        <p:spPr bwMode="auto">
          <a:xfrm>
            <a:off x="835025" y="4043363"/>
            <a:ext cx="33988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Налог, взимаемый в связи с применением упрощенной системы налогообложения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5487988" y="4149725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5" dirty="0" smtClean="0">
                <a:latin typeface="+mn-lt"/>
                <a:cs typeface="Times New Roman" panose="02020603050405020304" pitchFamily="18" charset="0"/>
              </a:rPr>
              <a:t>3</a:t>
            </a:r>
            <a:r>
              <a:rPr sz="1400" b="1" spc="5" dirty="0" smtClean="0">
                <a:latin typeface="+mn-lt"/>
                <a:cs typeface="Times New Roman" panose="02020603050405020304" pitchFamily="18" charset="0"/>
              </a:rPr>
              <a:t>0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28" name="object 170"/>
          <p:cNvSpPr txBox="1">
            <a:spLocks noChangeArrowheads="1"/>
          </p:cNvSpPr>
          <p:nvPr/>
        </p:nvSpPr>
        <p:spPr bwMode="auto">
          <a:xfrm>
            <a:off x="6942138" y="4149725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29" name="object 171"/>
          <p:cNvSpPr txBox="1">
            <a:spLocks noChangeArrowheads="1"/>
          </p:cNvSpPr>
          <p:nvPr/>
        </p:nvSpPr>
        <p:spPr bwMode="auto">
          <a:xfrm>
            <a:off x="7810500" y="4143375"/>
            <a:ext cx="7937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30" name="object 172"/>
          <p:cNvSpPr txBox="1">
            <a:spLocks noChangeArrowheads="1"/>
          </p:cNvSpPr>
          <p:nvPr/>
        </p:nvSpPr>
        <p:spPr bwMode="auto">
          <a:xfrm>
            <a:off x="8672513" y="4143375"/>
            <a:ext cx="80962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835025" y="4564063"/>
            <a:ext cx="28733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Ед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ме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32" name="object 174"/>
          <p:cNvSpPr txBox="1">
            <a:spLocks noChangeArrowheads="1"/>
          </p:cNvSpPr>
          <p:nvPr/>
        </p:nvSpPr>
        <p:spPr bwMode="auto">
          <a:xfrm>
            <a:off x="6942138" y="4564063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33" name="object 175"/>
          <p:cNvSpPr txBox="1">
            <a:spLocks noChangeArrowheads="1"/>
          </p:cNvSpPr>
          <p:nvPr/>
        </p:nvSpPr>
        <p:spPr bwMode="auto">
          <a:xfrm>
            <a:off x="7613650" y="4564063"/>
            <a:ext cx="47307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100%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8477250" y="4560888"/>
            <a:ext cx="4746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835025" y="4868863"/>
            <a:ext cx="30861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Ед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ко</a:t>
            </a:r>
            <a:r>
              <a:rPr sz="1400" b="1" spc="-45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озя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6588125" y="4868863"/>
            <a:ext cx="7921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50%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/30%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37" name="object 179"/>
          <p:cNvSpPr txBox="1">
            <a:spLocks noChangeArrowheads="1"/>
          </p:cNvSpPr>
          <p:nvPr/>
        </p:nvSpPr>
        <p:spPr bwMode="auto">
          <a:xfrm>
            <a:off x="7416800" y="4868863"/>
            <a:ext cx="86360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50%/70%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38" name="object 180"/>
          <p:cNvSpPr txBox="1">
            <a:spLocks noChangeArrowheads="1"/>
          </p:cNvSpPr>
          <p:nvPr/>
        </p:nvSpPr>
        <p:spPr bwMode="auto">
          <a:xfrm>
            <a:off x="8477250" y="4860925"/>
            <a:ext cx="474663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100%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85852" y="5265860"/>
            <a:ext cx="438784" cy="64452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8415" marR="12700" indent="-635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ег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- 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835025" y="5170488"/>
            <a:ext cx="27749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орг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5487988" y="51704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42" name="object 184"/>
          <p:cNvSpPr txBox="1">
            <a:spLocks noChangeArrowheads="1"/>
          </p:cNvSpPr>
          <p:nvPr/>
        </p:nvSpPr>
        <p:spPr bwMode="auto">
          <a:xfrm>
            <a:off x="6942138" y="5170488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43" name="object 185"/>
          <p:cNvSpPr txBox="1">
            <a:spLocks noChangeArrowheads="1"/>
          </p:cNvSpPr>
          <p:nvPr/>
        </p:nvSpPr>
        <p:spPr bwMode="auto">
          <a:xfrm>
            <a:off x="7810500" y="5165725"/>
            <a:ext cx="79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44" name="object 186"/>
          <p:cNvSpPr txBox="1">
            <a:spLocks noChangeArrowheads="1"/>
          </p:cNvSpPr>
          <p:nvPr/>
        </p:nvSpPr>
        <p:spPr bwMode="auto">
          <a:xfrm>
            <a:off x="8672513" y="5165725"/>
            <a:ext cx="809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835025" y="5475288"/>
            <a:ext cx="20859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5487988" y="54752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47" name="object 189"/>
          <p:cNvSpPr txBox="1">
            <a:spLocks noChangeArrowheads="1"/>
          </p:cNvSpPr>
          <p:nvPr/>
        </p:nvSpPr>
        <p:spPr bwMode="auto">
          <a:xfrm>
            <a:off x="6942138" y="5475288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48" name="object 190"/>
          <p:cNvSpPr txBox="1">
            <a:spLocks noChangeArrowheads="1"/>
          </p:cNvSpPr>
          <p:nvPr/>
        </p:nvSpPr>
        <p:spPr bwMode="auto">
          <a:xfrm>
            <a:off x="7810500" y="5470525"/>
            <a:ext cx="79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49" name="object 191"/>
          <p:cNvSpPr txBox="1">
            <a:spLocks noChangeArrowheads="1"/>
          </p:cNvSpPr>
          <p:nvPr/>
        </p:nvSpPr>
        <p:spPr bwMode="auto">
          <a:xfrm>
            <a:off x="8672513" y="5470525"/>
            <a:ext cx="809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835025" y="5780088"/>
            <a:ext cx="17367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0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спо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5487988" y="57800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52" name="object 194"/>
          <p:cNvSpPr txBox="1">
            <a:spLocks noChangeArrowheads="1"/>
          </p:cNvSpPr>
          <p:nvPr/>
        </p:nvSpPr>
        <p:spPr bwMode="auto">
          <a:xfrm>
            <a:off x="6942138" y="5780088"/>
            <a:ext cx="857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53" name="object 195"/>
          <p:cNvSpPr txBox="1">
            <a:spLocks noChangeArrowheads="1"/>
          </p:cNvSpPr>
          <p:nvPr/>
        </p:nvSpPr>
        <p:spPr bwMode="auto">
          <a:xfrm>
            <a:off x="7810500" y="5775325"/>
            <a:ext cx="793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5554" name="object 196"/>
          <p:cNvSpPr txBox="1">
            <a:spLocks noChangeArrowheads="1"/>
          </p:cNvSpPr>
          <p:nvPr/>
        </p:nvSpPr>
        <p:spPr bwMode="auto">
          <a:xfrm>
            <a:off x="8672513" y="5775325"/>
            <a:ext cx="809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83819" y="6093296"/>
            <a:ext cx="560705" cy="665872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11760" marR="12700" indent="-9906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 spc="-20">
                <a:latin typeface="+mn-lt"/>
                <a:cs typeface="Times New Roman" panose="02020603050405020304" pitchFamily="18" charset="0"/>
              </a:rPr>
              <a:t>М</a:t>
            </a:r>
            <a:r>
              <a:rPr b="1" spc="25">
                <a:latin typeface="+mn-lt"/>
                <a:cs typeface="Times New Roman" panose="02020603050405020304" pitchFamily="18" charset="0"/>
              </a:rPr>
              <a:t>е</a:t>
            </a:r>
            <a:r>
              <a:rPr b="1">
                <a:latin typeface="+mn-lt"/>
                <a:cs typeface="Times New Roman" panose="02020603050405020304" pitchFamily="18" charset="0"/>
              </a:rPr>
              <a:t>ст- н</a:t>
            </a:r>
            <a:r>
              <a:rPr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b="1">
                <a:latin typeface="+mn-lt"/>
                <a:cs typeface="Times New Roman" panose="02020603050405020304" pitchFamily="18" charset="0"/>
              </a:rPr>
              <a:t>е</a:t>
            </a:r>
            <a:endParaRPr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835025" y="6130925"/>
            <a:ext cx="3049588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4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ц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57" name="object 199"/>
          <p:cNvSpPr txBox="1">
            <a:spLocks noChangeArrowheads="1"/>
          </p:cNvSpPr>
          <p:nvPr/>
        </p:nvSpPr>
        <p:spPr bwMode="auto">
          <a:xfrm>
            <a:off x="5668963" y="6081713"/>
            <a:ext cx="11112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cs typeface="Times New Roman" panose="02020603050405020304" pitchFamily="18" charset="0"/>
              </a:rPr>
              <a:t>-</a:t>
            </a:r>
            <a:endParaRPr lang="ru-RU" altLang="ru-RU" sz="2000">
              <a:cs typeface="Times New Roman" panose="02020603050405020304" pitchFamily="18" charset="0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6750050" y="6130925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59" name="object 201"/>
          <p:cNvSpPr txBox="1">
            <a:spLocks noChangeArrowheads="1"/>
          </p:cNvSpPr>
          <p:nvPr/>
        </p:nvSpPr>
        <p:spPr bwMode="auto">
          <a:xfrm>
            <a:off x="7810500" y="6124575"/>
            <a:ext cx="7937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8501063" y="6124575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</a:t>
            </a:r>
            <a:r>
              <a:rPr lang="en-US" sz="1400" b="1" spc="-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835025" y="6527800"/>
            <a:ext cx="14446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Зе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62" name="object 204"/>
          <p:cNvSpPr txBox="1">
            <a:spLocks noChangeArrowheads="1"/>
          </p:cNvSpPr>
          <p:nvPr/>
        </p:nvSpPr>
        <p:spPr bwMode="auto">
          <a:xfrm>
            <a:off x="5668963" y="6478588"/>
            <a:ext cx="11112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cs typeface="Times New Roman" panose="02020603050405020304" pitchFamily="18" charset="0"/>
              </a:rPr>
              <a:t>-</a:t>
            </a:r>
            <a:endParaRPr lang="ru-RU" altLang="ru-RU" sz="2000">
              <a:cs typeface="Times New Roman" panose="02020603050405020304" pitchFamily="18" charset="0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6750050" y="65278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64" name="object 206"/>
          <p:cNvSpPr txBox="1">
            <a:spLocks noChangeArrowheads="1"/>
          </p:cNvSpPr>
          <p:nvPr/>
        </p:nvSpPr>
        <p:spPr bwMode="auto">
          <a:xfrm>
            <a:off x="7810500" y="6521450"/>
            <a:ext cx="7937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cs typeface="Times New Roman" panose="02020603050405020304" pitchFamily="18" charset="0"/>
              </a:rPr>
              <a:t>-</a:t>
            </a:r>
            <a:endParaRPr lang="ru-RU" altLang="ru-RU" sz="1400">
              <a:cs typeface="Times New Roman" panose="02020603050405020304" pitchFamily="18" charset="0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8501063" y="6521450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566" name="Номер слайда 28"/>
          <p:cNvSpPr txBox="1">
            <a:spLocks/>
          </p:cNvSpPr>
          <p:nvPr/>
        </p:nvSpPr>
        <p:spPr bwMode="auto">
          <a:xfrm>
            <a:off x="7010400" y="6669088"/>
            <a:ext cx="2133600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004D576-2EEB-40E8-A0E9-DC11378A63EA}" type="slidenum">
              <a:rPr lang="ru-RU" altLang="ru-RU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208" name="object 169"/>
          <p:cNvSpPr txBox="1"/>
          <p:nvPr/>
        </p:nvSpPr>
        <p:spPr>
          <a:xfrm>
            <a:off x="7610475" y="4176713"/>
            <a:ext cx="4746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5" dirty="0" smtClean="0">
                <a:latin typeface="+mn-lt"/>
                <a:cs typeface="Times New Roman" panose="02020603050405020304" pitchFamily="18" charset="0"/>
              </a:rPr>
              <a:t>7</a:t>
            </a:r>
            <a:r>
              <a:rPr sz="1400" b="1" spc="5" dirty="0" smtClean="0">
                <a:latin typeface="+mn-lt"/>
                <a:cs typeface="Times New Roman" panose="02020603050405020304" pitchFamily="18" charset="0"/>
              </a:rPr>
              <a:t>0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4601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bject 3"/>
          <p:cNvSpPr txBox="1">
            <a:spLocks noChangeArrowheads="1"/>
          </p:cNvSpPr>
          <p:nvPr/>
        </p:nvSpPr>
        <p:spPr bwMode="auto">
          <a:xfrm>
            <a:off x="114300" y="1320800"/>
            <a:ext cx="87884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0000FF"/>
                </a:solidFill>
              </a:rPr>
              <a:t>Межбюджетные трансферты </a:t>
            </a:r>
            <a:r>
              <a:rPr lang="ru-RU" altLang="ru-RU" sz="2200"/>
              <a:t>– это денежные средства, перечисляемые из одного бюджета бюджетной системы Российской Федерации другому.</a:t>
            </a:r>
          </a:p>
        </p:txBody>
      </p:sp>
      <p:sp>
        <p:nvSpPr>
          <p:cNvPr id="16387" name="object 4"/>
          <p:cNvSpPr>
            <a:spLocks noChangeArrowheads="1"/>
          </p:cNvSpPr>
          <p:nvPr/>
        </p:nvSpPr>
        <p:spPr bwMode="auto">
          <a:xfrm>
            <a:off x="80963" y="2195513"/>
            <a:ext cx="8994775" cy="4572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88" name="object 5"/>
          <p:cNvSpPr>
            <a:spLocks/>
          </p:cNvSpPr>
          <p:nvPr/>
        </p:nvSpPr>
        <p:spPr bwMode="auto">
          <a:xfrm>
            <a:off x="106363" y="2276475"/>
            <a:ext cx="4445000" cy="647700"/>
          </a:xfrm>
          <a:custGeom>
            <a:avLst/>
            <a:gdLst>
              <a:gd name="T0" fmla="*/ 0 w 4443984"/>
              <a:gd name="T1" fmla="*/ 690721 h 646544"/>
              <a:gd name="T2" fmla="*/ 4481730 w 4443984"/>
              <a:gd name="T3" fmla="*/ 690721 h 646544"/>
              <a:gd name="T4" fmla="*/ 4481730 w 4443984"/>
              <a:gd name="T5" fmla="*/ 0 h 646544"/>
              <a:gd name="T6" fmla="*/ 0 w 4443984"/>
              <a:gd name="T7" fmla="*/ 0 h 646544"/>
              <a:gd name="T8" fmla="*/ 0 w 4443984"/>
              <a:gd name="T9" fmla="*/ 690721 h 646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43984"/>
              <a:gd name="T16" fmla="*/ 0 h 646544"/>
              <a:gd name="T17" fmla="*/ 4443984 w 4443984"/>
              <a:gd name="T18" fmla="*/ 646544 h 646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389" name="object 6"/>
          <p:cNvSpPr>
            <a:spLocks/>
          </p:cNvSpPr>
          <p:nvPr/>
        </p:nvSpPr>
        <p:spPr bwMode="auto">
          <a:xfrm>
            <a:off x="4551363" y="2276475"/>
            <a:ext cx="4443412" cy="647700"/>
          </a:xfrm>
          <a:custGeom>
            <a:avLst/>
            <a:gdLst>
              <a:gd name="T0" fmla="*/ 0 w 4443984"/>
              <a:gd name="T1" fmla="*/ 690721 h 646544"/>
              <a:gd name="T2" fmla="*/ 4422868 w 4443984"/>
              <a:gd name="T3" fmla="*/ 690721 h 646544"/>
              <a:gd name="T4" fmla="*/ 4422868 w 4443984"/>
              <a:gd name="T5" fmla="*/ 0 h 646544"/>
              <a:gd name="T6" fmla="*/ 0 w 4443984"/>
              <a:gd name="T7" fmla="*/ 0 h 646544"/>
              <a:gd name="T8" fmla="*/ 0 w 4443984"/>
              <a:gd name="T9" fmla="*/ 690721 h 646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43984"/>
              <a:gd name="T16" fmla="*/ 0 h 646544"/>
              <a:gd name="T17" fmla="*/ 4443984 w 4443984"/>
              <a:gd name="T18" fmla="*/ 646544 h 646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390" name="object 7"/>
          <p:cNvSpPr>
            <a:spLocks noChangeArrowheads="1"/>
          </p:cNvSpPr>
          <p:nvPr/>
        </p:nvSpPr>
        <p:spPr bwMode="auto">
          <a:xfrm>
            <a:off x="106363" y="2924175"/>
            <a:ext cx="4445000" cy="11303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1" name="object 8"/>
          <p:cNvSpPr>
            <a:spLocks noChangeArrowheads="1"/>
          </p:cNvSpPr>
          <p:nvPr/>
        </p:nvSpPr>
        <p:spPr bwMode="auto">
          <a:xfrm>
            <a:off x="4551363" y="2924175"/>
            <a:ext cx="4443412" cy="11303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2" name="object 9"/>
          <p:cNvSpPr>
            <a:spLocks noChangeArrowheads="1"/>
          </p:cNvSpPr>
          <p:nvPr/>
        </p:nvSpPr>
        <p:spPr bwMode="auto">
          <a:xfrm>
            <a:off x="106363" y="4054475"/>
            <a:ext cx="4445000" cy="13430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3" name="object 10"/>
          <p:cNvSpPr>
            <a:spLocks noChangeArrowheads="1"/>
          </p:cNvSpPr>
          <p:nvPr/>
        </p:nvSpPr>
        <p:spPr bwMode="auto">
          <a:xfrm>
            <a:off x="4551363" y="4054475"/>
            <a:ext cx="4443412" cy="13430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4" name="object 11"/>
          <p:cNvSpPr>
            <a:spLocks noChangeArrowheads="1"/>
          </p:cNvSpPr>
          <p:nvPr/>
        </p:nvSpPr>
        <p:spPr bwMode="auto">
          <a:xfrm>
            <a:off x="106363" y="5397500"/>
            <a:ext cx="4445000" cy="134461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5" name="object 12"/>
          <p:cNvSpPr>
            <a:spLocks noChangeArrowheads="1"/>
          </p:cNvSpPr>
          <p:nvPr/>
        </p:nvSpPr>
        <p:spPr bwMode="auto">
          <a:xfrm>
            <a:off x="4551363" y="5397500"/>
            <a:ext cx="4443412" cy="134461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396" name="object 13"/>
          <p:cNvSpPr>
            <a:spLocks/>
          </p:cNvSpPr>
          <p:nvPr/>
        </p:nvSpPr>
        <p:spPr bwMode="auto">
          <a:xfrm>
            <a:off x="4551363" y="2276475"/>
            <a:ext cx="0" cy="4465638"/>
          </a:xfrm>
          <a:custGeom>
            <a:avLst/>
            <a:gdLst>
              <a:gd name="T0" fmla="*/ 0 h 4464512"/>
              <a:gd name="T1" fmla="*/ 4506364 h 4464512"/>
              <a:gd name="T2" fmla="*/ 0 60000 65536"/>
              <a:gd name="T3" fmla="*/ 0 60000 65536"/>
              <a:gd name="T4" fmla="*/ 0 h 4464512"/>
              <a:gd name="T5" fmla="*/ 4464512 h 446451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4464512">
                <a:moveTo>
                  <a:pt x="0" y="0"/>
                </a:moveTo>
                <a:lnTo>
                  <a:pt x="0" y="4464512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397" name="object 14"/>
          <p:cNvSpPr txBox="1">
            <a:spLocks noChangeArrowheads="1"/>
          </p:cNvSpPr>
          <p:nvPr/>
        </p:nvSpPr>
        <p:spPr bwMode="auto">
          <a:xfrm>
            <a:off x="185738" y="2432050"/>
            <a:ext cx="4124325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730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Виды межбюджетных трансфертов</a:t>
            </a:r>
            <a:endParaRPr lang="ru-RU" altLang="ru-RU" sz="2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endParaRPr lang="ru-RU" altLang="ru-RU" sz="1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Дотации (от лат. «Dotatio» - дар, пожертвование)</a:t>
            </a:r>
            <a:endParaRPr lang="ru-RU" altLang="ru-RU" sz="2000"/>
          </a:p>
          <a:p>
            <a:pPr eaLnBrk="1" hangingPunct="1">
              <a:lnSpc>
                <a:spcPts val="900"/>
              </a:lnSpc>
              <a:spcBef>
                <a:spcPts val="50"/>
              </a:spcBef>
              <a:buFontTx/>
              <a:buNone/>
            </a:pPr>
            <a:endParaRPr lang="ru-RU" altLang="ru-RU" sz="9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Субвенции (от лат. «Subvenire» -</a:t>
            </a:r>
            <a:endParaRPr lang="ru-RU" altLang="ru-RU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приходить на помощь)</a:t>
            </a:r>
            <a:endParaRPr lang="ru-RU" altLang="ru-RU" sz="2000"/>
          </a:p>
          <a:p>
            <a:pPr eaLnBrk="1" hangingPunct="1">
              <a:lnSpc>
                <a:spcPts val="750"/>
              </a:lnSpc>
              <a:spcBef>
                <a:spcPts val="25"/>
              </a:spcBef>
              <a:buFontTx/>
              <a:buNone/>
            </a:pPr>
            <a:endParaRPr lang="ru-RU" altLang="ru-RU" sz="7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Субсидии (от лат. «Subsidium» -</a:t>
            </a:r>
            <a:endParaRPr lang="ru-RU" altLang="ru-RU" sz="2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поддержка)</a:t>
            </a:r>
            <a:endParaRPr lang="ru-RU" altLang="ru-RU" sz="2000"/>
          </a:p>
        </p:txBody>
      </p:sp>
      <p:sp>
        <p:nvSpPr>
          <p:cNvPr id="16398" name="object 15"/>
          <p:cNvSpPr txBox="1">
            <a:spLocks noChangeArrowheads="1"/>
          </p:cNvSpPr>
          <p:nvPr/>
        </p:nvSpPr>
        <p:spPr bwMode="auto">
          <a:xfrm>
            <a:off x="4646613" y="2432050"/>
            <a:ext cx="4329112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FF"/>
                </a:solidFill>
              </a:rPr>
              <a:t>Определение</a:t>
            </a:r>
            <a:endParaRPr lang="ru-RU" altLang="ru-RU" sz="2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300"/>
              </a:lnSpc>
              <a:spcBef>
                <a:spcPts val="63"/>
              </a:spcBef>
              <a:buFontTx/>
              <a:buNone/>
            </a:pPr>
            <a:endParaRPr lang="ru-RU" altLang="ru-RU" sz="13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Предоставляются без определения конкретной цели их использования</a:t>
            </a:r>
          </a:p>
          <a:p>
            <a:pPr eaLnBrk="1" hangingPunct="1">
              <a:lnSpc>
                <a:spcPts val="900"/>
              </a:lnSpc>
              <a:spcBef>
                <a:spcPts val="25"/>
              </a:spcBef>
              <a:buFontTx/>
              <a:buNone/>
            </a:pPr>
            <a:endParaRPr lang="ru-RU" altLang="ru-RU" sz="9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Предоставляются на финансирование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«переданных» другим публично-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правовым образованиям полномочий</a:t>
            </a:r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000"/>
              </a:lnSpc>
              <a:spcBef>
                <a:spcPct val="0"/>
              </a:spcBef>
              <a:buFontTx/>
              <a:buNone/>
            </a:pPr>
            <a:endParaRPr lang="ru-RU" altLang="ru-RU" sz="1000"/>
          </a:p>
          <a:p>
            <a:pPr eaLnBrk="1" hangingPunct="1">
              <a:lnSpc>
                <a:spcPts val="1300"/>
              </a:lnSpc>
              <a:spcBef>
                <a:spcPts val="75"/>
              </a:spcBef>
              <a:buFontTx/>
              <a:buNone/>
            </a:pPr>
            <a:endParaRPr lang="ru-RU" altLang="ru-RU" sz="13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Предоставляются на условиях долевого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софинансирования расходов других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/>
              <a:t>бюджетов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3713" y="666749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latin typeface="+mn-lt"/>
                <a:ea typeface="+mj-ea"/>
                <a:cs typeface="+mj-cs"/>
              </a:rPr>
              <a:t>Межбюджетные трансферты – основной вид безвозмездных перечислений</a:t>
            </a:r>
          </a:p>
        </p:txBody>
      </p:sp>
      <p:sp>
        <p:nvSpPr>
          <p:cNvPr id="16400" name="Номер слайда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883823-407C-4C19-9B7D-D480F249A6D0}" type="slidenum">
              <a:rPr lang="ru-RU" altLang="ru-RU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 smtClean="0">
              <a:solidFill>
                <a:srgbClr val="898989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761" y="39894"/>
            <a:ext cx="236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>
                <a:solidFill>
                  <a:schemeClr val="tx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Бюджет для граждан</a:t>
            </a:r>
            <a:endParaRPr lang="ru-RU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3547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36882</TotalTime>
  <Words>2060</Words>
  <Application>Microsoft Office PowerPoint</Application>
  <PresentationFormat>Экран (4:3)</PresentationFormat>
  <Paragraphs>643</Paragraphs>
  <Slides>19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Times New Roman</vt:lpstr>
      <vt:lpstr>Arial Black</vt:lpstr>
      <vt:lpstr>Calibri</vt:lpstr>
      <vt:lpstr>Calibri Light</vt:lpstr>
      <vt:lpstr>Wingdings</vt:lpstr>
      <vt:lpstr>Arial Narrow</vt:lpstr>
      <vt:lpstr>Тема Office</vt:lpstr>
      <vt:lpstr>Слайд 1</vt:lpstr>
      <vt:lpstr>Слайд 2</vt:lpstr>
      <vt:lpstr>Слайд 3</vt:lpstr>
      <vt:lpstr>Слайд 4</vt:lpstr>
      <vt:lpstr>Слайд 5</vt:lpstr>
      <vt:lpstr>Доходы бюджета – это безвозмездные и безвозвратные поступления денежных средств в бюджет.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Новгородская область</dc:title>
  <dc:creator>Отдел ИТО</dc:creator>
  <cp:lastModifiedBy>LFokina</cp:lastModifiedBy>
  <cp:revision>2197</cp:revision>
  <cp:lastPrinted>2019-03-12T06:26:00Z</cp:lastPrinted>
  <dcterms:created xsi:type="dcterms:W3CDTF">2006-02-21T09:26:22Z</dcterms:created>
  <dcterms:modified xsi:type="dcterms:W3CDTF">2021-03-01T12:37:31Z</dcterms:modified>
</cp:coreProperties>
</file>