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338" r:id="rId2"/>
    <p:sldId id="339" r:id="rId3"/>
    <p:sldId id="340" r:id="rId4"/>
    <p:sldId id="375" r:id="rId5"/>
    <p:sldId id="341" r:id="rId6"/>
    <p:sldId id="342" r:id="rId7"/>
    <p:sldId id="343" r:id="rId8"/>
    <p:sldId id="344" r:id="rId9"/>
    <p:sldId id="377" r:id="rId10"/>
    <p:sldId id="346" r:id="rId11"/>
    <p:sldId id="347" r:id="rId12"/>
    <p:sldId id="348" r:id="rId13"/>
    <p:sldId id="376" r:id="rId14"/>
    <p:sldId id="349" r:id="rId15"/>
    <p:sldId id="350" r:id="rId16"/>
    <p:sldId id="351" r:id="rId17"/>
    <p:sldId id="352" r:id="rId18"/>
    <p:sldId id="353" r:id="rId19"/>
    <p:sldId id="378" r:id="rId20"/>
    <p:sldId id="354" r:id="rId21"/>
    <p:sldId id="379" r:id="rId22"/>
    <p:sldId id="380" r:id="rId23"/>
    <p:sldId id="383" r:id="rId24"/>
    <p:sldId id="360" r:id="rId25"/>
    <p:sldId id="361" r:id="rId26"/>
    <p:sldId id="382" r:id="rId27"/>
    <p:sldId id="363" r:id="rId28"/>
    <p:sldId id="364" r:id="rId29"/>
    <p:sldId id="365" r:id="rId30"/>
    <p:sldId id="335" r:id="rId31"/>
  </p:sldIdLst>
  <p:sldSz cx="9144000" cy="6858000" type="screen4x3"/>
  <p:notesSz cx="6669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09B7"/>
    <a:srgbClr val="FFFF99"/>
    <a:srgbClr val="FF3300"/>
    <a:srgbClr val="C9A6E4"/>
    <a:srgbClr val="8FE2FF"/>
    <a:srgbClr val="89FFBE"/>
    <a:srgbClr val="C9A4E4"/>
    <a:srgbClr val="7E0DC3"/>
    <a:srgbClr val="CCDAEC"/>
    <a:srgbClr val="E5E5E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618" autoAdjust="0"/>
    <p:restoredTop sz="84940" autoAdjust="0"/>
  </p:normalViewPr>
  <p:slideViewPr>
    <p:cSldViewPr>
      <p:cViewPr varScale="1">
        <p:scale>
          <a:sx n="113" d="100"/>
          <a:sy n="113" d="100"/>
        </p:scale>
        <p:origin x="-3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8.2389545056867894E-2"/>
          <c:y val="4.0627799663437672E-2"/>
          <c:w val="0.87325161596218381"/>
          <c:h val="0.68726798278995038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9522" cap="flat" cmpd="sng" algn="ctr">
              <a:solidFill>
                <a:schemeClr val="accent1">
                  <a:shade val="60000"/>
                  <a:satMod val="300000"/>
                </a:schemeClr>
              </a:solidFill>
              <a:prstDash val="solid"/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w="190500" h="38100"/>
            </a:sp3d>
          </c:spPr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rgbClr val="002060"/>
                      </a:solidFill>
                    </a:defRPr>
                  </a:pPr>
                  <a:endParaRPr lang="ru-RU"/>
                </a:p>
              </c:txPr>
            </c:dLbl>
            <c:dLbl>
              <c:idx val="1"/>
              <c:tx>
                <c:rich>
                  <a:bodyPr/>
                  <a:lstStyle/>
                  <a:p>
                    <a:pPr>
                      <a:defRPr b="1">
                        <a:solidFill>
                          <a:srgbClr val="002060"/>
                        </a:solidFill>
                      </a:defRPr>
                    </a:pPr>
                    <a:r>
                      <a:rPr lang="en-US" dirty="0" smtClean="0"/>
                      <a:t>7</a:t>
                    </a:r>
                    <a:r>
                      <a:rPr lang="ru-RU" dirty="0" smtClean="0"/>
                      <a:t>3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4</a:t>
                    </a:r>
                    <a:endParaRPr lang="en-US" dirty="0"/>
                  </a:p>
                </c:rich>
              </c:tx>
              <c:spPr/>
              <c:showVal val="1"/>
            </c:dLbl>
            <c:dLbl>
              <c:idx val="2"/>
              <c:tx>
                <c:rich>
                  <a:bodyPr/>
                  <a:lstStyle/>
                  <a:p>
                    <a:pPr>
                      <a:defRPr b="1">
                        <a:solidFill>
                          <a:srgbClr val="002060"/>
                        </a:solidFill>
                      </a:defRPr>
                    </a:pPr>
                    <a:r>
                      <a:rPr lang="en-US" dirty="0" smtClean="0"/>
                      <a:t>7</a:t>
                    </a:r>
                    <a:r>
                      <a:rPr lang="ru-RU" dirty="0" smtClean="0"/>
                      <a:t>2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6</a:t>
                    </a:r>
                    <a:endParaRPr lang="en-US" dirty="0"/>
                  </a:p>
                </c:rich>
              </c:tx>
              <c:spPr/>
              <c:showVal val="1"/>
            </c:dLbl>
            <c:dLbl>
              <c:idx val="3"/>
              <c:layout>
                <c:manualLayout>
                  <c:x val="0"/>
                  <c:y val="2.0295054021775452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002060"/>
                      </a:solidFill>
                    </a:defRPr>
                  </a:pPr>
                  <a:endParaRPr lang="ru-RU"/>
                </a:p>
              </c:txPr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2023</c:v>
                </c:pt>
                <c:pt idx="2">
                  <c:v>2022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75.7</c:v>
                </c:pt>
                <c:pt idx="1">
                  <c:v>73.400000000000006</c:v>
                </c:pt>
                <c:pt idx="2">
                  <c:v>72.599999999999994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accent6">
                  <a:lumMod val="75000"/>
                </a:schemeClr>
              </a:solidFill>
            </a:ln>
            <a:effectLst>
              <a:glow rad="76200">
                <a:schemeClr val="accent2">
                  <a:tint val="30000"/>
                  <a:shade val="95000"/>
                  <a:satMod val="300000"/>
                  <a:alpha val="50000"/>
                </a:schemeClr>
              </a:glow>
            </a:effectLst>
            <a:scene3d>
              <a:camera prst="orthographicFront"/>
              <a:lightRig rig="balanced" dir="t">
                <a:rot lat="6000000" lon="6000000" rev="8700000"/>
              </a:lightRig>
            </a:scene3d>
            <a:sp3d>
              <a:bevelT w="190500" h="38100"/>
            </a:sp3d>
          </c:spPr>
          <c:dLbls>
            <c:dLbl>
              <c:idx val="1"/>
              <c:layout>
                <c:manualLayout>
                  <c:x val="6.4702537182852182E-3"/>
                  <c:y val="-1.0187520191329421E-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2023</c:v>
                </c:pt>
                <c:pt idx="2">
                  <c:v>2022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002060"/>
            </a:solidFill>
          </c:spPr>
          <c:dLbls>
            <c:dLbl>
              <c:idx val="0"/>
              <c:layout>
                <c:manualLayout>
                  <c:x val="2.3611876640419856E-2"/>
                  <c:y val="-7.3486313292283889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 </a:t>
                    </a:r>
                    <a:r>
                      <a:rPr lang="ru-RU" dirty="0" smtClean="0"/>
                      <a:t>121,1</a:t>
                    </a:r>
                    <a:r>
                      <a:rPr lang="en-US" dirty="0" smtClean="0"/>
                      <a:t>    </a:t>
                    </a:r>
                    <a:endParaRPr lang="en-US" dirty="0"/>
                  </a:p>
                </c:rich>
              </c:tx>
              <c:dLblPos val="outEnd"/>
            </c:dLbl>
            <c:dLbl>
              <c:idx val="1"/>
              <c:layout>
                <c:manualLayout>
                  <c:x val="2.5000656167978901E-2"/>
                  <c:y val="-2.4498652304102372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19,0</a:t>
                    </a:r>
                    <a:endParaRPr lang="en-US" dirty="0"/>
                  </a:p>
                </c:rich>
              </c:tx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1673228346456714E-3"/>
                  <c:y val="-7.348631329228384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240,0</a:t>
                    </a:r>
                    <a:endParaRPr lang="en-US" dirty="0"/>
                  </a:p>
                </c:rich>
              </c:tx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002060"/>
              </a:solidFill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2023</c:v>
                </c:pt>
                <c:pt idx="2">
                  <c:v>2022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121.1</c:v>
                </c:pt>
                <c:pt idx="1">
                  <c:v>119</c:v>
                </c:pt>
                <c:pt idx="2">
                  <c:v>240</c:v>
                </c:pt>
              </c:numCache>
            </c:numRef>
          </c:val>
        </c:ser>
        <c:dLbls>
          <c:showVal val="1"/>
        </c:dLbls>
        <c:axId val="47961600"/>
        <c:axId val="47963136"/>
      </c:barChart>
      <c:catAx>
        <c:axId val="4796160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b="1" u="sng">
                <a:solidFill>
                  <a:srgbClr val="FF0000"/>
                </a:solidFill>
              </a:defRPr>
            </a:pPr>
            <a:endParaRPr lang="ru-RU"/>
          </a:p>
        </c:txPr>
        <c:crossAx val="47963136"/>
        <c:crosses val="autoZero"/>
        <c:auto val="1"/>
        <c:lblAlgn val="ctr"/>
        <c:lblOffset val="100"/>
      </c:catAx>
      <c:valAx>
        <c:axId val="47963136"/>
        <c:scaling>
          <c:orientation val="minMax"/>
        </c:scaling>
        <c:delete val="1"/>
        <c:axPos val="b"/>
        <c:numFmt formatCode="General" sourceLinked="1"/>
        <c:tickLblPos val="nextTo"/>
        <c:crossAx val="47961600"/>
        <c:crosses val="autoZero"/>
        <c:crossBetween val="between"/>
      </c:valAx>
    </c:plotArea>
    <c:legend>
      <c:legendPos val="b"/>
      <c:legendEntry>
        <c:idx val="2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0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delete val="1"/>
      </c:legendEntry>
      <c:layout>
        <c:manualLayout>
          <c:xMode val="edge"/>
          <c:yMode val="edge"/>
          <c:x val="1.4113188976377953E-2"/>
          <c:y val="0.82368125907103051"/>
          <c:w val="0.761795931758531"/>
          <c:h val="0.12423933536170807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799"/>
      </a:pPr>
      <a:endParaRPr lang="ru-RU"/>
    </a:p>
  </c:txPr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en-US" dirty="0" smtClean="0">
                <a:solidFill>
                  <a:schemeClr val="bg1"/>
                </a:solidFill>
              </a:rPr>
              <a:t>2017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defRPr>
                <a:solidFill>
                  <a:schemeClr val="bg1"/>
                </a:solidFill>
              </a:defRPr>
            </a:pPr>
            <a:r>
              <a:rPr lang="ru-RU" dirty="0" smtClean="0">
                <a:solidFill>
                  <a:schemeClr val="bg1"/>
                </a:solidFill>
              </a:rPr>
              <a:t>2018</a:t>
            </a:r>
          </a:p>
          <a:p>
            <a:pPr>
              <a:defRPr>
                <a:solidFill>
                  <a:schemeClr val="bg1"/>
                </a:solidFill>
              </a:defRPr>
            </a:pPr>
            <a:r>
              <a:rPr lang="ru-RU" dirty="0" smtClean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78611111111111109"/>
          <c:y val="3.7240304192240045E-2"/>
        </c:manualLayout>
      </c:layout>
      <c:spPr>
        <a:solidFill>
          <a:srgbClr val="FF0000"/>
        </a:solidFill>
      </c:spPr>
    </c:title>
    <c:view3D>
      <c:rotX val="30"/>
      <c:perspective val="30"/>
    </c:view3D>
    <c:plotArea>
      <c:layout/>
      <c:pie3DChart>
        <c:varyColors val="1"/>
      </c:pie3DChart>
    </c:plotArea>
    <c:plotVisOnly val="1"/>
    <c:dispBlanksAs val="zero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9460506219646399E-3"/>
          <c:y val="8.308392409814136E-2"/>
          <c:w val="0.73093703899574169"/>
          <c:h val="0.89831435472451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9"/>
          <c:dPt>
            <c:idx val="2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FF0000"/>
              </a:solidFill>
            </c:spPr>
          </c:dPt>
          <c:dPt>
            <c:idx val="6"/>
            <c:spPr>
              <a:solidFill>
                <a:schemeClr val="bg1"/>
              </a:solidFill>
            </c:spPr>
          </c:dPt>
          <c:dPt>
            <c:idx val="7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8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9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0.10416411496927765"/>
                  <c:y val="-0.1594062881671448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48,4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3549060131191951E-2"/>
                  <c:y val="-9.071045500119706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3,5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6098733059048921E-3"/>
                  <c:y val="4.7705400168453283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0,2</a:t>
                    </a:r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9457838536012377E-2"/>
                  <c:y val="-3.58327116408038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0,4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3602311131454087"/>
                  <c:y val="0.212479516325844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799" b="1" baseline="0">
                        <a:solidFill>
                          <a:schemeClr val="tx1"/>
                        </a:solidFill>
                      </a:defRPr>
                    </a:pPr>
                    <a:r>
                      <a:rPr lang="ru-RU" baseline="0" dirty="0" smtClean="0">
                        <a:solidFill>
                          <a:schemeClr val="tx1"/>
                        </a:solidFill>
                      </a:rPr>
                      <a:t>14,6</a:t>
                    </a:r>
                    <a:endParaRPr lang="en-US" baseline="0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#,##0.00" sourceLinked="0"/>
              <c:spPr>
                <a:noFill/>
                <a:ln w="25380">
                  <a:noFill/>
                </a:ln>
              </c:spPr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4.3070100230673453E-2"/>
                  <c:y val="-2.325750706804781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3,7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2.7956976526239848E-2"/>
                  <c:y val="-6.042830466016256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0,2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5.3766467727059432E-2"/>
                  <c:y val="-3.113936889038032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0,5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9099103320565063E-2"/>
                  <c:y val="-4.4405006804178811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58,1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8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799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bestFit"/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</c:v>
                </c:pt>
                <c:pt idx="2">
                  <c:v>Налог, взимаемый в связи с применением УСН</c:v>
                </c:pt>
                <c:pt idx="3">
                  <c:v>Единый сельскохозяйственный налог</c:v>
                </c:pt>
                <c:pt idx="4">
                  <c:v>Государственная пошлина </c:v>
                </c:pt>
                <c:pt idx="5">
                  <c:v>Доходы от использования имущества, находящегося в государтсвенной имуниципальной собственности </c:v>
                </c:pt>
                <c:pt idx="6">
                  <c:v>Доходы от продажи материальных и нематериальных активов</c:v>
                </c:pt>
                <c:pt idx="7">
                  <c:v>Штрафы,санкции, возмещение вреда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45.3</c:v>
                </c:pt>
                <c:pt idx="1">
                  <c:v>15.4</c:v>
                </c:pt>
                <c:pt idx="2">
                  <c:v>4.8</c:v>
                </c:pt>
                <c:pt idx="3">
                  <c:v>0.1</c:v>
                </c:pt>
                <c:pt idx="4">
                  <c:v>0.4</c:v>
                </c:pt>
                <c:pt idx="5">
                  <c:v>3.6</c:v>
                </c:pt>
                <c:pt idx="6">
                  <c:v>2.2000000000000002</c:v>
                </c:pt>
                <c:pt idx="7">
                  <c:v>0.4</c:v>
                </c:pt>
              </c:numCache>
            </c:numRef>
          </c:val>
        </c:ser>
      </c:pie3DChart>
      <c:spPr>
        <a:noFill/>
        <a:ln w="25380">
          <a:noFill/>
        </a:ln>
      </c:spPr>
    </c:plotArea>
    <c:legend>
      <c:legendPos val="r"/>
      <c:layout>
        <c:manualLayout>
          <c:xMode val="edge"/>
          <c:yMode val="edge"/>
          <c:x val="0.70860927152318542"/>
          <c:y val="7.9522862823061969E-3"/>
          <c:w val="0.282560706401766"/>
          <c:h val="0.97214852335646151"/>
        </c:manualLayout>
      </c:layout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en-US" dirty="0" smtClean="0">
                <a:solidFill>
                  <a:schemeClr val="bg1"/>
                </a:solidFill>
              </a:rPr>
              <a:t>2017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defRPr>
                <a:solidFill>
                  <a:schemeClr val="bg1"/>
                </a:solidFill>
              </a:defRPr>
            </a:pPr>
            <a:r>
              <a:rPr lang="ru-RU" dirty="0" smtClean="0">
                <a:solidFill>
                  <a:schemeClr val="bg1"/>
                </a:solidFill>
              </a:rPr>
              <a:t>2018</a:t>
            </a:r>
          </a:p>
          <a:p>
            <a:pPr>
              <a:defRPr>
                <a:solidFill>
                  <a:schemeClr val="bg1"/>
                </a:solidFill>
              </a:defRPr>
            </a:pPr>
            <a:r>
              <a:rPr lang="ru-RU" dirty="0" smtClean="0">
                <a:solidFill>
                  <a:schemeClr val="bg1"/>
                </a:solidFill>
              </a:rPr>
              <a:t>2019</a:t>
            </a:r>
            <a:endParaRPr lang="en-US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78611111111111109"/>
          <c:y val="3.724030419224001E-2"/>
        </c:manualLayout>
      </c:layout>
      <c:spPr>
        <a:solidFill>
          <a:srgbClr val="FF0000"/>
        </a:solidFill>
      </c:spPr>
    </c:title>
    <c:view3D>
      <c:rotX val="30"/>
      <c:perspective val="30"/>
    </c:view3D>
    <c:plotArea>
      <c:layout/>
      <c:pie3DChart>
        <c:varyColors val="1"/>
      </c:pie3DChart>
    </c:plotArea>
    <c:plotVisOnly val="1"/>
    <c:dispBlanksAs val="zero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7.2456132715796484E-2"/>
          <c:w val="0.73093703899574169"/>
          <c:h val="0.8983143547245104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</c:v>
                </c:pt>
              </c:strCache>
            </c:strRef>
          </c:tx>
          <c:explosion val="29"/>
          <c:dPt>
            <c:idx val="2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FF0000"/>
              </a:solidFill>
            </c:spPr>
          </c:dPt>
          <c:dPt>
            <c:idx val="6"/>
            <c:spPr>
              <a:solidFill>
                <a:schemeClr val="bg1"/>
              </a:solidFill>
            </c:spPr>
          </c:dPt>
          <c:dPt>
            <c:idx val="7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8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9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>
                <c:manualLayout>
                  <c:x val="-8.0595718036801545E-2"/>
                  <c:y val="-7.43845964566932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40,7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9438908527477017E-2"/>
                  <c:y val="-9.202463229817253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5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354906013119195E-2"/>
                  <c:y val="-9.071045500119702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1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0045439363153248E-2"/>
                  <c:y val="-9.735499065157772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56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5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 smtClean="0"/>
                      <a:t>0,9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3602311131454087"/>
                  <c:y val="0.212479516325844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1799" b="1" baseline="0">
                        <a:solidFill>
                          <a:schemeClr val="tx1"/>
                        </a:solidFill>
                      </a:defRPr>
                    </a:pPr>
                    <a:r>
                      <a:rPr lang="ru-RU" baseline="0" dirty="0" smtClean="0">
                        <a:solidFill>
                          <a:schemeClr val="tx1"/>
                        </a:solidFill>
                      </a:rPr>
                      <a:t>79,1</a:t>
                    </a:r>
                    <a:endParaRPr lang="en-US" baseline="0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#,##0.00" sourceLinked="0"/>
              <c:spPr>
                <a:noFill/>
                <a:ln w="25380">
                  <a:noFill/>
                </a:ln>
              </c:spPr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9419317184336666E-2"/>
                  <c:y val="5.645023956257348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31,5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2.6483951215257564E-2"/>
                  <c:y val="-9.186453783523801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14,8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3.6822352733784251E-2"/>
                  <c:y val="-3.41520805052332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3,4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8.1026572401444105E-3"/>
                  <c:y val="-6.833638252037488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17,3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9099103320565063E-2"/>
                  <c:y val="-4.440500680417873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58,1</a:t>
                    </a:r>
                    <a:endParaRPr lang="en-US" dirty="0"/>
                  </a:p>
                </c:rich>
              </c:tx>
              <c:dLblPos val="bestFit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8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799" b="1"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bestFit"/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Образование</c:v>
                </c:pt>
                <c:pt idx="6">
                  <c:v>Культура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40.700000000000003</c:v>
                </c:pt>
                <c:pt idx="1">
                  <c:v>0.5</c:v>
                </c:pt>
                <c:pt idx="2">
                  <c:v>1.1000000000000001</c:v>
                </c:pt>
                <c:pt idx="3">
                  <c:v>56.5</c:v>
                </c:pt>
                <c:pt idx="4">
                  <c:v>0.9</c:v>
                </c:pt>
                <c:pt idx="5">
                  <c:v>79.099999999999994</c:v>
                </c:pt>
                <c:pt idx="6">
                  <c:v>31.5</c:v>
                </c:pt>
                <c:pt idx="7">
                  <c:v>14.8</c:v>
                </c:pt>
                <c:pt idx="8">
                  <c:v>3.4</c:v>
                </c:pt>
                <c:pt idx="9">
                  <c:v>17.3</c:v>
                </c:pt>
              </c:numCache>
            </c:numRef>
          </c:val>
        </c:ser>
      </c:pie3DChart>
      <c:spPr>
        <a:noFill/>
        <a:ln w="25380">
          <a:noFill/>
        </a:ln>
      </c:spPr>
    </c:plotArea>
    <c:legend>
      <c:legendPos val="r"/>
      <c:layout>
        <c:manualLayout>
          <c:xMode val="edge"/>
          <c:yMode val="edge"/>
          <c:x val="0.70860927152318476"/>
          <c:y val="7.9522862823061934E-3"/>
          <c:w val="0.282560706401766"/>
          <c:h val="0.97214852335646185"/>
        </c:manualLayout>
      </c:layout>
      <c:txPr>
        <a:bodyPr/>
        <a:lstStyle/>
        <a:p>
          <a:pPr>
            <a:defRPr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1E3673-D124-43E1-8970-8C2CA3190407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37EE67-3CD9-4FAF-B54B-405E5078186E}">
      <dgm:prSet phldrT="[Текст]"/>
      <dgm:spPr>
        <a:solidFill>
          <a:schemeClr val="tx2">
            <a:lumMod val="75000"/>
          </a:schemeClr>
        </a:solid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1.</a:t>
          </a:r>
        </a:p>
        <a:p>
          <a:r>
            <a:rPr lang="ru-RU" b="1" dirty="0" smtClean="0">
              <a:solidFill>
                <a:schemeClr val="bg1"/>
              </a:solidFill>
            </a:rPr>
            <a:t> </a:t>
          </a:r>
          <a:r>
            <a: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Прогнозе социально- экономического развития Мошенского муниципального района</a:t>
          </a:r>
          <a:endParaRPr lang="ru-RU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F306A2-80CD-409D-B490-53D52940200C}" type="parTrans" cxnId="{F07C8B4A-A3A0-414C-8EF6-DF86BD0FDCBE}">
      <dgm:prSet/>
      <dgm:spPr/>
      <dgm:t>
        <a:bodyPr/>
        <a:lstStyle/>
        <a:p>
          <a:endParaRPr lang="ru-RU"/>
        </a:p>
      </dgm:t>
    </dgm:pt>
    <dgm:pt modelId="{D0D6681E-EECB-4B10-81DF-2D08B59B3E57}" type="sibTrans" cxnId="{F07C8B4A-A3A0-414C-8EF6-DF86BD0FDCBE}">
      <dgm:prSet/>
      <dgm:spPr/>
      <dgm:t>
        <a:bodyPr/>
        <a:lstStyle/>
        <a:p>
          <a:endParaRPr lang="ru-RU"/>
        </a:p>
      </dgm:t>
    </dgm:pt>
    <dgm:pt modelId="{22055994-0F7A-4AC4-B7FF-495ECF77E8CB}">
      <dgm:prSet/>
      <dgm:spPr>
        <a:solidFill>
          <a:srgbClr val="00B050"/>
        </a:solid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Основных направлениях налоговой политики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3D3563F-CEF3-4420-A32C-0116C21B4A03}" type="parTrans" cxnId="{13EBBCED-0F82-4AA6-9EF7-6A26E503B028}">
      <dgm:prSet/>
      <dgm:spPr/>
      <dgm:t>
        <a:bodyPr/>
        <a:lstStyle/>
        <a:p>
          <a:endParaRPr lang="ru-RU"/>
        </a:p>
      </dgm:t>
    </dgm:pt>
    <dgm:pt modelId="{33310528-6845-4AAF-86FB-206767870942}" type="sibTrans" cxnId="{13EBBCED-0F82-4AA6-9EF7-6A26E503B028}">
      <dgm:prSet/>
      <dgm:spPr/>
      <dgm:t>
        <a:bodyPr/>
        <a:lstStyle/>
        <a:p>
          <a:endParaRPr lang="ru-RU"/>
        </a:p>
      </dgm:t>
    </dgm:pt>
    <dgm:pt modelId="{70D16CD8-772B-4CE6-B563-7AEEFEEE7BA3}">
      <dgm:prSet/>
      <dgm:spPr>
        <a:solidFill>
          <a:srgbClr val="7030A0"/>
        </a:solid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3.</a:t>
          </a:r>
        </a:p>
        <a:p>
          <a:r>
            <a:rPr lang="ru-RU" b="1" dirty="0" smtClean="0">
              <a:solidFill>
                <a:schemeClr val="tx1"/>
              </a:solidFill>
            </a:rPr>
            <a:t> </a:t>
          </a: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Основных направлениях бюджетной политики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98CABB-BCF7-4E8A-BBC5-A252EBC2C60B}" type="parTrans" cxnId="{1EA88B0D-18FE-42EA-89CB-06E7BD47A47F}">
      <dgm:prSet/>
      <dgm:spPr/>
      <dgm:t>
        <a:bodyPr/>
        <a:lstStyle/>
        <a:p>
          <a:endParaRPr lang="ru-RU"/>
        </a:p>
      </dgm:t>
    </dgm:pt>
    <dgm:pt modelId="{F29E7C63-7975-4323-81B8-17CB98BCAACC}" type="sibTrans" cxnId="{1EA88B0D-18FE-42EA-89CB-06E7BD47A47F}">
      <dgm:prSet/>
      <dgm:spPr/>
      <dgm:t>
        <a:bodyPr/>
        <a:lstStyle/>
        <a:p>
          <a:endParaRPr lang="ru-RU"/>
        </a:p>
      </dgm:t>
    </dgm:pt>
    <dgm:pt modelId="{CED8A0E6-550A-49DC-9A54-05E22FA66EA2}">
      <dgm:prSet/>
      <dgm:spPr>
        <a:solidFill>
          <a:srgbClr val="C00000"/>
        </a:solid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4. </a:t>
          </a: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Муниципальных программах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D04277-3582-46B3-AD3E-E53D4FD30DB6}" type="parTrans" cxnId="{2CCD4BF3-E649-4856-83D9-E7E8EE00D8E6}">
      <dgm:prSet/>
      <dgm:spPr/>
      <dgm:t>
        <a:bodyPr/>
        <a:lstStyle/>
        <a:p>
          <a:endParaRPr lang="ru-RU"/>
        </a:p>
      </dgm:t>
    </dgm:pt>
    <dgm:pt modelId="{F5D180A9-CDDD-41B0-A847-FF919FD8DF58}" type="sibTrans" cxnId="{2CCD4BF3-E649-4856-83D9-E7E8EE00D8E6}">
      <dgm:prSet/>
      <dgm:spPr/>
      <dgm:t>
        <a:bodyPr/>
        <a:lstStyle/>
        <a:p>
          <a:endParaRPr lang="ru-RU"/>
        </a:p>
      </dgm:t>
    </dgm:pt>
    <dgm:pt modelId="{A1CBEB4C-B4ED-43C5-BDE0-A353BF6863CD}" type="pres">
      <dgm:prSet presAssocID="{691E3673-D124-43E1-8970-8C2CA319040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0426A1-A9EC-4C4C-A133-5B00CBC5586B}" type="pres">
      <dgm:prSet presAssocID="{0937EE67-3CD9-4FAF-B54B-405E5078186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5A5FB8-D5CA-42CF-B16B-C8036DFE5670}" type="pres">
      <dgm:prSet presAssocID="{D0D6681E-EECB-4B10-81DF-2D08B59B3E57}" presName="sibTrans" presStyleCnt="0"/>
      <dgm:spPr/>
    </dgm:pt>
    <dgm:pt modelId="{F017036B-73E6-4419-B29F-1DB30CDEA977}" type="pres">
      <dgm:prSet presAssocID="{22055994-0F7A-4AC4-B7FF-495ECF77E8CB}" presName="node" presStyleLbl="node1" presStyleIdx="1" presStyleCnt="4" custLinFactNeighborX="7621" custLinFactNeighborY="-6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850B63-3CCA-4CBE-AB84-DDE665AF7F15}" type="pres">
      <dgm:prSet presAssocID="{33310528-6845-4AAF-86FB-206767870942}" presName="sibTrans" presStyleCnt="0"/>
      <dgm:spPr/>
    </dgm:pt>
    <dgm:pt modelId="{E1E3FDE3-D6A0-4193-8495-2B1C8A5CD239}" type="pres">
      <dgm:prSet presAssocID="{70D16CD8-772B-4CE6-B563-7AEEFEEE7BA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E01023-9B6B-4F30-92D2-D163F2D72DC8}" type="pres">
      <dgm:prSet presAssocID="{F29E7C63-7975-4323-81B8-17CB98BCAACC}" presName="sibTrans" presStyleCnt="0"/>
      <dgm:spPr/>
    </dgm:pt>
    <dgm:pt modelId="{D044A59B-D81F-40E8-9E6F-889E98089086}" type="pres">
      <dgm:prSet presAssocID="{CED8A0E6-550A-49DC-9A54-05E22FA66EA2}" presName="node" presStyleLbl="node1" presStyleIdx="3" presStyleCnt="4" custScaleX="901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CE0290-A71F-43F9-ABA7-F51B79B1974B}" type="presOf" srcId="{70D16CD8-772B-4CE6-B563-7AEEFEEE7BA3}" destId="{E1E3FDE3-D6A0-4193-8495-2B1C8A5CD239}" srcOrd="0" destOrd="0" presId="urn:microsoft.com/office/officeart/2005/8/layout/hList6"/>
    <dgm:cxn modelId="{13EBBCED-0F82-4AA6-9EF7-6A26E503B028}" srcId="{691E3673-D124-43E1-8970-8C2CA3190407}" destId="{22055994-0F7A-4AC4-B7FF-495ECF77E8CB}" srcOrd="1" destOrd="0" parTransId="{43D3563F-CEF3-4420-A32C-0116C21B4A03}" sibTransId="{33310528-6845-4AAF-86FB-206767870942}"/>
    <dgm:cxn modelId="{2CCD4BF3-E649-4856-83D9-E7E8EE00D8E6}" srcId="{691E3673-D124-43E1-8970-8C2CA3190407}" destId="{CED8A0E6-550A-49DC-9A54-05E22FA66EA2}" srcOrd="3" destOrd="0" parTransId="{E5D04277-3582-46B3-AD3E-E53D4FD30DB6}" sibTransId="{F5D180A9-CDDD-41B0-A847-FF919FD8DF58}"/>
    <dgm:cxn modelId="{8E05F5B0-7AA8-411F-AAD0-D913DD38AC6E}" type="presOf" srcId="{22055994-0F7A-4AC4-B7FF-495ECF77E8CB}" destId="{F017036B-73E6-4419-B29F-1DB30CDEA977}" srcOrd="0" destOrd="0" presId="urn:microsoft.com/office/officeart/2005/8/layout/hList6"/>
    <dgm:cxn modelId="{EFB607E0-5C5D-4B1E-8D3D-A725D5FBCDBF}" type="presOf" srcId="{CED8A0E6-550A-49DC-9A54-05E22FA66EA2}" destId="{D044A59B-D81F-40E8-9E6F-889E98089086}" srcOrd="0" destOrd="0" presId="urn:microsoft.com/office/officeart/2005/8/layout/hList6"/>
    <dgm:cxn modelId="{F07C8B4A-A3A0-414C-8EF6-DF86BD0FDCBE}" srcId="{691E3673-D124-43E1-8970-8C2CA3190407}" destId="{0937EE67-3CD9-4FAF-B54B-405E5078186E}" srcOrd="0" destOrd="0" parTransId="{51F306A2-80CD-409D-B490-53D52940200C}" sibTransId="{D0D6681E-EECB-4B10-81DF-2D08B59B3E57}"/>
    <dgm:cxn modelId="{1EA88B0D-18FE-42EA-89CB-06E7BD47A47F}" srcId="{691E3673-D124-43E1-8970-8C2CA3190407}" destId="{70D16CD8-772B-4CE6-B563-7AEEFEEE7BA3}" srcOrd="2" destOrd="0" parTransId="{1F98CABB-BCF7-4E8A-BBC5-A252EBC2C60B}" sibTransId="{F29E7C63-7975-4323-81B8-17CB98BCAACC}"/>
    <dgm:cxn modelId="{A450DFE0-BD71-4FB5-BFBE-D29A62528B0A}" type="presOf" srcId="{691E3673-D124-43E1-8970-8C2CA3190407}" destId="{A1CBEB4C-B4ED-43C5-BDE0-A353BF6863CD}" srcOrd="0" destOrd="0" presId="urn:microsoft.com/office/officeart/2005/8/layout/hList6"/>
    <dgm:cxn modelId="{296339AA-DEAC-427A-94E1-E11526D7CBF5}" type="presOf" srcId="{0937EE67-3CD9-4FAF-B54B-405E5078186E}" destId="{380426A1-A9EC-4C4C-A133-5B00CBC5586B}" srcOrd="0" destOrd="0" presId="urn:microsoft.com/office/officeart/2005/8/layout/hList6"/>
    <dgm:cxn modelId="{B2ED364F-DE3B-4FA2-9907-9B95CD0DDB43}" type="presParOf" srcId="{A1CBEB4C-B4ED-43C5-BDE0-A353BF6863CD}" destId="{380426A1-A9EC-4C4C-A133-5B00CBC5586B}" srcOrd="0" destOrd="0" presId="urn:microsoft.com/office/officeart/2005/8/layout/hList6"/>
    <dgm:cxn modelId="{CA23F3EB-06F3-4689-BB25-A0F8B69B8B72}" type="presParOf" srcId="{A1CBEB4C-B4ED-43C5-BDE0-A353BF6863CD}" destId="{205A5FB8-D5CA-42CF-B16B-C8036DFE5670}" srcOrd="1" destOrd="0" presId="urn:microsoft.com/office/officeart/2005/8/layout/hList6"/>
    <dgm:cxn modelId="{E5EAE6ED-94F1-4091-9174-7F7C6FCFC718}" type="presParOf" srcId="{A1CBEB4C-B4ED-43C5-BDE0-A353BF6863CD}" destId="{F017036B-73E6-4419-B29F-1DB30CDEA977}" srcOrd="2" destOrd="0" presId="urn:microsoft.com/office/officeart/2005/8/layout/hList6"/>
    <dgm:cxn modelId="{2A0B7F3B-CE4E-429B-8D20-459D9A2B2748}" type="presParOf" srcId="{A1CBEB4C-B4ED-43C5-BDE0-A353BF6863CD}" destId="{0B850B63-3CCA-4CBE-AB84-DDE665AF7F15}" srcOrd="3" destOrd="0" presId="urn:microsoft.com/office/officeart/2005/8/layout/hList6"/>
    <dgm:cxn modelId="{2D3DA1B1-6B41-4557-B99E-556A5DB0C2A0}" type="presParOf" srcId="{A1CBEB4C-B4ED-43C5-BDE0-A353BF6863CD}" destId="{E1E3FDE3-D6A0-4193-8495-2B1C8A5CD239}" srcOrd="4" destOrd="0" presId="urn:microsoft.com/office/officeart/2005/8/layout/hList6"/>
    <dgm:cxn modelId="{B244AC23-C16B-44A0-AB37-CDDBE201C55D}" type="presParOf" srcId="{A1CBEB4C-B4ED-43C5-BDE0-A353BF6863CD}" destId="{8AE01023-9B6B-4F30-92D2-D163F2D72DC8}" srcOrd="5" destOrd="0" presId="urn:microsoft.com/office/officeart/2005/8/layout/hList6"/>
    <dgm:cxn modelId="{AE023037-2275-4D3F-B00F-C6FDE701FAE1}" type="presParOf" srcId="{A1CBEB4C-B4ED-43C5-BDE0-A353BF6863CD}" destId="{D044A59B-D81F-40E8-9E6F-889E98089086}" srcOrd="6" destOrd="0" presId="urn:microsoft.com/office/officeart/2005/8/layout/h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05F16E-06D1-4E8B-A03E-E116872ADAE9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0E0C2F-F85F-4289-9EF2-D4C9064936DE}">
      <dgm:prSet phldrT="[Текст]" custT="1"/>
      <dgm:spPr>
        <a:solidFill>
          <a:srgbClr val="FFFF00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Утверждение бюджета очередного года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93568A-661C-4D71-894C-36A597045A4F}" type="parTrans" cxnId="{408E7B17-7F51-419F-833B-F6FA2970CD49}">
      <dgm:prSet/>
      <dgm:spPr/>
      <dgm:t>
        <a:bodyPr/>
        <a:lstStyle/>
        <a:p>
          <a:endParaRPr lang="ru-RU"/>
        </a:p>
      </dgm:t>
    </dgm:pt>
    <dgm:pt modelId="{3FD0581D-FA09-45BD-9D3E-0F205F959005}" type="sibTrans" cxnId="{408E7B17-7F51-419F-833B-F6FA2970CD49}">
      <dgm:prSet/>
      <dgm:spPr/>
      <dgm:t>
        <a:bodyPr/>
        <a:lstStyle/>
        <a:p>
          <a:endParaRPr lang="ru-RU"/>
        </a:p>
      </dgm:t>
    </dgm:pt>
    <dgm:pt modelId="{56420F1E-4969-4114-A767-F4873A869A98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(Дума Мошенского муниципального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района</a:t>
          </a:r>
          <a:r>
            <a:rPr lang="ru-RU" b="1" dirty="0" smtClean="0"/>
            <a:t>)</a:t>
          </a:r>
          <a:endParaRPr lang="ru-RU" b="1" dirty="0"/>
        </a:p>
      </dgm:t>
    </dgm:pt>
    <dgm:pt modelId="{161ADB99-E0A7-4290-B89C-E687A95710E2}" type="parTrans" cxnId="{06C7010A-4F62-482F-844D-320045A402F8}">
      <dgm:prSet/>
      <dgm:spPr/>
      <dgm:t>
        <a:bodyPr/>
        <a:lstStyle/>
        <a:p>
          <a:endParaRPr lang="ru-RU"/>
        </a:p>
      </dgm:t>
    </dgm:pt>
    <dgm:pt modelId="{BEA23EE7-DF62-43FA-B85A-F871379D2DE2}" type="sibTrans" cxnId="{06C7010A-4F62-482F-844D-320045A402F8}">
      <dgm:prSet/>
      <dgm:spPr/>
      <dgm:t>
        <a:bodyPr/>
        <a:lstStyle/>
        <a:p>
          <a:endParaRPr lang="ru-RU"/>
        </a:p>
      </dgm:t>
    </dgm:pt>
    <dgm:pt modelId="{69076458-353B-4BBE-B707-E39C39DA5AD6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Принятие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решения</a:t>
          </a:r>
          <a:r>
            <a:rPr lang="ru-RU" b="1" dirty="0" smtClean="0"/>
            <a:t> о бюджете на очередной финансовый год и плановый период</a:t>
          </a:r>
          <a:endParaRPr lang="ru-RU" b="1" dirty="0"/>
        </a:p>
      </dgm:t>
    </dgm:pt>
    <dgm:pt modelId="{D67AC80B-5ADE-416B-BFE1-6503E5BD0A40}" type="parTrans" cxnId="{81C1F1E2-F90C-4BE7-B3E2-C2F61C7DF482}">
      <dgm:prSet/>
      <dgm:spPr/>
      <dgm:t>
        <a:bodyPr/>
        <a:lstStyle/>
        <a:p>
          <a:endParaRPr lang="ru-RU"/>
        </a:p>
      </dgm:t>
    </dgm:pt>
    <dgm:pt modelId="{4DC0ED34-EFA3-4371-96BA-04E5E02DF87D}" type="sibTrans" cxnId="{81C1F1E2-F90C-4BE7-B3E2-C2F61C7DF482}">
      <dgm:prSet/>
      <dgm:spPr/>
      <dgm:t>
        <a:bodyPr/>
        <a:lstStyle/>
        <a:p>
          <a:endParaRPr lang="ru-RU"/>
        </a:p>
      </dgm:t>
    </dgm:pt>
    <dgm:pt modelId="{661A48F9-6EF2-471F-A830-DDC3A8E57578}">
      <dgm:prSet phldrT="[Текст]" custT="1"/>
      <dgm:spPr>
        <a:solidFill>
          <a:srgbClr val="00B050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Исполнение </a:t>
          </a:r>
          <a:r>
            <a:rPr lang="ru-RU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бюджета</a:t>
          </a:r>
          <a:r>
            <a:rPr lang="ru-RU" sz="1600" b="1" dirty="0" smtClean="0">
              <a:solidFill>
                <a:schemeClr val="bg1"/>
              </a:solidFill>
            </a:rPr>
            <a:t> в текущем году</a:t>
          </a:r>
          <a:endParaRPr lang="ru-RU" sz="1600" b="1" dirty="0">
            <a:solidFill>
              <a:schemeClr val="bg1"/>
            </a:solidFill>
          </a:endParaRPr>
        </a:p>
      </dgm:t>
    </dgm:pt>
    <dgm:pt modelId="{835D9ABC-97DA-4CE1-A05C-FB6BBEDF7689}" type="parTrans" cxnId="{E32ED177-7BCD-41AF-9451-B30FB9F4B350}">
      <dgm:prSet/>
      <dgm:spPr/>
      <dgm:t>
        <a:bodyPr/>
        <a:lstStyle/>
        <a:p>
          <a:endParaRPr lang="ru-RU"/>
        </a:p>
      </dgm:t>
    </dgm:pt>
    <dgm:pt modelId="{F4D3A38D-0A0A-4596-BD57-34824CE348CC}" type="sibTrans" cxnId="{E32ED177-7BCD-41AF-9451-B30FB9F4B350}">
      <dgm:prSet/>
      <dgm:spPr/>
      <dgm:t>
        <a:bodyPr/>
        <a:lstStyle/>
        <a:p>
          <a:endParaRPr lang="ru-RU"/>
        </a:p>
      </dgm:t>
    </dgm:pt>
    <dgm:pt modelId="{CB124D88-A9AB-486B-89B3-92AF1F0E226E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(структурные подразделения Администрации)</a:t>
          </a:r>
          <a:endParaRPr lang="ru-RU" b="1" dirty="0"/>
        </a:p>
      </dgm:t>
    </dgm:pt>
    <dgm:pt modelId="{D73DECCC-9393-4411-97E7-5F79C29709FC}" type="parTrans" cxnId="{E9B2EC44-C6EF-4AED-ABAE-70AC1BC6E55A}">
      <dgm:prSet/>
      <dgm:spPr/>
      <dgm:t>
        <a:bodyPr/>
        <a:lstStyle/>
        <a:p>
          <a:endParaRPr lang="ru-RU"/>
        </a:p>
      </dgm:t>
    </dgm:pt>
    <dgm:pt modelId="{FEED46ED-8318-4EDD-BFF5-6E06EC8526EF}" type="sibTrans" cxnId="{E9B2EC44-C6EF-4AED-ABAE-70AC1BC6E55A}">
      <dgm:prSet/>
      <dgm:spPr/>
      <dgm:t>
        <a:bodyPr/>
        <a:lstStyle/>
        <a:p>
          <a:endParaRPr lang="ru-RU"/>
        </a:p>
      </dgm:t>
    </dgm:pt>
    <dgm:pt modelId="{D2465572-EC1C-49EE-9EE6-890FB3B7068C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Получение доходов бюджета и распределение бюджетных средств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соответствии с решением о бюджете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AB11E6-59B4-444D-8931-A704AFA26CC4}" type="parTrans" cxnId="{16E914ED-7E3F-4983-AE4B-1B8BAB6090E0}">
      <dgm:prSet/>
      <dgm:spPr/>
      <dgm:t>
        <a:bodyPr/>
        <a:lstStyle/>
        <a:p>
          <a:endParaRPr lang="ru-RU"/>
        </a:p>
      </dgm:t>
    </dgm:pt>
    <dgm:pt modelId="{E5E3011E-C399-4313-B218-A244D606D893}" type="sibTrans" cxnId="{16E914ED-7E3F-4983-AE4B-1B8BAB6090E0}">
      <dgm:prSet/>
      <dgm:spPr/>
      <dgm:t>
        <a:bodyPr/>
        <a:lstStyle/>
        <a:p>
          <a:endParaRPr lang="ru-RU"/>
        </a:p>
      </dgm:t>
    </dgm:pt>
    <dgm:pt modelId="{435F859F-D617-498E-9FF6-C96823F8410A}">
      <dgm:prSet phldrT="[Текст]" custT="1"/>
      <dgm:spPr>
        <a:solidFill>
          <a:srgbClr val="7030A0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</a:t>
          </a:r>
          <a:r>
            <a:rPr lang="ru-RU" sz="1600" b="1" dirty="0" smtClean="0">
              <a:solidFill>
                <a:schemeClr val="tx1"/>
              </a:solidFill>
            </a:rPr>
            <a:t> отчета об исполнении бюджета предыдущего года</a:t>
          </a:r>
          <a:endParaRPr lang="ru-RU" sz="1600" b="1" dirty="0">
            <a:solidFill>
              <a:schemeClr val="tx1"/>
            </a:solidFill>
          </a:endParaRPr>
        </a:p>
      </dgm:t>
    </dgm:pt>
    <dgm:pt modelId="{B4BA69E9-9D20-4342-AE41-713B2E4234C9}" type="parTrans" cxnId="{5A5316F8-F67E-49E3-8057-4149E44F1072}">
      <dgm:prSet/>
      <dgm:spPr/>
      <dgm:t>
        <a:bodyPr/>
        <a:lstStyle/>
        <a:p>
          <a:endParaRPr lang="ru-RU"/>
        </a:p>
      </dgm:t>
    </dgm:pt>
    <dgm:pt modelId="{FCB668C6-342A-4345-AA68-5EDD1C67FA83}" type="sibTrans" cxnId="{5A5316F8-F67E-49E3-8057-4149E44F1072}">
      <dgm:prSet/>
      <dgm:spPr/>
      <dgm:t>
        <a:bodyPr/>
        <a:lstStyle/>
        <a:p>
          <a:endParaRPr lang="ru-RU"/>
        </a:p>
      </dgm:t>
    </dgm:pt>
    <dgm:pt modelId="{72087D13-DCAB-4E43-8E43-4B025C60EE11}">
      <dgm:prSet phldrT="[Текст]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(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структурные</a:t>
          </a:r>
          <a:r>
            <a:rPr lang="ru-RU" b="1" dirty="0" smtClean="0"/>
            <a:t> подразделения Администрации)</a:t>
          </a:r>
          <a:endParaRPr lang="ru-RU" b="1" dirty="0"/>
        </a:p>
      </dgm:t>
    </dgm:pt>
    <dgm:pt modelId="{EE191BCE-2AD9-405B-9548-616F13A23E46}" type="parTrans" cxnId="{F8D1CD24-60AE-4BED-AB59-943B92B2EB62}">
      <dgm:prSet/>
      <dgm:spPr/>
      <dgm:t>
        <a:bodyPr/>
        <a:lstStyle/>
        <a:p>
          <a:endParaRPr lang="ru-RU"/>
        </a:p>
      </dgm:t>
    </dgm:pt>
    <dgm:pt modelId="{3F7734B0-C357-4805-AAFB-7BC6CA96BFA8}" type="sibTrans" cxnId="{F8D1CD24-60AE-4BED-AB59-943B92B2EB62}">
      <dgm:prSet/>
      <dgm:spPr/>
      <dgm:t>
        <a:bodyPr/>
        <a:lstStyle/>
        <a:p>
          <a:endParaRPr lang="ru-RU"/>
        </a:p>
      </dgm:t>
    </dgm:pt>
    <dgm:pt modelId="{DCE1DD31-8269-4E87-9016-CACE27A7E645}">
      <dgm:prSet custT="1"/>
      <dgm:spPr>
        <a:solidFill>
          <a:srgbClr val="00B0F0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Утверждение</a:t>
          </a:r>
          <a:r>
            <a:rPr lang="ru-RU" sz="1600" b="1" dirty="0" smtClean="0">
              <a:solidFill>
                <a:schemeClr val="bg1"/>
              </a:solidFill>
            </a:rPr>
            <a:t> отчета об исполнении бюджета предыдущего года</a:t>
          </a:r>
          <a:endParaRPr lang="ru-RU" sz="1600" b="1" dirty="0">
            <a:solidFill>
              <a:schemeClr val="bg1"/>
            </a:solidFill>
          </a:endParaRPr>
        </a:p>
      </dgm:t>
    </dgm:pt>
    <dgm:pt modelId="{F40B223B-E7D1-4484-8CB5-E6019769B010}" type="parTrans" cxnId="{42BB584A-F473-48F2-80DC-FB045F1AEA46}">
      <dgm:prSet/>
      <dgm:spPr/>
      <dgm:t>
        <a:bodyPr/>
        <a:lstStyle/>
        <a:p>
          <a:endParaRPr lang="ru-RU"/>
        </a:p>
      </dgm:t>
    </dgm:pt>
    <dgm:pt modelId="{D91E57C3-1B9A-428C-A25D-51B55BA81613}" type="sibTrans" cxnId="{42BB584A-F473-48F2-80DC-FB045F1AEA46}">
      <dgm:prSet/>
      <dgm:spPr/>
      <dgm:t>
        <a:bodyPr/>
        <a:lstStyle/>
        <a:p>
          <a:endParaRPr lang="ru-RU"/>
        </a:p>
      </dgm:t>
    </dgm:pt>
    <dgm:pt modelId="{87E05C27-284B-4A77-B0AC-DFCFC250D4DA}">
      <dgm:prSet custT="1"/>
      <dgm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Составление проекта бюджета очередного года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6056D0E-AB9C-4F19-A0AA-8C641D385881}" type="parTrans" cxnId="{35673866-A7C6-4FFB-BAE4-6A9039249BFD}">
      <dgm:prSet/>
      <dgm:spPr/>
      <dgm:t>
        <a:bodyPr/>
        <a:lstStyle/>
        <a:p>
          <a:endParaRPr lang="ru-RU"/>
        </a:p>
      </dgm:t>
    </dgm:pt>
    <dgm:pt modelId="{34B814E2-4C15-476A-BC06-6653FBA531AF}" type="sibTrans" cxnId="{35673866-A7C6-4FFB-BAE4-6A9039249BFD}">
      <dgm:prSet/>
      <dgm:spPr/>
      <dgm:t>
        <a:bodyPr/>
        <a:lstStyle/>
        <a:p>
          <a:endParaRPr lang="ru-RU"/>
        </a:p>
      </dgm:t>
    </dgm:pt>
    <dgm:pt modelId="{74719A67-3AA3-4A62-896F-056675349345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Принятие решения об исполнении бюджета за отчетный финансовый год</a:t>
          </a:r>
          <a:endParaRPr lang="ru-RU" b="1" dirty="0"/>
        </a:p>
      </dgm:t>
    </dgm:pt>
    <dgm:pt modelId="{8B98F8DE-21B7-4986-8066-6CFB31AC36E1}" type="parTrans" cxnId="{128C5CC7-386A-4F6F-A2F7-9754744F0EFD}">
      <dgm:prSet/>
      <dgm:spPr/>
      <dgm:t>
        <a:bodyPr/>
        <a:lstStyle/>
        <a:p>
          <a:endParaRPr lang="ru-RU"/>
        </a:p>
      </dgm:t>
    </dgm:pt>
    <dgm:pt modelId="{3CBA3D43-4E14-405E-9A27-D943F6918C34}" type="sibTrans" cxnId="{128C5CC7-386A-4F6F-A2F7-9754744F0EFD}">
      <dgm:prSet/>
      <dgm:spPr/>
      <dgm:t>
        <a:bodyPr/>
        <a:lstStyle/>
        <a:p>
          <a:endParaRPr lang="ru-RU"/>
        </a:p>
      </dgm:t>
    </dgm:pt>
    <dgm:pt modelId="{93A9B296-23E7-4B14-B4D8-2B6735724C32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Подготовка экономического обоснования доходов и расходов бюджета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36E3BE9-4236-4FCA-ADA2-6FEEA865C3B5}" type="parTrans" cxnId="{5DFD6FB9-988F-4D09-B248-4B9B4A2C3B2E}">
      <dgm:prSet/>
      <dgm:spPr/>
      <dgm:t>
        <a:bodyPr/>
        <a:lstStyle/>
        <a:p>
          <a:endParaRPr lang="ru-RU"/>
        </a:p>
      </dgm:t>
    </dgm:pt>
    <dgm:pt modelId="{340007A9-68B9-4173-A80E-D1A710052C62}" type="sibTrans" cxnId="{5DFD6FB9-988F-4D09-B248-4B9B4A2C3B2E}">
      <dgm:prSet/>
      <dgm:spPr/>
      <dgm:t>
        <a:bodyPr/>
        <a:lstStyle/>
        <a:p>
          <a:endParaRPr lang="ru-RU"/>
        </a:p>
      </dgm:t>
    </dgm:pt>
    <dgm:pt modelId="{56117C40-1A0A-40A8-800E-0A87FBDA7F07}">
      <dgm:prSet custT="1"/>
      <dgm:spPr>
        <a:solidFill>
          <a:srgbClr val="002060"/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Рассмотрение проекта бюджета очередного года</a:t>
          </a:r>
          <a:endParaRPr lang="ru-RU" sz="1600" b="1" dirty="0">
            <a:solidFill>
              <a:schemeClr val="tx1"/>
            </a:solidFill>
          </a:endParaRPr>
        </a:p>
      </dgm:t>
    </dgm:pt>
    <dgm:pt modelId="{3E73E8D5-0A86-4FC6-8B9D-4900ED443388}" type="parTrans" cxnId="{967BD1C1-DF17-4534-BF23-4F58191027E7}">
      <dgm:prSet/>
      <dgm:spPr/>
      <dgm:t>
        <a:bodyPr/>
        <a:lstStyle/>
        <a:p>
          <a:endParaRPr lang="ru-RU"/>
        </a:p>
      </dgm:t>
    </dgm:pt>
    <dgm:pt modelId="{2CC55887-C3A7-44B8-B883-4BD1FCFCA972}" type="sibTrans" cxnId="{967BD1C1-DF17-4534-BF23-4F58191027E7}">
      <dgm:prSet/>
      <dgm:spPr/>
      <dgm:t>
        <a:bodyPr/>
        <a:lstStyle/>
        <a:p>
          <a:endParaRPr lang="ru-RU"/>
        </a:p>
      </dgm:t>
    </dgm:pt>
    <dgm:pt modelId="{6331800E-EEA0-4EBB-AC74-911790215692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(Дума Мошенского муниципального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района</a:t>
          </a:r>
          <a:r>
            <a:rPr lang="ru-RU" b="1" dirty="0" smtClean="0"/>
            <a:t>)</a:t>
          </a:r>
          <a:endParaRPr lang="ru-RU" b="1" dirty="0"/>
        </a:p>
      </dgm:t>
    </dgm:pt>
    <dgm:pt modelId="{015EA355-E57D-4705-9C00-50F5524CB721}" type="parTrans" cxnId="{B24701AB-D062-44B0-BA7A-FA23DFA61D04}">
      <dgm:prSet/>
      <dgm:spPr/>
      <dgm:t>
        <a:bodyPr/>
        <a:lstStyle/>
        <a:p>
          <a:endParaRPr lang="ru-RU"/>
        </a:p>
      </dgm:t>
    </dgm:pt>
    <dgm:pt modelId="{C80D3CF9-077F-405D-AFE0-91F68EFBE5A2}" type="sibTrans" cxnId="{B24701AB-D062-44B0-BA7A-FA23DFA61D04}">
      <dgm:prSet/>
      <dgm:spPr/>
      <dgm:t>
        <a:bodyPr/>
        <a:lstStyle/>
        <a:p>
          <a:endParaRPr lang="ru-RU"/>
        </a:p>
      </dgm:t>
    </dgm:pt>
    <dgm:pt modelId="{5D484E21-1DDC-4DAB-BF85-D28D53492568}">
      <dgm:prSet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(структурные подразделения Администрации)</a:t>
          </a:r>
          <a:endParaRPr lang="ru-RU" b="1" dirty="0"/>
        </a:p>
      </dgm:t>
    </dgm:pt>
    <dgm:pt modelId="{FD5E83AF-D446-49F3-BE69-469A6679906F}" type="parTrans" cxnId="{BC96D4E0-7BBA-45BA-BAA8-4F2E38012E9A}">
      <dgm:prSet/>
      <dgm:spPr/>
      <dgm:t>
        <a:bodyPr/>
        <a:lstStyle/>
        <a:p>
          <a:endParaRPr lang="ru-RU"/>
        </a:p>
      </dgm:t>
    </dgm:pt>
    <dgm:pt modelId="{4833BD00-7EC0-4996-8A3C-897500EB5A77}" type="sibTrans" cxnId="{BC96D4E0-7BBA-45BA-BAA8-4F2E38012E9A}">
      <dgm:prSet/>
      <dgm:spPr/>
      <dgm:t>
        <a:bodyPr/>
        <a:lstStyle/>
        <a:p>
          <a:endParaRPr lang="ru-RU"/>
        </a:p>
      </dgm:t>
    </dgm:pt>
    <dgm:pt modelId="{83A3B177-77D7-4E18-9123-D2C1F626B281}">
      <dgm:prSet/>
      <dgm:spPr>
        <a:solidFill>
          <a:schemeClr val="tx1">
            <a:lumMod val="85000"/>
          </a:schemeClr>
        </a:solidFill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r>
            <a:rPr lang="ru-RU" b="1" dirty="0" smtClean="0"/>
            <a:t>(Дума Старорусского муниципального района)</a:t>
          </a:r>
          <a:endParaRPr lang="ru-RU" b="1" dirty="0"/>
        </a:p>
      </dgm:t>
    </dgm:pt>
    <dgm:pt modelId="{C907A286-47C2-413D-A1B3-BAD06D418353}" type="sibTrans" cxnId="{26DC64F7-5C69-4739-9249-E4367878CF36}">
      <dgm:prSet/>
      <dgm:spPr/>
      <dgm:t>
        <a:bodyPr/>
        <a:lstStyle/>
        <a:p>
          <a:endParaRPr lang="ru-RU"/>
        </a:p>
      </dgm:t>
    </dgm:pt>
    <dgm:pt modelId="{115A4114-E58B-495A-9C77-363DD7A5C57A}" type="parTrans" cxnId="{26DC64F7-5C69-4739-9249-E4367878CF36}">
      <dgm:prSet/>
      <dgm:spPr/>
      <dgm:t>
        <a:bodyPr/>
        <a:lstStyle/>
        <a:p>
          <a:endParaRPr lang="ru-RU"/>
        </a:p>
      </dgm:t>
    </dgm:pt>
    <dgm:pt modelId="{AFAD53D1-7C98-4296-BC60-294BC20B4B03}" type="pres">
      <dgm:prSet presAssocID="{CA05F16E-06D1-4E8B-A03E-E116872ADAE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A48E60-B996-4925-A63F-D797ECC085D9}" type="pres">
      <dgm:prSet presAssocID="{56117C40-1A0A-40A8-800E-0A87FBDA7F07}" presName="box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3A74156F-8260-4F83-A159-B51C0CC43D7E}" type="pres">
      <dgm:prSet presAssocID="{56117C40-1A0A-40A8-800E-0A87FBDA7F07}" presName="parentTextBox" presStyleLbl="node1" presStyleIdx="0" presStyleCnt="6"/>
      <dgm:spPr/>
      <dgm:t>
        <a:bodyPr/>
        <a:lstStyle/>
        <a:p>
          <a:endParaRPr lang="ru-RU"/>
        </a:p>
      </dgm:t>
    </dgm:pt>
    <dgm:pt modelId="{25272147-89A2-4B7A-856B-683CD1B5139E}" type="pres">
      <dgm:prSet presAssocID="{56117C40-1A0A-40A8-800E-0A87FBDA7F07}" presName="entireBox" presStyleLbl="node1" presStyleIdx="0" presStyleCnt="6" custScaleY="60499"/>
      <dgm:spPr/>
      <dgm:t>
        <a:bodyPr/>
        <a:lstStyle/>
        <a:p>
          <a:endParaRPr lang="ru-RU"/>
        </a:p>
      </dgm:t>
    </dgm:pt>
    <dgm:pt modelId="{98EBB935-C913-4716-90EF-930AD67A89EF}" type="pres">
      <dgm:prSet presAssocID="{56117C40-1A0A-40A8-800E-0A87FBDA7F07}" presName="descendantBox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28B3674C-EA1A-4C8D-9488-5DB2F609CAAE}" type="pres">
      <dgm:prSet presAssocID="{83A3B177-77D7-4E18-9123-D2C1F626B281}" presName="childTextBox" presStyleLbl="fgAccFollowNode1" presStyleIdx="0" presStyleCnt="10" custLinFactNeighborX="-77" custLinFactNeighborY="50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DDD8C0-9D66-4E3D-A39F-86D2EAE5E7B9}" type="pres">
      <dgm:prSet presAssocID="{34B814E2-4C15-476A-BC06-6653FBA531AF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907F0E8D-6860-4D8C-A178-40960EB993D7}" type="pres">
      <dgm:prSet presAssocID="{87E05C27-284B-4A77-B0AC-DFCFC250D4DA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4DFAD9BA-71D0-4C3F-AB70-C35E1FF8BFDC}" type="pres">
      <dgm:prSet presAssocID="{87E05C27-284B-4A77-B0AC-DFCFC250D4DA}" presName="parentTextArrow" presStyleLbl="node1" presStyleIdx="0" presStyleCnt="6"/>
      <dgm:spPr/>
      <dgm:t>
        <a:bodyPr/>
        <a:lstStyle/>
        <a:p>
          <a:endParaRPr lang="ru-RU"/>
        </a:p>
      </dgm:t>
    </dgm:pt>
    <dgm:pt modelId="{EA5772B2-1B07-425F-8A95-870EAC4B8B5A}" type="pres">
      <dgm:prSet presAssocID="{87E05C27-284B-4A77-B0AC-DFCFC250D4DA}" presName="arrow" presStyleLbl="node1" presStyleIdx="1" presStyleCnt="6" custScaleY="84126"/>
      <dgm:spPr/>
      <dgm:t>
        <a:bodyPr/>
        <a:lstStyle/>
        <a:p>
          <a:endParaRPr lang="ru-RU"/>
        </a:p>
      </dgm:t>
    </dgm:pt>
    <dgm:pt modelId="{87569CF3-1C52-4188-AB21-B353C0B399D0}" type="pres">
      <dgm:prSet presAssocID="{87E05C27-284B-4A77-B0AC-DFCFC250D4DA}" presName="descendantArrow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F81FAFB2-F7F6-4950-AAC9-90D75422671C}" type="pres">
      <dgm:prSet presAssocID="{5D484E21-1DDC-4DAB-BF85-D28D53492568}" presName="childTextArrow" presStyleLbl="fgAccFollow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073621-52A1-4195-8F2D-AB4132E6C379}" type="pres">
      <dgm:prSet presAssocID="{93A9B296-23E7-4B14-B4D8-2B6735724C32}" presName="childTextArrow" presStyleLbl="fgAccFollowNode1" presStyleIdx="2" presStyleCnt="10" custScaleX="203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80F11-2523-4179-B6CD-8CDD9E39F036}" type="pres">
      <dgm:prSet presAssocID="{D91E57C3-1B9A-428C-A25D-51B55BA81613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A0ED23AF-FA15-41EB-85EC-DD6EEC71A1AD}" type="pres">
      <dgm:prSet presAssocID="{DCE1DD31-8269-4E87-9016-CACE27A7E645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1014A8DA-2AEB-4FE8-93BB-1062B834C689}" type="pres">
      <dgm:prSet presAssocID="{DCE1DD31-8269-4E87-9016-CACE27A7E645}" presName="parentTextArrow" presStyleLbl="node1" presStyleIdx="1" presStyleCnt="6"/>
      <dgm:spPr/>
      <dgm:t>
        <a:bodyPr/>
        <a:lstStyle/>
        <a:p>
          <a:endParaRPr lang="ru-RU"/>
        </a:p>
      </dgm:t>
    </dgm:pt>
    <dgm:pt modelId="{4495B478-5A1A-41BB-A585-F2ADDFB89F56}" type="pres">
      <dgm:prSet presAssocID="{DCE1DD31-8269-4E87-9016-CACE27A7E645}" presName="arrow" presStyleLbl="node1" presStyleIdx="2" presStyleCnt="6"/>
      <dgm:spPr/>
      <dgm:t>
        <a:bodyPr/>
        <a:lstStyle/>
        <a:p>
          <a:endParaRPr lang="ru-RU"/>
        </a:p>
      </dgm:t>
    </dgm:pt>
    <dgm:pt modelId="{0D1602F2-6954-442E-BC69-5AEE0311A17B}" type="pres">
      <dgm:prSet presAssocID="{DCE1DD31-8269-4E87-9016-CACE27A7E645}" presName="descendantArrow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DC9AD6D9-F52E-411A-B634-6521C0A5F460}" type="pres">
      <dgm:prSet presAssocID="{6331800E-EEA0-4EBB-AC74-911790215692}" presName="childTextArrow" presStyleLbl="fgAccFollowNode1" presStyleIdx="3" presStyleCnt="10" custScaleX="55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514B36-F2B9-47D8-B61A-E5B0AB59D195}" type="pres">
      <dgm:prSet presAssocID="{74719A67-3AA3-4A62-896F-056675349345}" presName="childTextArrow" presStyleLbl="fgAccFollow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2DEA0F-6B8A-44BB-86FF-C26D858F0A1A}" type="pres">
      <dgm:prSet presAssocID="{FCB668C6-342A-4345-AA68-5EDD1C67FA83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EC8DB09B-F6EC-40DD-83EE-8B9708EE75E2}" type="pres">
      <dgm:prSet presAssocID="{435F859F-D617-498E-9FF6-C96823F8410A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CDFCE6A9-03C1-43A0-8974-6B7A7488CD5F}" type="pres">
      <dgm:prSet presAssocID="{435F859F-D617-498E-9FF6-C96823F8410A}" presName="parentTextArrow" presStyleLbl="node1" presStyleIdx="2" presStyleCnt="6"/>
      <dgm:spPr/>
      <dgm:t>
        <a:bodyPr/>
        <a:lstStyle/>
        <a:p>
          <a:endParaRPr lang="ru-RU"/>
        </a:p>
      </dgm:t>
    </dgm:pt>
    <dgm:pt modelId="{FA4EC30F-7560-434C-A7AC-B7FEC4B05674}" type="pres">
      <dgm:prSet presAssocID="{435F859F-D617-498E-9FF6-C96823F8410A}" presName="arrow" presStyleLbl="node1" presStyleIdx="3" presStyleCnt="6" custLinFactNeighborX="-77" custLinFactNeighborY="-3769"/>
      <dgm:spPr/>
      <dgm:t>
        <a:bodyPr/>
        <a:lstStyle/>
        <a:p>
          <a:endParaRPr lang="ru-RU"/>
        </a:p>
      </dgm:t>
    </dgm:pt>
    <dgm:pt modelId="{13CDE1DE-B57D-4977-B90B-C76EA35056CC}" type="pres">
      <dgm:prSet presAssocID="{435F859F-D617-498E-9FF6-C96823F8410A}" presName="descendantArrow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8FC0E903-97A1-48BF-9596-2AC967FE2949}" type="pres">
      <dgm:prSet presAssocID="{72087D13-DCAB-4E43-8E43-4B025C60EE11}" presName="childTextArrow" presStyleLbl="fgAccFollowNode1" presStyleIdx="5" presStyleCnt="10" custScaleX="55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7ECC58-368C-4168-A73C-A68C53066C27}" type="pres">
      <dgm:prSet presAssocID="{F4D3A38D-0A0A-4596-BD57-34824CE348CC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26B7F03E-9836-4A1F-BA74-206C85B670BF}" type="pres">
      <dgm:prSet presAssocID="{661A48F9-6EF2-471F-A830-DDC3A8E57578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28C4C522-08C6-4662-8C68-D49477BC4F5D}" type="pres">
      <dgm:prSet presAssocID="{661A48F9-6EF2-471F-A830-DDC3A8E57578}" presName="parentTextArrow" presStyleLbl="node1" presStyleIdx="3" presStyleCnt="6"/>
      <dgm:spPr/>
      <dgm:t>
        <a:bodyPr/>
        <a:lstStyle/>
        <a:p>
          <a:endParaRPr lang="ru-RU"/>
        </a:p>
      </dgm:t>
    </dgm:pt>
    <dgm:pt modelId="{DBCD43CD-7C43-4DB0-88E4-5BF0F8951B8F}" type="pres">
      <dgm:prSet presAssocID="{661A48F9-6EF2-471F-A830-DDC3A8E57578}" presName="arrow" presStyleLbl="node1" presStyleIdx="4" presStyleCnt="6"/>
      <dgm:spPr/>
      <dgm:t>
        <a:bodyPr/>
        <a:lstStyle/>
        <a:p>
          <a:endParaRPr lang="ru-RU"/>
        </a:p>
      </dgm:t>
    </dgm:pt>
    <dgm:pt modelId="{E930F126-87FB-4AA9-AD41-490D91BA67A8}" type="pres">
      <dgm:prSet presAssocID="{661A48F9-6EF2-471F-A830-DDC3A8E57578}" presName="descendantArrow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F9CFC3C3-BF1C-498C-B77E-CAB1CDC3CA24}" type="pres">
      <dgm:prSet presAssocID="{CB124D88-A9AB-486B-89B3-92AF1F0E226E}" presName="childTextArrow" presStyleLbl="fgAccFollowNode1" presStyleIdx="6" presStyleCnt="10" custScaleX="49235" custScaleY="140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804A7-337F-439D-99E6-97746AD1D408}" type="pres">
      <dgm:prSet presAssocID="{D2465572-EC1C-49EE-9EE6-890FB3B7068C}" presName="childTextArrow" presStyleLbl="fgAccFollowNode1" presStyleIdx="7" presStyleCnt="10" custScaleY="140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AE861D-5DC5-446F-AAEE-986D78068ED8}" type="pres">
      <dgm:prSet presAssocID="{3FD0581D-FA09-45BD-9D3E-0F205F959005}" presName="sp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C558B509-E982-42CD-A805-15BB6F918F08}" type="pres">
      <dgm:prSet presAssocID="{FC0E0C2F-F85F-4289-9EF2-D4C9064936DE}" presName="arrowAndChildren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A09FF338-785C-4875-A34A-D9AAFF248384}" type="pres">
      <dgm:prSet presAssocID="{FC0E0C2F-F85F-4289-9EF2-D4C9064936DE}" presName="parentTextArrow" presStyleLbl="node1" presStyleIdx="4" presStyleCnt="6"/>
      <dgm:spPr/>
      <dgm:t>
        <a:bodyPr/>
        <a:lstStyle/>
        <a:p>
          <a:endParaRPr lang="ru-RU"/>
        </a:p>
      </dgm:t>
    </dgm:pt>
    <dgm:pt modelId="{8A8F4735-9C98-4410-99AB-F40D5B5C82D8}" type="pres">
      <dgm:prSet presAssocID="{FC0E0C2F-F85F-4289-9EF2-D4C9064936DE}" presName="arrow" presStyleLbl="node1" presStyleIdx="5" presStyleCnt="6" custLinFactNeighborX="-153" custLinFactNeighborY="-272"/>
      <dgm:spPr/>
      <dgm:t>
        <a:bodyPr/>
        <a:lstStyle/>
        <a:p>
          <a:endParaRPr lang="ru-RU"/>
        </a:p>
      </dgm:t>
    </dgm:pt>
    <dgm:pt modelId="{16CD9276-E9E5-4DA9-AF84-80DCB7472250}" type="pres">
      <dgm:prSet presAssocID="{FC0E0C2F-F85F-4289-9EF2-D4C9064936DE}" presName="descendantArrow" presStyleCnt="0"/>
      <dgm:spPr>
        <a:scene3d>
          <a:camera prst="orthographicFront"/>
          <a:lightRig rig="threePt" dir="t"/>
        </a:scene3d>
        <a:sp3d>
          <a:bevelT prst="relaxedInset"/>
        </a:sp3d>
      </dgm:spPr>
      <dgm:t>
        <a:bodyPr/>
        <a:lstStyle/>
        <a:p>
          <a:endParaRPr lang="ru-RU"/>
        </a:p>
      </dgm:t>
    </dgm:pt>
    <dgm:pt modelId="{9EA386A2-EB99-4892-92E3-694A6098977A}" type="pres">
      <dgm:prSet presAssocID="{56420F1E-4969-4114-A767-F4873A869A98}" presName="childTextArrow" presStyleLbl="fgAccFollowNode1" presStyleIdx="8" presStyleCnt="10" custScaleX="492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9F563B-A6FB-4ACE-916D-6B39C779D13F}" type="pres">
      <dgm:prSet presAssocID="{69076458-353B-4BBE-B707-E39C39DA5AD6}" presName="childTextArrow" presStyleLbl="fgAccFollow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673866-A7C6-4FFB-BAE4-6A9039249BFD}" srcId="{CA05F16E-06D1-4E8B-A03E-E116872ADAE9}" destId="{87E05C27-284B-4A77-B0AC-DFCFC250D4DA}" srcOrd="4" destOrd="0" parTransId="{76056D0E-AB9C-4F19-A0AA-8C641D385881}" sibTransId="{34B814E2-4C15-476A-BC06-6653FBA531AF}"/>
    <dgm:cxn modelId="{D32A09BA-E9E8-48FF-879F-117CFB1AE78F}" type="presOf" srcId="{72087D13-DCAB-4E43-8E43-4B025C60EE11}" destId="{8FC0E903-97A1-48BF-9596-2AC967FE2949}" srcOrd="0" destOrd="0" presId="urn:microsoft.com/office/officeart/2005/8/layout/process4"/>
    <dgm:cxn modelId="{ADE079EE-B4F2-49C3-8357-644116CAE13E}" type="presOf" srcId="{74719A67-3AA3-4A62-896F-056675349345}" destId="{C1514B36-F2B9-47D8-B61A-E5B0AB59D195}" srcOrd="0" destOrd="0" presId="urn:microsoft.com/office/officeart/2005/8/layout/process4"/>
    <dgm:cxn modelId="{CB2F27E6-7782-4886-BCB8-151C345228CC}" type="presOf" srcId="{CB124D88-A9AB-486B-89B3-92AF1F0E226E}" destId="{F9CFC3C3-BF1C-498C-B77E-CAB1CDC3CA24}" srcOrd="0" destOrd="0" presId="urn:microsoft.com/office/officeart/2005/8/layout/process4"/>
    <dgm:cxn modelId="{11FE3049-2C7A-470C-A5B8-F20B254353FA}" type="presOf" srcId="{83A3B177-77D7-4E18-9123-D2C1F626B281}" destId="{28B3674C-EA1A-4C8D-9488-5DB2F609CAAE}" srcOrd="0" destOrd="0" presId="urn:microsoft.com/office/officeart/2005/8/layout/process4"/>
    <dgm:cxn modelId="{FAE04DBB-14AF-43FF-A30A-2FEF719F328D}" type="presOf" srcId="{56420F1E-4969-4114-A767-F4873A869A98}" destId="{9EA386A2-EB99-4892-92E3-694A6098977A}" srcOrd="0" destOrd="0" presId="urn:microsoft.com/office/officeart/2005/8/layout/process4"/>
    <dgm:cxn modelId="{967BD1C1-DF17-4534-BF23-4F58191027E7}" srcId="{CA05F16E-06D1-4E8B-A03E-E116872ADAE9}" destId="{56117C40-1A0A-40A8-800E-0A87FBDA7F07}" srcOrd="5" destOrd="0" parTransId="{3E73E8D5-0A86-4FC6-8B9D-4900ED443388}" sibTransId="{2CC55887-C3A7-44B8-B883-4BD1FCFCA972}"/>
    <dgm:cxn modelId="{128C5CC7-386A-4F6F-A2F7-9754744F0EFD}" srcId="{DCE1DD31-8269-4E87-9016-CACE27A7E645}" destId="{74719A67-3AA3-4A62-896F-056675349345}" srcOrd="1" destOrd="0" parTransId="{8B98F8DE-21B7-4986-8066-6CFB31AC36E1}" sibTransId="{3CBA3D43-4E14-405E-9A27-D943F6918C34}"/>
    <dgm:cxn modelId="{2C4F4399-566D-42CA-A319-0F0FC7B1838F}" type="presOf" srcId="{DCE1DD31-8269-4E87-9016-CACE27A7E645}" destId="{4495B478-5A1A-41BB-A585-F2ADDFB89F56}" srcOrd="1" destOrd="0" presId="urn:microsoft.com/office/officeart/2005/8/layout/process4"/>
    <dgm:cxn modelId="{95443A9E-B01F-4CBC-AB75-C99668679D73}" type="presOf" srcId="{6331800E-EEA0-4EBB-AC74-911790215692}" destId="{DC9AD6D9-F52E-411A-B634-6521C0A5F460}" srcOrd="0" destOrd="0" presId="urn:microsoft.com/office/officeart/2005/8/layout/process4"/>
    <dgm:cxn modelId="{802DB09E-57F2-473E-983D-015D5EEFCDC8}" type="presOf" srcId="{661A48F9-6EF2-471F-A830-DDC3A8E57578}" destId="{DBCD43CD-7C43-4DB0-88E4-5BF0F8951B8F}" srcOrd="1" destOrd="0" presId="urn:microsoft.com/office/officeart/2005/8/layout/process4"/>
    <dgm:cxn modelId="{B24701AB-D062-44B0-BA7A-FA23DFA61D04}" srcId="{DCE1DD31-8269-4E87-9016-CACE27A7E645}" destId="{6331800E-EEA0-4EBB-AC74-911790215692}" srcOrd="0" destOrd="0" parTransId="{015EA355-E57D-4705-9C00-50F5524CB721}" sibTransId="{C80D3CF9-077F-405D-AFE0-91F68EFBE5A2}"/>
    <dgm:cxn modelId="{B0197509-D792-432F-AAC3-36A2C652C682}" type="presOf" srcId="{5D484E21-1DDC-4DAB-BF85-D28D53492568}" destId="{F81FAFB2-F7F6-4950-AAC9-90D75422671C}" srcOrd="0" destOrd="0" presId="urn:microsoft.com/office/officeart/2005/8/layout/process4"/>
    <dgm:cxn modelId="{EC15F33B-3B36-4E60-8EBE-9F1674231938}" type="presOf" srcId="{69076458-353B-4BBE-B707-E39C39DA5AD6}" destId="{2E9F563B-A6FB-4ACE-916D-6B39C779D13F}" srcOrd="0" destOrd="0" presId="urn:microsoft.com/office/officeart/2005/8/layout/process4"/>
    <dgm:cxn modelId="{6C68907F-13CB-40E3-8759-806FE50FF35D}" type="presOf" srcId="{93A9B296-23E7-4B14-B4D8-2B6735724C32}" destId="{D6073621-52A1-4195-8F2D-AB4132E6C379}" srcOrd="0" destOrd="0" presId="urn:microsoft.com/office/officeart/2005/8/layout/process4"/>
    <dgm:cxn modelId="{51B346EA-17ED-416E-BF54-A095BA474808}" type="presOf" srcId="{435F859F-D617-498E-9FF6-C96823F8410A}" destId="{CDFCE6A9-03C1-43A0-8974-6B7A7488CD5F}" srcOrd="0" destOrd="0" presId="urn:microsoft.com/office/officeart/2005/8/layout/process4"/>
    <dgm:cxn modelId="{AD9A0380-7A17-4D18-8016-B48554E28172}" type="presOf" srcId="{FC0E0C2F-F85F-4289-9EF2-D4C9064936DE}" destId="{8A8F4735-9C98-4410-99AB-F40D5B5C82D8}" srcOrd="1" destOrd="0" presId="urn:microsoft.com/office/officeart/2005/8/layout/process4"/>
    <dgm:cxn modelId="{408E7B17-7F51-419F-833B-F6FA2970CD49}" srcId="{CA05F16E-06D1-4E8B-A03E-E116872ADAE9}" destId="{FC0E0C2F-F85F-4289-9EF2-D4C9064936DE}" srcOrd="0" destOrd="0" parTransId="{4293568A-661C-4D71-894C-36A597045A4F}" sibTransId="{3FD0581D-FA09-45BD-9D3E-0F205F959005}"/>
    <dgm:cxn modelId="{4422C274-CB63-4DFB-AE38-D304ADFA9504}" type="presOf" srcId="{435F859F-D617-498E-9FF6-C96823F8410A}" destId="{FA4EC30F-7560-434C-A7AC-B7FEC4B05674}" srcOrd="1" destOrd="0" presId="urn:microsoft.com/office/officeart/2005/8/layout/process4"/>
    <dgm:cxn modelId="{D0BA6151-F7CC-4D45-B3D0-22B1C8D99FEB}" type="presOf" srcId="{87E05C27-284B-4A77-B0AC-DFCFC250D4DA}" destId="{4DFAD9BA-71D0-4C3F-AB70-C35E1FF8BFDC}" srcOrd="0" destOrd="0" presId="urn:microsoft.com/office/officeart/2005/8/layout/process4"/>
    <dgm:cxn modelId="{ABFA50F8-7861-4B70-87EB-20C77232FC53}" type="presOf" srcId="{D2465572-EC1C-49EE-9EE6-890FB3B7068C}" destId="{BFA804A7-337F-439D-99E6-97746AD1D408}" srcOrd="0" destOrd="0" presId="urn:microsoft.com/office/officeart/2005/8/layout/process4"/>
    <dgm:cxn modelId="{A7C8B984-EDC2-4080-A2E4-8DE5E28F9ADD}" type="presOf" srcId="{56117C40-1A0A-40A8-800E-0A87FBDA7F07}" destId="{3A74156F-8260-4F83-A159-B51C0CC43D7E}" srcOrd="0" destOrd="0" presId="urn:microsoft.com/office/officeart/2005/8/layout/process4"/>
    <dgm:cxn modelId="{CA4D24DE-36A1-4A6D-BA28-36409416749B}" type="presOf" srcId="{56117C40-1A0A-40A8-800E-0A87FBDA7F07}" destId="{25272147-89A2-4B7A-856B-683CD1B5139E}" srcOrd="1" destOrd="0" presId="urn:microsoft.com/office/officeart/2005/8/layout/process4"/>
    <dgm:cxn modelId="{1AB3CB6F-83C7-4E7F-BB4B-458BA95EC624}" type="presOf" srcId="{FC0E0C2F-F85F-4289-9EF2-D4C9064936DE}" destId="{A09FF338-785C-4875-A34A-D9AAFF248384}" srcOrd="0" destOrd="0" presId="urn:microsoft.com/office/officeart/2005/8/layout/process4"/>
    <dgm:cxn modelId="{16E914ED-7E3F-4983-AE4B-1B8BAB6090E0}" srcId="{661A48F9-6EF2-471F-A830-DDC3A8E57578}" destId="{D2465572-EC1C-49EE-9EE6-890FB3B7068C}" srcOrd="1" destOrd="0" parTransId="{26AB11E6-59B4-444D-8931-A704AFA26CC4}" sibTransId="{E5E3011E-C399-4313-B218-A244D606D893}"/>
    <dgm:cxn modelId="{06C7010A-4F62-482F-844D-320045A402F8}" srcId="{FC0E0C2F-F85F-4289-9EF2-D4C9064936DE}" destId="{56420F1E-4969-4114-A767-F4873A869A98}" srcOrd="0" destOrd="0" parTransId="{161ADB99-E0A7-4290-B89C-E687A95710E2}" sibTransId="{BEA23EE7-DF62-43FA-B85A-F871379D2DE2}"/>
    <dgm:cxn modelId="{5DFD6FB9-988F-4D09-B248-4B9B4A2C3B2E}" srcId="{87E05C27-284B-4A77-B0AC-DFCFC250D4DA}" destId="{93A9B296-23E7-4B14-B4D8-2B6735724C32}" srcOrd="1" destOrd="0" parTransId="{136E3BE9-4236-4FCA-ADA2-6FEEA865C3B5}" sibTransId="{340007A9-68B9-4173-A80E-D1A710052C62}"/>
    <dgm:cxn modelId="{E9B2EC44-C6EF-4AED-ABAE-70AC1BC6E55A}" srcId="{661A48F9-6EF2-471F-A830-DDC3A8E57578}" destId="{CB124D88-A9AB-486B-89B3-92AF1F0E226E}" srcOrd="0" destOrd="0" parTransId="{D73DECCC-9393-4411-97E7-5F79C29709FC}" sibTransId="{FEED46ED-8318-4EDD-BFF5-6E06EC8526EF}"/>
    <dgm:cxn modelId="{E32ED177-7BCD-41AF-9451-B30FB9F4B350}" srcId="{CA05F16E-06D1-4E8B-A03E-E116872ADAE9}" destId="{661A48F9-6EF2-471F-A830-DDC3A8E57578}" srcOrd="1" destOrd="0" parTransId="{835D9ABC-97DA-4CE1-A05C-FB6BBEDF7689}" sibTransId="{F4D3A38D-0A0A-4596-BD57-34824CE348CC}"/>
    <dgm:cxn modelId="{84D1FE4F-607A-478D-8C08-B59DDD85FC4F}" type="presOf" srcId="{DCE1DD31-8269-4E87-9016-CACE27A7E645}" destId="{1014A8DA-2AEB-4FE8-93BB-1062B834C689}" srcOrd="0" destOrd="0" presId="urn:microsoft.com/office/officeart/2005/8/layout/process4"/>
    <dgm:cxn modelId="{26DC64F7-5C69-4739-9249-E4367878CF36}" srcId="{56117C40-1A0A-40A8-800E-0A87FBDA7F07}" destId="{83A3B177-77D7-4E18-9123-D2C1F626B281}" srcOrd="0" destOrd="0" parTransId="{115A4114-E58B-495A-9C77-363DD7A5C57A}" sibTransId="{C907A286-47C2-413D-A1B3-BAD06D418353}"/>
    <dgm:cxn modelId="{5A5316F8-F67E-49E3-8057-4149E44F1072}" srcId="{CA05F16E-06D1-4E8B-A03E-E116872ADAE9}" destId="{435F859F-D617-498E-9FF6-C96823F8410A}" srcOrd="2" destOrd="0" parTransId="{B4BA69E9-9D20-4342-AE41-713B2E4234C9}" sibTransId="{FCB668C6-342A-4345-AA68-5EDD1C67FA83}"/>
    <dgm:cxn modelId="{CE694DE9-A9D0-4502-85D9-FCE96EC5722C}" type="presOf" srcId="{CA05F16E-06D1-4E8B-A03E-E116872ADAE9}" destId="{AFAD53D1-7C98-4296-BC60-294BC20B4B03}" srcOrd="0" destOrd="0" presId="urn:microsoft.com/office/officeart/2005/8/layout/process4"/>
    <dgm:cxn modelId="{F8D1CD24-60AE-4BED-AB59-943B92B2EB62}" srcId="{435F859F-D617-498E-9FF6-C96823F8410A}" destId="{72087D13-DCAB-4E43-8E43-4B025C60EE11}" srcOrd="0" destOrd="0" parTransId="{EE191BCE-2AD9-405B-9548-616F13A23E46}" sibTransId="{3F7734B0-C357-4805-AAFB-7BC6CA96BFA8}"/>
    <dgm:cxn modelId="{81C1F1E2-F90C-4BE7-B3E2-C2F61C7DF482}" srcId="{FC0E0C2F-F85F-4289-9EF2-D4C9064936DE}" destId="{69076458-353B-4BBE-B707-E39C39DA5AD6}" srcOrd="1" destOrd="0" parTransId="{D67AC80B-5ADE-416B-BFE1-6503E5BD0A40}" sibTransId="{4DC0ED34-EFA3-4371-96BA-04E5E02DF87D}"/>
    <dgm:cxn modelId="{6ED958D0-E61A-4731-9FCE-BCC48AECB7DF}" type="presOf" srcId="{661A48F9-6EF2-471F-A830-DDC3A8E57578}" destId="{28C4C522-08C6-4662-8C68-D49477BC4F5D}" srcOrd="0" destOrd="0" presId="urn:microsoft.com/office/officeart/2005/8/layout/process4"/>
    <dgm:cxn modelId="{42BB584A-F473-48F2-80DC-FB045F1AEA46}" srcId="{CA05F16E-06D1-4E8B-A03E-E116872ADAE9}" destId="{DCE1DD31-8269-4E87-9016-CACE27A7E645}" srcOrd="3" destOrd="0" parTransId="{F40B223B-E7D1-4484-8CB5-E6019769B010}" sibTransId="{D91E57C3-1B9A-428C-A25D-51B55BA81613}"/>
    <dgm:cxn modelId="{BC96D4E0-7BBA-45BA-BAA8-4F2E38012E9A}" srcId="{87E05C27-284B-4A77-B0AC-DFCFC250D4DA}" destId="{5D484E21-1DDC-4DAB-BF85-D28D53492568}" srcOrd="0" destOrd="0" parTransId="{FD5E83AF-D446-49F3-BE69-469A6679906F}" sibTransId="{4833BD00-7EC0-4996-8A3C-897500EB5A77}"/>
    <dgm:cxn modelId="{CCB33A0F-C6F8-472B-AABA-8B57B0D6A82F}" type="presOf" srcId="{87E05C27-284B-4A77-B0AC-DFCFC250D4DA}" destId="{EA5772B2-1B07-425F-8A95-870EAC4B8B5A}" srcOrd="1" destOrd="0" presId="urn:microsoft.com/office/officeart/2005/8/layout/process4"/>
    <dgm:cxn modelId="{B249868F-29B8-47D3-AFBD-FE164C7385DB}" type="presParOf" srcId="{AFAD53D1-7C98-4296-BC60-294BC20B4B03}" destId="{AAA48E60-B996-4925-A63F-D797ECC085D9}" srcOrd="0" destOrd="0" presId="urn:microsoft.com/office/officeart/2005/8/layout/process4"/>
    <dgm:cxn modelId="{945F5941-1FA5-4EB7-9A7F-A335D68BEF88}" type="presParOf" srcId="{AAA48E60-B996-4925-A63F-D797ECC085D9}" destId="{3A74156F-8260-4F83-A159-B51C0CC43D7E}" srcOrd="0" destOrd="0" presId="urn:microsoft.com/office/officeart/2005/8/layout/process4"/>
    <dgm:cxn modelId="{227F0D53-91AB-47C6-94F8-82174F374955}" type="presParOf" srcId="{AAA48E60-B996-4925-A63F-D797ECC085D9}" destId="{25272147-89A2-4B7A-856B-683CD1B5139E}" srcOrd="1" destOrd="0" presId="urn:microsoft.com/office/officeart/2005/8/layout/process4"/>
    <dgm:cxn modelId="{4315DFDE-49F0-4904-9F75-23D3E79A4267}" type="presParOf" srcId="{AAA48E60-B996-4925-A63F-D797ECC085D9}" destId="{98EBB935-C913-4716-90EF-930AD67A89EF}" srcOrd="2" destOrd="0" presId="urn:microsoft.com/office/officeart/2005/8/layout/process4"/>
    <dgm:cxn modelId="{EC5707DD-1079-4391-ACEF-C0D4AEF00138}" type="presParOf" srcId="{98EBB935-C913-4716-90EF-930AD67A89EF}" destId="{28B3674C-EA1A-4C8D-9488-5DB2F609CAAE}" srcOrd="0" destOrd="0" presId="urn:microsoft.com/office/officeart/2005/8/layout/process4"/>
    <dgm:cxn modelId="{E5B1FA90-6275-45CB-B025-7A4A8EDFEC33}" type="presParOf" srcId="{AFAD53D1-7C98-4296-BC60-294BC20B4B03}" destId="{A1DDD8C0-9D66-4E3D-A39F-86D2EAE5E7B9}" srcOrd="1" destOrd="0" presId="urn:microsoft.com/office/officeart/2005/8/layout/process4"/>
    <dgm:cxn modelId="{62550E0A-B04D-41D5-8497-D29555AD1D8C}" type="presParOf" srcId="{AFAD53D1-7C98-4296-BC60-294BC20B4B03}" destId="{907F0E8D-6860-4D8C-A178-40960EB993D7}" srcOrd="2" destOrd="0" presId="urn:microsoft.com/office/officeart/2005/8/layout/process4"/>
    <dgm:cxn modelId="{2610DCB3-3B44-4B75-BEB0-195E8D579B65}" type="presParOf" srcId="{907F0E8D-6860-4D8C-A178-40960EB993D7}" destId="{4DFAD9BA-71D0-4C3F-AB70-C35E1FF8BFDC}" srcOrd="0" destOrd="0" presId="urn:microsoft.com/office/officeart/2005/8/layout/process4"/>
    <dgm:cxn modelId="{AB45414C-2968-417A-A07B-D53271D8825A}" type="presParOf" srcId="{907F0E8D-6860-4D8C-A178-40960EB993D7}" destId="{EA5772B2-1B07-425F-8A95-870EAC4B8B5A}" srcOrd="1" destOrd="0" presId="urn:microsoft.com/office/officeart/2005/8/layout/process4"/>
    <dgm:cxn modelId="{7FF90C69-32BD-4200-83F1-0C0094B4518D}" type="presParOf" srcId="{907F0E8D-6860-4D8C-A178-40960EB993D7}" destId="{87569CF3-1C52-4188-AB21-B353C0B399D0}" srcOrd="2" destOrd="0" presId="urn:microsoft.com/office/officeart/2005/8/layout/process4"/>
    <dgm:cxn modelId="{E438FE6E-081D-413F-AD1D-CFCC7F93352B}" type="presParOf" srcId="{87569CF3-1C52-4188-AB21-B353C0B399D0}" destId="{F81FAFB2-F7F6-4950-AAC9-90D75422671C}" srcOrd="0" destOrd="0" presId="urn:microsoft.com/office/officeart/2005/8/layout/process4"/>
    <dgm:cxn modelId="{8443C39E-8DB8-4801-8D0F-23369E8FC24C}" type="presParOf" srcId="{87569CF3-1C52-4188-AB21-B353C0B399D0}" destId="{D6073621-52A1-4195-8F2D-AB4132E6C379}" srcOrd="1" destOrd="0" presId="urn:microsoft.com/office/officeart/2005/8/layout/process4"/>
    <dgm:cxn modelId="{202D660C-7064-471D-A211-54E0A6F53F56}" type="presParOf" srcId="{AFAD53D1-7C98-4296-BC60-294BC20B4B03}" destId="{12E80F11-2523-4179-B6CD-8CDD9E39F036}" srcOrd="3" destOrd="0" presId="urn:microsoft.com/office/officeart/2005/8/layout/process4"/>
    <dgm:cxn modelId="{B730222F-57C8-4494-9AD2-BCED2B3743F4}" type="presParOf" srcId="{AFAD53D1-7C98-4296-BC60-294BC20B4B03}" destId="{A0ED23AF-FA15-41EB-85EC-DD6EEC71A1AD}" srcOrd="4" destOrd="0" presId="urn:microsoft.com/office/officeart/2005/8/layout/process4"/>
    <dgm:cxn modelId="{EB9F6E0E-F032-479B-AF7A-EE758BCA5D06}" type="presParOf" srcId="{A0ED23AF-FA15-41EB-85EC-DD6EEC71A1AD}" destId="{1014A8DA-2AEB-4FE8-93BB-1062B834C689}" srcOrd="0" destOrd="0" presId="urn:microsoft.com/office/officeart/2005/8/layout/process4"/>
    <dgm:cxn modelId="{527DD502-0961-471B-AF79-BED67509C756}" type="presParOf" srcId="{A0ED23AF-FA15-41EB-85EC-DD6EEC71A1AD}" destId="{4495B478-5A1A-41BB-A585-F2ADDFB89F56}" srcOrd="1" destOrd="0" presId="urn:microsoft.com/office/officeart/2005/8/layout/process4"/>
    <dgm:cxn modelId="{37508A8F-2D2F-4B85-B815-2988ACD8F629}" type="presParOf" srcId="{A0ED23AF-FA15-41EB-85EC-DD6EEC71A1AD}" destId="{0D1602F2-6954-442E-BC69-5AEE0311A17B}" srcOrd="2" destOrd="0" presId="urn:microsoft.com/office/officeart/2005/8/layout/process4"/>
    <dgm:cxn modelId="{3403A241-8AED-43C2-B3E5-73FAA0B7475A}" type="presParOf" srcId="{0D1602F2-6954-442E-BC69-5AEE0311A17B}" destId="{DC9AD6D9-F52E-411A-B634-6521C0A5F460}" srcOrd="0" destOrd="0" presId="urn:microsoft.com/office/officeart/2005/8/layout/process4"/>
    <dgm:cxn modelId="{B290E6F4-4E4C-4058-A9EF-F15A174CE927}" type="presParOf" srcId="{0D1602F2-6954-442E-BC69-5AEE0311A17B}" destId="{C1514B36-F2B9-47D8-B61A-E5B0AB59D195}" srcOrd="1" destOrd="0" presId="urn:microsoft.com/office/officeart/2005/8/layout/process4"/>
    <dgm:cxn modelId="{88DB118D-28F3-4C5B-B703-2E2F7887AAC1}" type="presParOf" srcId="{AFAD53D1-7C98-4296-BC60-294BC20B4B03}" destId="{E92DEA0F-6B8A-44BB-86FF-C26D858F0A1A}" srcOrd="5" destOrd="0" presId="urn:microsoft.com/office/officeart/2005/8/layout/process4"/>
    <dgm:cxn modelId="{46503E22-3588-4619-8207-D128C74F3787}" type="presParOf" srcId="{AFAD53D1-7C98-4296-BC60-294BC20B4B03}" destId="{EC8DB09B-F6EC-40DD-83EE-8B9708EE75E2}" srcOrd="6" destOrd="0" presId="urn:microsoft.com/office/officeart/2005/8/layout/process4"/>
    <dgm:cxn modelId="{391C12AF-8F95-4EDC-B793-A39D762E1868}" type="presParOf" srcId="{EC8DB09B-F6EC-40DD-83EE-8B9708EE75E2}" destId="{CDFCE6A9-03C1-43A0-8974-6B7A7488CD5F}" srcOrd="0" destOrd="0" presId="urn:microsoft.com/office/officeart/2005/8/layout/process4"/>
    <dgm:cxn modelId="{274120F4-B542-417C-8A58-6CD3C303CF53}" type="presParOf" srcId="{EC8DB09B-F6EC-40DD-83EE-8B9708EE75E2}" destId="{FA4EC30F-7560-434C-A7AC-B7FEC4B05674}" srcOrd="1" destOrd="0" presId="urn:microsoft.com/office/officeart/2005/8/layout/process4"/>
    <dgm:cxn modelId="{2C6F036F-8C94-42DB-93F3-0D0FA873906E}" type="presParOf" srcId="{EC8DB09B-F6EC-40DD-83EE-8B9708EE75E2}" destId="{13CDE1DE-B57D-4977-B90B-C76EA35056CC}" srcOrd="2" destOrd="0" presId="urn:microsoft.com/office/officeart/2005/8/layout/process4"/>
    <dgm:cxn modelId="{FE3DFE32-52D5-4B4F-907A-C0A9804F433C}" type="presParOf" srcId="{13CDE1DE-B57D-4977-B90B-C76EA35056CC}" destId="{8FC0E903-97A1-48BF-9596-2AC967FE2949}" srcOrd="0" destOrd="0" presId="urn:microsoft.com/office/officeart/2005/8/layout/process4"/>
    <dgm:cxn modelId="{5DA37279-E876-4D62-8C10-11F97E0F2A87}" type="presParOf" srcId="{AFAD53D1-7C98-4296-BC60-294BC20B4B03}" destId="{147ECC58-368C-4168-A73C-A68C53066C27}" srcOrd="7" destOrd="0" presId="urn:microsoft.com/office/officeart/2005/8/layout/process4"/>
    <dgm:cxn modelId="{6892BDC0-46A4-4764-90E2-1EBC68CBA8EA}" type="presParOf" srcId="{AFAD53D1-7C98-4296-BC60-294BC20B4B03}" destId="{26B7F03E-9836-4A1F-BA74-206C85B670BF}" srcOrd="8" destOrd="0" presId="urn:microsoft.com/office/officeart/2005/8/layout/process4"/>
    <dgm:cxn modelId="{46014F73-C53C-478E-BAC3-4A4B665F8CDF}" type="presParOf" srcId="{26B7F03E-9836-4A1F-BA74-206C85B670BF}" destId="{28C4C522-08C6-4662-8C68-D49477BC4F5D}" srcOrd="0" destOrd="0" presId="urn:microsoft.com/office/officeart/2005/8/layout/process4"/>
    <dgm:cxn modelId="{3C9330F9-016D-4930-9A10-FEAEEC2D52B0}" type="presParOf" srcId="{26B7F03E-9836-4A1F-BA74-206C85B670BF}" destId="{DBCD43CD-7C43-4DB0-88E4-5BF0F8951B8F}" srcOrd="1" destOrd="0" presId="urn:microsoft.com/office/officeart/2005/8/layout/process4"/>
    <dgm:cxn modelId="{4012D5EC-9B5A-4C11-8FCF-D7B329AB43DD}" type="presParOf" srcId="{26B7F03E-9836-4A1F-BA74-206C85B670BF}" destId="{E930F126-87FB-4AA9-AD41-490D91BA67A8}" srcOrd="2" destOrd="0" presId="urn:microsoft.com/office/officeart/2005/8/layout/process4"/>
    <dgm:cxn modelId="{E1B5E321-13F1-42EA-B0D7-54AF28B03A6C}" type="presParOf" srcId="{E930F126-87FB-4AA9-AD41-490D91BA67A8}" destId="{F9CFC3C3-BF1C-498C-B77E-CAB1CDC3CA24}" srcOrd="0" destOrd="0" presId="urn:microsoft.com/office/officeart/2005/8/layout/process4"/>
    <dgm:cxn modelId="{5F294273-0096-4ABF-B12D-CDD2971B7F92}" type="presParOf" srcId="{E930F126-87FB-4AA9-AD41-490D91BA67A8}" destId="{BFA804A7-337F-439D-99E6-97746AD1D408}" srcOrd="1" destOrd="0" presId="urn:microsoft.com/office/officeart/2005/8/layout/process4"/>
    <dgm:cxn modelId="{6338B88B-6678-4F55-9A93-4BCA3577BF7D}" type="presParOf" srcId="{AFAD53D1-7C98-4296-BC60-294BC20B4B03}" destId="{60AE861D-5DC5-446F-AAEE-986D78068ED8}" srcOrd="9" destOrd="0" presId="urn:microsoft.com/office/officeart/2005/8/layout/process4"/>
    <dgm:cxn modelId="{B291493F-3BD5-4657-BC94-0250209D4F85}" type="presParOf" srcId="{AFAD53D1-7C98-4296-BC60-294BC20B4B03}" destId="{C558B509-E982-42CD-A805-15BB6F918F08}" srcOrd="10" destOrd="0" presId="urn:microsoft.com/office/officeart/2005/8/layout/process4"/>
    <dgm:cxn modelId="{04F7DAB8-3C68-4378-9269-CE470C8A8344}" type="presParOf" srcId="{C558B509-E982-42CD-A805-15BB6F918F08}" destId="{A09FF338-785C-4875-A34A-D9AAFF248384}" srcOrd="0" destOrd="0" presId="urn:microsoft.com/office/officeart/2005/8/layout/process4"/>
    <dgm:cxn modelId="{A04373A2-B6B0-4090-8A4B-2378EC849024}" type="presParOf" srcId="{C558B509-E982-42CD-A805-15BB6F918F08}" destId="{8A8F4735-9C98-4410-99AB-F40D5B5C82D8}" srcOrd="1" destOrd="0" presId="urn:microsoft.com/office/officeart/2005/8/layout/process4"/>
    <dgm:cxn modelId="{D7E404CD-2A89-43B7-B493-E2EC60E32391}" type="presParOf" srcId="{C558B509-E982-42CD-A805-15BB6F918F08}" destId="{16CD9276-E9E5-4DA9-AF84-80DCB7472250}" srcOrd="2" destOrd="0" presId="urn:microsoft.com/office/officeart/2005/8/layout/process4"/>
    <dgm:cxn modelId="{A791E666-0A27-4AAD-842E-45B6AFA1909A}" type="presParOf" srcId="{16CD9276-E9E5-4DA9-AF84-80DCB7472250}" destId="{9EA386A2-EB99-4892-92E3-694A6098977A}" srcOrd="0" destOrd="0" presId="urn:microsoft.com/office/officeart/2005/8/layout/process4"/>
    <dgm:cxn modelId="{075B7811-7C50-4EFE-BB4D-F3CFACD2DF75}" type="presParOf" srcId="{16CD9276-E9E5-4DA9-AF84-80DCB7472250}" destId="{2E9F563B-A6FB-4ACE-916D-6B39C779D13F}" srcOrd="1" destOrd="0" presId="urn:microsoft.com/office/officeart/2005/8/layout/process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DB9A44-6DE1-4B76-88F9-42CA797BA685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691399-2125-4469-A1D5-0A0461417DED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b="1" dirty="0" smtClean="0"/>
            <a:t>316127,6</a:t>
          </a:r>
          <a:endParaRPr lang="ru-RU" b="1" dirty="0"/>
        </a:p>
      </dgm:t>
    </dgm:pt>
    <dgm:pt modelId="{5A314D56-05E7-4F1A-AEA0-B8A90CB977AC}" type="parTrans" cxnId="{1EE5A9CF-B1E0-449F-A14E-C25ECD250C3B}">
      <dgm:prSet/>
      <dgm:spPr/>
      <dgm:t>
        <a:bodyPr/>
        <a:lstStyle/>
        <a:p>
          <a:endParaRPr lang="ru-RU"/>
        </a:p>
      </dgm:t>
    </dgm:pt>
    <dgm:pt modelId="{DB904714-3617-4BCF-B13F-CD2A0CF1666D}" type="sibTrans" cxnId="{1EE5A9CF-B1E0-449F-A14E-C25ECD250C3B}">
      <dgm:prSet/>
      <dgm:spPr/>
      <dgm:t>
        <a:bodyPr/>
        <a:lstStyle/>
        <a:p>
          <a:endParaRPr lang="ru-RU"/>
        </a:p>
      </dgm:t>
    </dgm:pt>
    <dgm:pt modelId="{BC70187E-E89B-4827-9138-5A43357F116A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b="1" dirty="0" smtClean="0"/>
            <a:t>194281,9</a:t>
          </a:r>
          <a:endParaRPr lang="ru-RU" b="1" dirty="0"/>
        </a:p>
      </dgm:t>
    </dgm:pt>
    <dgm:pt modelId="{31E0C66A-9227-4CD1-AEE2-0044BE6ED709}" type="parTrans" cxnId="{93D6E5D1-3D50-49CA-B504-77452A28BAC7}">
      <dgm:prSet/>
      <dgm:spPr/>
      <dgm:t>
        <a:bodyPr/>
        <a:lstStyle/>
        <a:p>
          <a:endParaRPr lang="ru-RU"/>
        </a:p>
      </dgm:t>
    </dgm:pt>
    <dgm:pt modelId="{D479447F-10CC-4979-8C06-486A3489DE1C}" type="sibTrans" cxnId="{93D6E5D1-3D50-49CA-B504-77452A28BAC7}">
      <dgm:prSet/>
      <dgm:spPr/>
      <dgm:t>
        <a:bodyPr/>
        <a:lstStyle/>
        <a:p>
          <a:endParaRPr lang="ru-RU"/>
        </a:p>
      </dgm:t>
    </dgm:pt>
    <dgm:pt modelId="{925CBE09-EBCA-46A7-9DFC-40848A6A0323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b="1" dirty="0" smtClean="0"/>
            <a:t>198750,9</a:t>
          </a:r>
        </a:p>
      </dgm:t>
    </dgm:pt>
    <dgm:pt modelId="{774259A2-76CA-4CE3-94C3-DD44F53CDD54}" type="parTrans" cxnId="{E2F8E0A6-D2C7-43D1-A293-B1643B75B351}">
      <dgm:prSet/>
      <dgm:spPr/>
      <dgm:t>
        <a:bodyPr/>
        <a:lstStyle/>
        <a:p>
          <a:endParaRPr lang="ru-RU"/>
        </a:p>
      </dgm:t>
    </dgm:pt>
    <dgm:pt modelId="{5032D2A0-584E-4989-8E5C-73CAE7E44306}" type="sibTrans" cxnId="{E2F8E0A6-D2C7-43D1-A293-B1643B75B351}">
      <dgm:prSet/>
      <dgm:spPr/>
      <dgm:t>
        <a:bodyPr/>
        <a:lstStyle/>
        <a:p>
          <a:endParaRPr lang="ru-RU"/>
        </a:p>
      </dgm:t>
    </dgm:pt>
    <dgm:pt modelId="{465EC6CE-4123-443F-9F0E-29C413D459DB}" type="pres">
      <dgm:prSet presAssocID="{10DB9A44-6DE1-4B76-88F9-42CA797BA68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7EA528-C698-409A-BD2A-679D3864F09A}" type="pres">
      <dgm:prSet presAssocID="{AD691399-2125-4469-A1D5-0A0461417DED}" presName="composite" presStyleCnt="0"/>
      <dgm:spPr/>
    </dgm:pt>
    <dgm:pt modelId="{85677959-5202-4E2F-81FC-67AB8789764D}" type="pres">
      <dgm:prSet presAssocID="{AD691399-2125-4469-A1D5-0A0461417DED}" presName="imgShp" presStyleLbl="fgImgPlace1" presStyleIdx="0" presStyleCnt="3"/>
      <dgm:spPr>
        <a:solidFill>
          <a:schemeClr val="accent3"/>
        </a:solidFill>
      </dgm:spPr>
    </dgm:pt>
    <dgm:pt modelId="{B08CE156-8586-4CAF-8AC8-7E8825AB1842}" type="pres">
      <dgm:prSet presAssocID="{AD691399-2125-4469-A1D5-0A0461417DED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E31EAA-9163-4B85-A873-AA10C5196EF3}" type="pres">
      <dgm:prSet presAssocID="{DB904714-3617-4BCF-B13F-CD2A0CF1666D}" presName="spacing" presStyleCnt="0"/>
      <dgm:spPr/>
    </dgm:pt>
    <dgm:pt modelId="{310D15F1-F567-4EF8-937C-E5AEA4E0DFA3}" type="pres">
      <dgm:prSet presAssocID="{BC70187E-E89B-4827-9138-5A43357F116A}" presName="composite" presStyleCnt="0"/>
      <dgm:spPr/>
    </dgm:pt>
    <dgm:pt modelId="{8D80CE10-9A2F-4F67-8E8F-E627A21EC76B}" type="pres">
      <dgm:prSet presAssocID="{BC70187E-E89B-4827-9138-5A43357F116A}" presName="imgShp" presStyleLbl="fgImgPlace1" presStyleIdx="1" presStyleCnt="3"/>
      <dgm:spPr>
        <a:solidFill>
          <a:schemeClr val="accent3"/>
        </a:solidFill>
      </dgm:spPr>
    </dgm:pt>
    <dgm:pt modelId="{825F958F-B488-4665-B845-4B71818ED839}" type="pres">
      <dgm:prSet presAssocID="{BC70187E-E89B-4827-9138-5A43357F116A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6CDF6F-83B4-4E0A-8556-AE169462CE73}" type="pres">
      <dgm:prSet presAssocID="{D479447F-10CC-4979-8C06-486A3489DE1C}" presName="spacing" presStyleCnt="0"/>
      <dgm:spPr/>
    </dgm:pt>
    <dgm:pt modelId="{05102F92-AFBE-4DD2-8645-5BB6E2F35C05}" type="pres">
      <dgm:prSet presAssocID="{925CBE09-EBCA-46A7-9DFC-40848A6A0323}" presName="composite" presStyleCnt="0"/>
      <dgm:spPr/>
    </dgm:pt>
    <dgm:pt modelId="{637832CD-1BEE-41B7-AB76-73E26A27C264}" type="pres">
      <dgm:prSet presAssocID="{925CBE09-EBCA-46A7-9DFC-40848A6A0323}" presName="imgShp" presStyleLbl="fgImgPlace1" presStyleIdx="2" presStyleCnt="3" custLinFactNeighborX="909" custLinFactNeighborY="-5504"/>
      <dgm:spPr>
        <a:solidFill>
          <a:schemeClr val="accent3"/>
        </a:solidFill>
      </dgm:spPr>
    </dgm:pt>
    <dgm:pt modelId="{25180985-3380-4493-B457-EDA552640193}" type="pres">
      <dgm:prSet presAssocID="{925CBE09-EBCA-46A7-9DFC-40848A6A0323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055766-A647-4E4C-9C4E-8BD00D76BC79}" type="presOf" srcId="{AD691399-2125-4469-A1D5-0A0461417DED}" destId="{B08CE156-8586-4CAF-8AC8-7E8825AB1842}" srcOrd="0" destOrd="0" presId="urn:microsoft.com/office/officeart/2005/8/layout/vList3#1"/>
    <dgm:cxn modelId="{3F53E544-8491-4EF7-8C87-63FE86401DDA}" type="presOf" srcId="{10DB9A44-6DE1-4B76-88F9-42CA797BA685}" destId="{465EC6CE-4123-443F-9F0E-29C413D459DB}" srcOrd="0" destOrd="0" presId="urn:microsoft.com/office/officeart/2005/8/layout/vList3#1"/>
    <dgm:cxn modelId="{93D6E5D1-3D50-49CA-B504-77452A28BAC7}" srcId="{10DB9A44-6DE1-4B76-88F9-42CA797BA685}" destId="{BC70187E-E89B-4827-9138-5A43357F116A}" srcOrd="1" destOrd="0" parTransId="{31E0C66A-9227-4CD1-AEE2-0044BE6ED709}" sibTransId="{D479447F-10CC-4979-8C06-486A3489DE1C}"/>
    <dgm:cxn modelId="{158439F8-9907-4D84-A5AA-59F8F9223404}" type="presOf" srcId="{BC70187E-E89B-4827-9138-5A43357F116A}" destId="{825F958F-B488-4665-B845-4B71818ED839}" srcOrd="0" destOrd="0" presId="urn:microsoft.com/office/officeart/2005/8/layout/vList3#1"/>
    <dgm:cxn modelId="{352C50F9-1BC0-4823-B8F5-0EC940F61844}" type="presOf" srcId="{925CBE09-EBCA-46A7-9DFC-40848A6A0323}" destId="{25180985-3380-4493-B457-EDA552640193}" srcOrd="0" destOrd="0" presId="urn:microsoft.com/office/officeart/2005/8/layout/vList3#1"/>
    <dgm:cxn modelId="{E2F8E0A6-D2C7-43D1-A293-B1643B75B351}" srcId="{10DB9A44-6DE1-4B76-88F9-42CA797BA685}" destId="{925CBE09-EBCA-46A7-9DFC-40848A6A0323}" srcOrd="2" destOrd="0" parTransId="{774259A2-76CA-4CE3-94C3-DD44F53CDD54}" sibTransId="{5032D2A0-584E-4989-8E5C-73CAE7E44306}"/>
    <dgm:cxn modelId="{1EE5A9CF-B1E0-449F-A14E-C25ECD250C3B}" srcId="{10DB9A44-6DE1-4B76-88F9-42CA797BA685}" destId="{AD691399-2125-4469-A1D5-0A0461417DED}" srcOrd="0" destOrd="0" parTransId="{5A314D56-05E7-4F1A-AEA0-B8A90CB977AC}" sibTransId="{DB904714-3617-4BCF-B13F-CD2A0CF1666D}"/>
    <dgm:cxn modelId="{16D3ACBB-5CD7-4D75-8260-E69D686F5AE3}" type="presParOf" srcId="{465EC6CE-4123-443F-9F0E-29C413D459DB}" destId="{AB7EA528-C698-409A-BD2A-679D3864F09A}" srcOrd="0" destOrd="0" presId="urn:microsoft.com/office/officeart/2005/8/layout/vList3#1"/>
    <dgm:cxn modelId="{A6B60586-1D0C-4E7C-BE96-06D242F84B59}" type="presParOf" srcId="{AB7EA528-C698-409A-BD2A-679D3864F09A}" destId="{85677959-5202-4E2F-81FC-67AB8789764D}" srcOrd="0" destOrd="0" presId="urn:microsoft.com/office/officeart/2005/8/layout/vList3#1"/>
    <dgm:cxn modelId="{12514D33-7340-4B3B-8F96-5BB9A201F5B8}" type="presParOf" srcId="{AB7EA528-C698-409A-BD2A-679D3864F09A}" destId="{B08CE156-8586-4CAF-8AC8-7E8825AB1842}" srcOrd="1" destOrd="0" presId="urn:microsoft.com/office/officeart/2005/8/layout/vList3#1"/>
    <dgm:cxn modelId="{50E02EA3-CD51-4DF0-96FB-BC8382202EC3}" type="presParOf" srcId="{465EC6CE-4123-443F-9F0E-29C413D459DB}" destId="{68E31EAA-9163-4B85-A873-AA10C5196EF3}" srcOrd="1" destOrd="0" presId="urn:microsoft.com/office/officeart/2005/8/layout/vList3#1"/>
    <dgm:cxn modelId="{EBE895BC-A63E-4188-98EF-B014661AC551}" type="presParOf" srcId="{465EC6CE-4123-443F-9F0E-29C413D459DB}" destId="{310D15F1-F567-4EF8-937C-E5AEA4E0DFA3}" srcOrd="2" destOrd="0" presId="urn:microsoft.com/office/officeart/2005/8/layout/vList3#1"/>
    <dgm:cxn modelId="{2DDFBA6C-3EA8-4A1C-88FF-C31864F01623}" type="presParOf" srcId="{310D15F1-F567-4EF8-937C-E5AEA4E0DFA3}" destId="{8D80CE10-9A2F-4F67-8E8F-E627A21EC76B}" srcOrd="0" destOrd="0" presId="urn:microsoft.com/office/officeart/2005/8/layout/vList3#1"/>
    <dgm:cxn modelId="{68816ED7-8041-4580-8161-0B6AEE37697E}" type="presParOf" srcId="{310D15F1-F567-4EF8-937C-E5AEA4E0DFA3}" destId="{825F958F-B488-4665-B845-4B71818ED839}" srcOrd="1" destOrd="0" presId="urn:microsoft.com/office/officeart/2005/8/layout/vList3#1"/>
    <dgm:cxn modelId="{BC556D2C-F13D-4EFD-83B1-90CBEFBE65F5}" type="presParOf" srcId="{465EC6CE-4123-443F-9F0E-29C413D459DB}" destId="{476CDF6F-83B4-4E0A-8556-AE169462CE73}" srcOrd="3" destOrd="0" presId="urn:microsoft.com/office/officeart/2005/8/layout/vList3#1"/>
    <dgm:cxn modelId="{B7B3FEF8-6671-4500-BD2C-CA6EB50C030D}" type="presParOf" srcId="{465EC6CE-4123-443F-9F0E-29C413D459DB}" destId="{05102F92-AFBE-4DD2-8645-5BB6E2F35C05}" srcOrd="4" destOrd="0" presId="urn:microsoft.com/office/officeart/2005/8/layout/vList3#1"/>
    <dgm:cxn modelId="{CB6A9C9A-C390-4A25-B800-26D421C29A4D}" type="presParOf" srcId="{05102F92-AFBE-4DD2-8645-5BB6E2F35C05}" destId="{637832CD-1BEE-41B7-AB76-73E26A27C264}" srcOrd="0" destOrd="0" presId="urn:microsoft.com/office/officeart/2005/8/layout/vList3#1"/>
    <dgm:cxn modelId="{85209FE1-B04F-416F-8C73-802E9AA1C002}" type="presParOf" srcId="{05102F92-AFBE-4DD2-8645-5BB6E2F35C05}" destId="{25180985-3380-4493-B457-EDA552640193}" srcOrd="1" destOrd="0" presId="urn:microsoft.com/office/officeart/2005/8/layout/vList3#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0.1673</cdr:x>
      <cdr:y>0</cdr:y>
    </cdr:from>
    <cdr:to>
      <cdr:x>0.30608</cdr:x>
      <cdr:y>0.08219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75656" y="0"/>
          <a:ext cx="122413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</cdr:x>
      <cdr:y>0.19266</cdr:y>
    </cdr:from>
    <cdr:to>
      <cdr:x>0.10238</cdr:x>
      <cdr:y>0.2729</cdr:y>
    </cdr:to>
    <cdr:sp macro="" textlink="">
      <cdr:nvSpPr>
        <cdr:cNvPr id="12" name="Овал 11"/>
        <cdr:cNvSpPr/>
      </cdr:nvSpPr>
      <cdr:spPr>
        <a:xfrm xmlns:a="http://schemas.openxmlformats.org/drawingml/2006/main">
          <a:off x="0" y="998899"/>
          <a:ext cx="936163" cy="416045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99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600" b="1" u="sng" dirty="0" smtClean="0">
              <a:solidFill>
                <a:schemeClr val="tx1"/>
              </a:solidFill>
            </a:rPr>
            <a:t>312,6</a:t>
          </a:r>
          <a:endParaRPr lang="ru-RU" sz="1600" b="1" u="sng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</cdr:x>
      <cdr:y>0.41488</cdr:y>
    </cdr:from>
    <cdr:to>
      <cdr:x>0.10238</cdr:x>
      <cdr:y>0.49512</cdr:y>
    </cdr:to>
    <cdr:sp macro="" textlink="">
      <cdr:nvSpPr>
        <cdr:cNvPr id="13" name="Овал 12"/>
        <cdr:cNvSpPr/>
      </cdr:nvSpPr>
      <cdr:spPr>
        <a:xfrm xmlns:a="http://schemas.openxmlformats.org/drawingml/2006/main">
          <a:off x="0" y="2151059"/>
          <a:ext cx="936163" cy="416013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99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u="sng" dirty="0" smtClean="0">
              <a:solidFill>
                <a:schemeClr val="tx1"/>
              </a:solidFill>
            </a:rPr>
            <a:t>192,4</a:t>
          </a:r>
          <a:endParaRPr lang="ru-RU" sz="1600" b="1" u="sng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</cdr:x>
      <cdr:y>0.65193</cdr:y>
    </cdr:from>
    <cdr:to>
      <cdr:x>0.10233</cdr:x>
      <cdr:y>0.74511</cdr:y>
    </cdr:to>
    <cdr:sp macro="" textlink="">
      <cdr:nvSpPr>
        <cdr:cNvPr id="7" name="Овал 6"/>
        <cdr:cNvSpPr/>
      </cdr:nvSpPr>
      <cdr:spPr>
        <a:xfrm xmlns:a="http://schemas.openxmlformats.org/drawingml/2006/main">
          <a:off x="0" y="3380110"/>
          <a:ext cx="935706" cy="483106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99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600" b="1" u="sng" dirty="0" smtClean="0">
              <a:solidFill>
                <a:schemeClr val="tx1"/>
              </a:solidFill>
            </a:rPr>
            <a:t>196,8</a:t>
          </a:r>
        </a:p>
        <a:p xmlns:a="http://schemas.openxmlformats.org/drawingml/2006/main">
          <a:endParaRPr lang="ru-RU" sz="1600" b="1" u="sng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1F3F623-4AF2-4D82-BF50-6C26CE760B1A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E0CB4AA-F5A2-49A1-AAC6-9DC989A07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40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388" tIns="45691" rIns="91388" bIns="45691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AF4EB-B6E6-4D35-948D-046E76AA080F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B26B9-D9C3-407A-B137-F668E187C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BF1AE-9EF2-4522-9DD6-93BCAB9A3F60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A7E62-BF1D-4801-A0ED-31E659E21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B022E-BC34-43FE-8A48-75DB64E6B533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832F2-254D-441D-93C7-FEAD0733E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028B6-705E-4CF2-91B9-D2C0067A3788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556DA-5D99-492A-96E6-A864A021A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02650-A0FE-4B6C-A68C-D460E9EB0F30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F2528-F709-43CF-848D-BA13CC8F2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7BCC2-E19E-46A4-A1BD-92C393CABC62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5F589-F78F-4144-888E-2EE1CF095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k object 1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cs typeface="Arial" charset="0"/>
            </a:endParaRPr>
          </a:p>
        </p:txBody>
      </p:sp>
      <p:sp>
        <p:nvSpPr>
          <p:cNvPr id="3" name="bk object 17"/>
          <p:cNvSpPr>
            <a:spLocks noChangeArrowheads="1"/>
          </p:cNvSpPr>
          <p:nvPr/>
        </p:nvSpPr>
        <p:spPr bwMode="auto">
          <a:xfrm>
            <a:off x="0" y="0"/>
            <a:ext cx="9144000" cy="124936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cs typeface="Arial" charset="0"/>
            </a:endParaRPr>
          </a:p>
        </p:txBody>
      </p:sp>
      <p:sp>
        <p:nvSpPr>
          <p:cNvPr id="4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5A634B2-E1E5-4338-B1CD-F739C165FEC4}" type="datetimeFigureOut">
              <a:rPr lang="en-US"/>
              <a:pPr>
                <a:defRPr/>
              </a:pPr>
              <a:t>12/9/2021</a:t>
            </a:fld>
            <a:endParaRPr lang="en-US"/>
          </a:p>
        </p:txBody>
      </p:sp>
      <p:sp>
        <p:nvSpPr>
          <p:cNvPr id="6" name="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>
              <a:defRPr/>
            </a:pPr>
            <a:fld id="{D934C718-53C5-44AB-B5B8-FD48B91B06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088370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8739" y="2487625"/>
            <a:ext cx="4107505" cy="40286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A842F-38E9-4E2B-B971-A3DC190A26A8}" type="datetime1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12/9/2021</a:t>
            </a:fld>
            <a:endParaRPr lang="en-US" smtClean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010400" y="6669360"/>
            <a:ext cx="2133600" cy="188640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368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71DB8-AA00-484B-B4E3-EA79280254DE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558BB-C9C7-418E-B713-D79A916F8C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E2083-E864-4D67-B456-D8EA404C0333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514CF-414F-46D0-B862-B0DA0DB6A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2EE38-55CA-485D-88D0-47B2A50614E7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CE4-2613-48C5-9963-4F925C874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6B5B0-5A80-4A14-9B3F-63540AA3A7BA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DF9E4-7FD8-4043-8878-E29E3CC482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CAAE8-31D7-487C-A3EE-0028DC063208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91793-3A35-421A-BD2B-5F8F5A7E19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FBF3F-5242-4DBD-B4EF-FA17C64D37CD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09109-0724-4545-B419-3DF5CC8A3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71C68-6269-4157-9728-C902BC76F72A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2ECBB-249C-4C48-A4EF-A4FC76444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B509A-1212-4861-9335-C7196BDFB0AB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FBEDA-2396-4826-8318-038C7C271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3A2B9D-F418-4CA4-AEF6-C3758097FAB1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5D35C8-74F3-46C6-90DF-EC7897634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image" Target="../media/image6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png"/><Relationship Id="rId18" Type="http://schemas.openxmlformats.org/officeDocument/2006/relationships/image" Target="../media/image8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12" Type="http://schemas.openxmlformats.org/officeDocument/2006/relationships/image" Target="../media/image81.png"/><Relationship Id="rId17" Type="http://schemas.openxmlformats.org/officeDocument/2006/relationships/image" Target="../media/image7.png"/><Relationship Id="rId2" Type="http://schemas.openxmlformats.org/officeDocument/2006/relationships/image" Target="../media/image71.png"/><Relationship Id="rId16" Type="http://schemas.openxmlformats.org/officeDocument/2006/relationships/image" Target="../media/image8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5" Type="http://schemas.openxmlformats.org/officeDocument/2006/relationships/image" Target="../media/image8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Relationship Id="rId14" Type="http://schemas.openxmlformats.org/officeDocument/2006/relationships/image" Target="../media/image8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image" Target="../media/image8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13" Type="http://schemas.openxmlformats.org/officeDocument/2006/relationships/image" Target="../media/image95.jpeg"/><Relationship Id="rId3" Type="http://schemas.openxmlformats.org/officeDocument/2006/relationships/image" Target="../media/image8.png"/><Relationship Id="rId7" Type="http://schemas.openxmlformats.org/officeDocument/2006/relationships/diagramColors" Target="../diagrams/colors3.xml"/><Relationship Id="rId12" Type="http://schemas.openxmlformats.org/officeDocument/2006/relationships/image" Target="../media/image9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93.png"/><Relationship Id="rId5" Type="http://schemas.openxmlformats.org/officeDocument/2006/relationships/diagramLayout" Target="../diagrams/layout3.xml"/><Relationship Id="rId10" Type="http://schemas.openxmlformats.org/officeDocument/2006/relationships/image" Target="../media/image7.png"/><Relationship Id="rId4" Type="http://schemas.openxmlformats.org/officeDocument/2006/relationships/diagramData" Target="../diagrams/data3.xml"/><Relationship Id="rId9" Type="http://schemas.openxmlformats.org/officeDocument/2006/relationships/image" Target="../media/image9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.png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7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3" Type="http://schemas.openxmlformats.org/officeDocument/2006/relationships/image" Target="../media/image31.png"/><Relationship Id="rId21" Type="http://schemas.openxmlformats.org/officeDocument/2006/relationships/image" Target="../media/image49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5.jpeg"/><Relationship Id="rId16" Type="http://schemas.openxmlformats.org/officeDocument/2006/relationships/image" Target="../media/image44.png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Relationship Id="rId2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18" Type="http://schemas.openxmlformats.org/officeDocument/2006/relationships/image" Target="../media/image64.png"/><Relationship Id="rId3" Type="http://schemas.openxmlformats.org/officeDocument/2006/relationships/image" Target="../media/image8.png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" Type="http://schemas.openxmlformats.org/officeDocument/2006/relationships/image" Target="../media/image5.jpeg"/><Relationship Id="rId16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10" Type="http://schemas.openxmlformats.org/officeDocument/2006/relationships/image" Target="../media/image56.png"/><Relationship Id="rId19" Type="http://schemas.openxmlformats.org/officeDocument/2006/relationships/image" Target="../media/image7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2918"/>
            <a:ext cx="9144000" cy="5143500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0" y="5282708"/>
            <a:ext cx="9143999" cy="15752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143240" y="214290"/>
            <a:ext cx="5643602" cy="5040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r"/>
            <a:endParaRPr/>
          </a:p>
        </p:txBody>
      </p:sp>
      <p:sp>
        <p:nvSpPr>
          <p:cNvPr id="7" name="object 7"/>
          <p:cNvSpPr/>
          <p:nvPr/>
        </p:nvSpPr>
        <p:spPr>
          <a:xfrm>
            <a:off x="6781800" y="2743200"/>
            <a:ext cx="790955" cy="11216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565647" y="3384803"/>
            <a:ext cx="790955" cy="11216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body" idx="1"/>
          </p:nvPr>
        </p:nvSpPr>
        <p:spPr>
          <a:xfrm>
            <a:off x="395536" y="690158"/>
            <a:ext cx="8568951" cy="54661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5080" indent="0" algn="ctr">
              <a:lnSpc>
                <a:spcPct val="100000"/>
              </a:lnSpc>
              <a:buNone/>
            </a:pPr>
            <a:r>
              <a:rPr lang="ru-RU" sz="3600" b="1" u="sng" spc="-4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БЮДЖЕТА ДЛЯ ГРАЖДАН</a:t>
            </a:r>
          </a:p>
          <a:p>
            <a:pPr marL="0" marR="5080" indent="0" algn="ctr">
              <a:lnSpc>
                <a:spcPct val="100000"/>
              </a:lnSpc>
              <a:buNone/>
            </a:pPr>
            <a:r>
              <a:rPr lang="ru-RU" sz="2800" b="1" spc="-4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b="1" spc="-4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spc="-4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роекту </a:t>
            </a:r>
            <a:r>
              <a:rPr lang="ru-RU" sz="2800" b="1" spc="-4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lang="ru-RU" sz="2800" b="1" spc="-4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Думы</a:t>
            </a:r>
          </a:p>
          <a:p>
            <a:pPr marL="0" marR="5080" indent="0" algn="ctr">
              <a:lnSpc>
                <a:spcPct val="100000"/>
              </a:lnSpc>
              <a:buNone/>
            </a:pPr>
            <a:r>
              <a:rPr lang="ru-RU" sz="2800" b="1" spc="-4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Мошенского муниципального района</a:t>
            </a:r>
          </a:p>
          <a:p>
            <a:pPr marL="0" marR="5080" indent="0" algn="ctr">
              <a:lnSpc>
                <a:spcPct val="100000"/>
              </a:lnSpc>
              <a:buNone/>
            </a:pPr>
            <a:r>
              <a:rPr lang="ru-RU" sz="3600" b="1" spc="-4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 бюджете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Мошенского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5080" indent="0" algn="ctr">
              <a:lnSpc>
                <a:spcPct val="100000"/>
              </a:lnSpc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2022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5080" indent="0" algn="ctr">
              <a:lnSpc>
                <a:spcPct val="100000"/>
              </a:lnSpc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плановый период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5080" indent="0" algn="ctr">
              <a:lnSpc>
                <a:spcPct val="100000"/>
              </a:lnSpc>
              <a:buNone/>
            </a:pPr>
            <a:endParaRPr lang="ru-RU" sz="3600" b="1" dirty="0" smtClean="0">
              <a:solidFill>
                <a:schemeClr val="bg1"/>
              </a:solidFill>
            </a:endParaRPr>
          </a:p>
          <a:p>
            <a:pPr marL="0" marR="5080" indent="0" algn="ctr">
              <a:lnSpc>
                <a:spcPct val="100000"/>
              </a:lnSpc>
              <a:buNone/>
            </a:pPr>
            <a:endParaRPr lang="ru-RU" sz="3600" b="1" spc="-40" dirty="0" smtClean="0">
              <a:solidFill>
                <a:schemeClr val="bg1"/>
              </a:solidFill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794628" y="5199888"/>
            <a:ext cx="2548890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135"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752" y="5576793"/>
            <a:ext cx="903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                                    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429264"/>
            <a:ext cx="9036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          </a:t>
            </a:r>
            <a:r>
              <a:rPr lang="ru-RU" b="1" dirty="0" smtClean="0"/>
              <a:t>комитет финансов Администрации Мошенского муниципального района                                                                                                                                                     2021 год</a:t>
            </a:r>
            <a:endParaRPr lang="ru-RU" b="1" dirty="0"/>
          </a:p>
        </p:txBody>
      </p:sp>
      <p:pic>
        <p:nvPicPr>
          <p:cNvPr id="18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  <p:grpSp>
        <p:nvGrpSpPr>
          <p:cNvPr id="19" name="Группа 3"/>
          <p:cNvGrpSpPr>
            <a:grpSpLocks/>
          </p:cNvGrpSpPr>
          <p:nvPr/>
        </p:nvGrpSpPr>
        <p:grpSpPr bwMode="auto">
          <a:xfrm>
            <a:off x="3214679" y="74605"/>
            <a:ext cx="5500723" cy="433386"/>
            <a:chOff x="3590446" y="6250518"/>
            <a:chExt cx="3760223" cy="366994"/>
          </a:xfrm>
        </p:grpSpPr>
        <p:sp>
          <p:nvSpPr>
            <p:cNvPr id="20" name="CustomShape 1"/>
            <p:cNvSpPr/>
            <p:nvPr/>
          </p:nvSpPr>
          <p:spPr>
            <a:xfrm>
              <a:off x="4357639" y="6407801"/>
              <a:ext cx="2993030" cy="20971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algn="r">
                <a:defRPr/>
              </a:pPr>
              <a:r>
                <a:rPr lang="ru-RU" sz="1800" dirty="0" smtClean="0">
                  <a:cs typeface="Arial" charset="0"/>
                </a:rPr>
                <a:t>МОШЕНСКОЙ  </a:t>
              </a:r>
              <a:r>
                <a:rPr lang="ru-RU" sz="1800" dirty="0">
                  <a:cs typeface="Arial" charset="0"/>
                </a:rPr>
                <a:t>МУНИЦИПАЛЬНЫЙ РАЙОН</a:t>
              </a:r>
            </a:p>
          </p:txBody>
        </p:sp>
        <p:sp>
          <p:nvSpPr>
            <p:cNvPr id="21" name="CustomShape 2"/>
            <p:cNvSpPr/>
            <p:nvPr/>
          </p:nvSpPr>
          <p:spPr>
            <a:xfrm flipH="1">
              <a:off x="3590446" y="6250518"/>
              <a:ext cx="48834" cy="299761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/>
            <a:lstStyle/>
            <a:p>
              <a:pPr marL="11113">
                <a:defRPr/>
              </a:pPr>
              <a:endParaRPr lang="ru-RU" sz="3600" dirty="0">
                <a:solidFill>
                  <a:srgbClr val="FF5D37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83555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0" y="6093296"/>
            <a:ext cx="9144000" cy="9171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0" y="188640"/>
            <a:ext cx="9143999" cy="432048"/>
          </a:xfrm>
          <a:prstGeom prst="rect">
            <a:avLst/>
          </a:prstGeom>
          <a:noFill/>
        </p:spPr>
        <p:txBody>
          <a:bodyPr wrap="square" lIns="0" tIns="0" rIns="0" bIns="0" rtlCol="0"/>
          <a:lstStyle/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 panose="02020603050405020304" pitchFamily="18" charset="0"/>
              </a:rPr>
              <a:t>Доходы, </a:t>
            </a:r>
            <a:endParaRPr lang="ru-RU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Times New Roman" panose="02020603050405020304" pitchFamily="18" charset="0"/>
            </a:endParaRPr>
          </a:p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 panose="02020603050405020304" pitchFamily="18" charset="0"/>
              </a:rPr>
              <a:t>формирующие муниципальный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Times New Roman" panose="02020603050405020304" pitchFamily="18" charset="0"/>
              </a:rPr>
              <a:t>дорожный фонд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1449853"/>
            <a:ext cx="2000232" cy="914400"/>
          </a:xfrm>
          <a:prstGeom prst="round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Акцизы на нефтепродукты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022" y="2726107"/>
            <a:ext cx="3344837" cy="1656185"/>
          </a:xfrm>
          <a:prstGeom prst="round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Использование имущества, входящего в состав автомобильных дорог (</a:t>
            </a:r>
            <a:r>
              <a:rPr lang="ru-RU" sz="1800" b="1" i="1" dirty="0" err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искл</a:t>
            </a:r>
            <a:r>
              <a:rPr lang="ru-RU" sz="1800" b="1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-дороги общего пользования населенных пунктов)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73324" y="2318879"/>
            <a:ext cx="2664296" cy="9144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Субсидии из дорожного фонда Новгородской области</a:t>
            </a:r>
            <a:endParaRPr lang="ru-RU" sz="18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41081" y="1089812"/>
            <a:ext cx="2992677" cy="9144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от физических и юридических лиц 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063097" y="1089812"/>
            <a:ext cx="3059831" cy="1275297"/>
          </a:xfrm>
          <a:prstGeom prst="roundRect">
            <a:avLst/>
          </a:prstGeom>
          <a:solidFill>
            <a:schemeClr val="accent6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Передача в аренду земельных участков, расположенных в полосе отвода автодорог</a:t>
            </a: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022" y="4509120"/>
            <a:ext cx="4968552" cy="1728192"/>
          </a:xfrm>
          <a:prstGeom prst="roundRect">
            <a:avLst/>
          </a:prstGeom>
          <a:solidFill>
            <a:schemeClr val="accent5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Плата в счет возмещения вреда, причиненного автомобильным дорогам общего пользования </a:t>
            </a:r>
            <a:r>
              <a:rPr lang="ru-RU" alt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местного значения </a:t>
            </a:r>
            <a:r>
              <a:rPr lang="ru-RU" altLang="ru-RU" sz="18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транспортными средствами, осуществляющими  перевозки тяжеловесных и (или) крупногабаритных грузов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86380" y="3571876"/>
            <a:ext cx="3600400" cy="1399545"/>
          </a:xfrm>
          <a:prstGeom prst="round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Уплата неустоек (штрафов, пеней) в связи с нарушением исполнителем условий контракта (финансируемых за счет средств дорожного фонда</a:t>
            </a:r>
            <a:r>
              <a:rPr lang="ru-RU" b="1" dirty="0" smtClean="0">
                <a:solidFill>
                  <a:prstClr val="white"/>
                </a:solidFill>
              </a:rPr>
              <a:t>)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88428" y="5230552"/>
            <a:ext cx="3600400" cy="13212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Денежные средства, внесенные участником конкурса (аукциона), в качестве обеспечения заявки на участие</a:t>
            </a:r>
            <a:endParaRPr lang="ru-RU" sz="1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47864" y="2492896"/>
            <a:ext cx="2448272" cy="1800200"/>
          </a:xfrm>
          <a:prstGeom prst="ellipse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FF00"/>
                </a:solidFill>
              </a:rPr>
              <a:t>РЕШЕНИЕ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FF00"/>
                </a:solidFill>
              </a:rPr>
              <a:t>Думы 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FF00"/>
                </a:solidFill>
              </a:rPr>
              <a:t>от 24.12.2013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FF00"/>
                </a:solidFill>
              </a:rPr>
              <a:t>№ 330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6" name="Picture 2" descr="http://promoneedle.ru/images/dorznak/1_25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42737">
            <a:off x="5232419" y="2171139"/>
            <a:ext cx="862248" cy="576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688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0" y="6093296"/>
            <a:ext cx="9144000" cy="9171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0" y="188640"/>
            <a:ext cx="9143999" cy="432048"/>
          </a:xfrm>
          <a:prstGeom prst="rect">
            <a:avLst/>
          </a:prstGeom>
          <a:noFill/>
        </p:spPr>
        <p:txBody>
          <a:bodyPr wrap="square" lIns="0" tIns="0" rIns="0" bIns="0" rtlCol="0"/>
          <a:lstStyle/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  <a:latin typeface="Calibri"/>
              </a:rPr>
              <a:t>Межбюджетные </a:t>
            </a:r>
            <a:r>
              <a:rPr lang="ru-RU" sz="2400" b="1" dirty="0" smtClean="0">
                <a:solidFill>
                  <a:srgbClr val="FFFF00"/>
                </a:solidFill>
                <a:latin typeface="Calibri"/>
              </a:rPr>
              <a:t>трансферты – </a:t>
            </a:r>
          </a:p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Calibri"/>
              </a:rPr>
              <a:t>основной </a:t>
            </a:r>
            <a:r>
              <a:rPr lang="ru-RU" sz="2400" b="1" dirty="0">
                <a:solidFill>
                  <a:srgbClr val="FFFF00"/>
                </a:solidFill>
                <a:latin typeface="Calibri"/>
              </a:rPr>
              <a:t>вид безвозмездных перечислений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957" y="1340768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денежные средства, перечисляемые из одного бюджета бюджетной системы Российской Федерации другому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707904" y="2167276"/>
            <a:ext cx="4680520" cy="1152128"/>
          </a:xfrm>
          <a:prstGeom prst="ellips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Предоставляются без определения конкретной цели их использования</a:t>
            </a:r>
          </a:p>
          <a:p>
            <a:pPr eaLnBrk="1" fontAlgn="auto" hangingPunct="1">
              <a:lnSpc>
                <a:spcPts val="900"/>
              </a:lnSpc>
              <a:spcBef>
                <a:spcPts val="25"/>
              </a:spcBef>
              <a:spcAft>
                <a:spcPts val="0"/>
              </a:spcAft>
            </a:pPr>
            <a:endParaRPr lang="ru-RU" altLang="ru-RU" sz="800" b="1" dirty="0">
              <a:solidFill>
                <a:prstClr val="black"/>
              </a:solidFill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ru-RU" altLang="ru-RU" sz="900" b="1" dirty="0">
              <a:solidFill>
                <a:prstClr val="black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995938" y="3537012"/>
            <a:ext cx="5141009" cy="1224136"/>
          </a:xfrm>
          <a:prstGeom prst="ellips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Предоставляются на </a:t>
            </a:r>
            <a:r>
              <a:rPr lang="ru-RU" altLang="ru-RU" sz="1600" b="1" dirty="0" smtClean="0">
                <a:solidFill>
                  <a:prstClr val="black"/>
                </a:solidFill>
                <a:cs typeface="Calibri" pitchFamily="34" charset="0"/>
              </a:rPr>
              <a:t>финансирование «переданных</a:t>
            </a: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» другим публично-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правовым образованиям полномочий</a:t>
            </a:r>
          </a:p>
          <a:p>
            <a:pPr eaLnBrk="1" fontAlgn="auto" hangingPunct="1">
              <a:lnSpc>
                <a:spcPts val="900"/>
              </a:lnSpc>
              <a:spcBef>
                <a:spcPts val="25"/>
              </a:spcBef>
              <a:spcAft>
                <a:spcPts val="0"/>
              </a:spcAft>
            </a:pPr>
            <a:endParaRPr lang="ru-RU" altLang="ru-RU" sz="800" b="1" dirty="0">
              <a:solidFill>
                <a:prstClr val="white"/>
              </a:solidFill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ru-RU" altLang="ru-RU" sz="900" b="1" dirty="0">
              <a:solidFill>
                <a:prstClr val="white"/>
              </a:solidFill>
            </a:endParaRPr>
          </a:p>
        </p:txBody>
      </p:sp>
      <p:sp>
        <p:nvSpPr>
          <p:cNvPr id="13" name="Выноска со стрелкой вправо 12"/>
          <p:cNvSpPr/>
          <p:nvPr/>
        </p:nvSpPr>
        <p:spPr>
          <a:xfrm>
            <a:off x="251520" y="2095268"/>
            <a:ext cx="3960440" cy="1296144"/>
          </a:xfrm>
          <a:prstGeom prst="rightArrowCallou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Дотации </a:t>
            </a:r>
            <a:endParaRPr lang="ru-RU" altLang="ru-RU" sz="1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лат. «</a:t>
            </a:r>
            <a:r>
              <a:rPr lang="ru-RU" alt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Dotatio</a:t>
            </a: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 дар, пожертвование</a:t>
            </a:r>
            <a:r>
              <a:rPr lang="ru-RU" altLang="ru-RU" b="1" dirty="0">
                <a:solidFill>
                  <a:schemeClr val="tx1"/>
                </a:solidFill>
                <a:cs typeface="Calibri" pitchFamily="34" charset="0"/>
              </a:rPr>
              <a:t>)</a:t>
            </a:r>
          </a:p>
          <a:p>
            <a:pPr eaLnBrk="1" fontAlgn="auto" hangingPunct="1">
              <a:lnSpc>
                <a:spcPts val="900"/>
              </a:lnSpc>
              <a:spcBef>
                <a:spcPts val="50"/>
              </a:spcBef>
              <a:spcAft>
                <a:spcPts val="0"/>
              </a:spcAft>
            </a:pPr>
            <a:endParaRPr lang="ru-RU" altLang="ru-RU" sz="800" dirty="0">
              <a:solidFill>
                <a:prstClr val="white"/>
              </a:solidFill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ru-RU" altLang="ru-RU" sz="900" dirty="0">
              <a:solidFill>
                <a:prstClr val="white"/>
              </a:solidFill>
            </a:endParaRPr>
          </a:p>
        </p:txBody>
      </p:sp>
      <p:sp>
        <p:nvSpPr>
          <p:cNvPr id="21" name="Выноска со стрелкой вправо 20"/>
          <p:cNvSpPr/>
          <p:nvPr/>
        </p:nvSpPr>
        <p:spPr>
          <a:xfrm>
            <a:off x="611559" y="3501008"/>
            <a:ext cx="3960440" cy="1296144"/>
          </a:xfrm>
          <a:prstGeom prst="rightArrowCallou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Субвенции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alt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Subvenire</a:t>
            </a: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</a:t>
            </a:r>
            <a:endParaRPr lang="ru-RU" alt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приходить на помощь)</a:t>
            </a:r>
            <a:endParaRPr lang="ru-RU" alt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ts val="900"/>
              </a:lnSpc>
              <a:spcBef>
                <a:spcPts val="50"/>
              </a:spcBef>
              <a:spcAft>
                <a:spcPts val="0"/>
              </a:spcAft>
            </a:pPr>
            <a:endParaRPr lang="ru-RU" altLang="ru-RU" sz="800" dirty="0">
              <a:solidFill>
                <a:prstClr val="white"/>
              </a:solidFill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ru-RU" altLang="ru-RU" sz="900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211960" y="4956124"/>
            <a:ext cx="4924987" cy="1224136"/>
          </a:xfrm>
          <a:prstGeom prst="ellipse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Предоставляются на условиях долевого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 err="1">
                <a:solidFill>
                  <a:prstClr val="black"/>
                </a:solidFill>
                <a:cs typeface="Calibri" pitchFamily="34" charset="0"/>
              </a:rPr>
              <a:t>софинансирования</a:t>
            </a: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 расходов других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бюджетов</a:t>
            </a:r>
          </a:p>
        </p:txBody>
      </p:sp>
      <p:sp>
        <p:nvSpPr>
          <p:cNvPr id="22" name="Выноска со стрелкой вправо 21"/>
          <p:cNvSpPr/>
          <p:nvPr/>
        </p:nvSpPr>
        <p:spPr>
          <a:xfrm>
            <a:off x="857224" y="4929198"/>
            <a:ext cx="3960440" cy="1296144"/>
          </a:xfrm>
          <a:prstGeom prst="rightArrowCallou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Субсидии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altLang="ru-RU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-</a:t>
            </a:r>
            <a:endParaRPr lang="ru-RU" alt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поддержка)</a:t>
            </a:r>
            <a:endParaRPr lang="ru-RU" alt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ts val="900"/>
              </a:lnSpc>
              <a:spcBef>
                <a:spcPts val="50"/>
              </a:spcBef>
              <a:spcAft>
                <a:spcPts val="0"/>
              </a:spcAft>
            </a:pPr>
            <a:endParaRPr lang="ru-RU" altLang="ru-RU" sz="800" dirty="0">
              <a:solidFill>
                <a:prstClr val="white"/>
              </a:solidFill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ru-RU" altLang="ru-RU" sz="900" dirty="0">
              <a:solidFill>
                <a:prstClr val="white"/>
              </a:solidFill>
            </a:endParaRPr>
          </a:p>
        </p:txBody>
      </p:sp>
      <p:pic>
        <p:nvPicPr>
          <p:cNvPr id="12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6041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/>
          <p:nvPr/>
        </p:nvSpPr>
        <p:spPr>
          <a:xfrm>
            <a:off x="-1" y="6309320"/>
            <a:ext cx="9144001" cy="7010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28569" y="-65257"/>
            <a:ext cx="9115431" cy="9224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69" y="1700808"/>
            <a:ext cx="9089766" cy="2870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lnSpc>
                <a:spcPts val="1513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2800" b="1" dirty="0">
                <a:solidFill>
                  <a:srgbClr val="FF0000"/>
                </a:solidFill>
                <a:latin typeface="Calibri"/>
                <a:cs typeface="Times New Roman" pitchFamily="18" charset="0"/>
              </a:rPr>
              <a:t>Расходы бюджета </a:t>
            </a:r>
            <a:r>
              <a:rPr lang="ru-RU" altLang="ru-RU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– выплачиваемые из бюджета денежные средства, за исключением средств, являющихся источниками финансирования дефицита бюджета.</a:t>
            </a:r>
          </a:p>
          <a:p>
            <a:pPr eaLnBrk="1" fontAlgn="auto" hangingPunct="1">
              <a:lnSpc>
                <a:spcPts val="500"/>
              </a:lnSpc>
              <a:spcBef>
                <a:spcPts val="13"/>
              </a:spcBef>
              <a:spcAft>
                <a:spcPts val="0"/>
              </a:spcAft>
            </a:pPr>
            <a:endParaRPr lang="ru-RU" altLang="ru-RU" sz="700" dirty="0">
              <a:solidFill>
                <a:prstClr val="black"/>
              </a:solidFill>
              <a:latin typeface="Calibri"/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lang="ru-RU" altLang="ru-RU" sz="1100" dirty="0">
              <a:solidFill>
                <a:prstClr val="black"/>
              </a:solidFill>
              <a:latin typeface="Calibri"/>
            </a:endParaRPr>
          </a:p>
          <a:p>
            <a:pPr algn="just" eaLnBrk="1" fontAlgn="auto" hangingPunct="1">
              <a:lnSpc>
                <a:spcPts val="1513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Формирование расходов </a:t>
            </a:r>
            <a:r>
              <a:rPr lang="ru-RU" altLang="ru-RU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</a:t>
            </a:r>
          </a:p>
          <a:p>
            <a:pPr eaLnBrk="1" fontAlgn="auto" hangingPunct="1">
              <a:lnSpc>
                <a:spcPts val="1400"/>
              </a:lnSpc>
              <a:spcBef>
                <a:spcPts val="88"/>
              </a:spcBef>
              <a:spcAft>
                <a:spcPts val="0"/>
              </a:spcAft>
            </a:pPr>
            <a:endParaRPr lang="ru-RU" altLang="ru-RU" dirty="0">
              <a:solidFill>
                <a:prstClr val="black"/>
              </a:solidFill>
              <a:latin typeface="Calibri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Принципы формирования расходов бюджета:</a:t>
            </a:r>
            <a:endParaRPr lang="ru-RU" altLang="ru-RU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ru-RU" altLang="ru-RU" sz="16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по разделам;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ru-RU" altLang="ru-RU" sz="16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по ведомствам;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</a:pPr>
            <a:r>
              <a:rPr lang="ru-RU" altLang="ru-RU" sz="1600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по </a:t>
            </a:r>
            <a:r>
              <a:rPr lang="ru-RU" altLang="ru-RU" sz="1600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муниципальным программам Мошенского муниципального района</a:t>
            </a:r>
            <a:endParaRPr lang="ru-RU" altLang="ru-RU" sz="1600" dirty="0">
              <a:solidFill>
                <a:prstClr val="black"/>
              </a:solidFill>
              <a:latin typeface="Calibri"/>
              <a:cs typeface="Times New Roman" pitchFamily="18" charset="0"/>
            </a:endParaRPr>
          </a:p>
        </p:txBody>
      </p:sp>
      <p:sp>
        <p:nvSpPr>
          <p:cNvPr id="8" name="object 19"/>
          <p:cNvSpPr>
            <a:spLocks noChangeArrowheads="1"/>
          </p:cNvSpPr>
          <p:nvPr/>
        </p:nvSpPr>
        <p:spPr bwMode="auto">
          <a:xfrm>
            <a:off x="-54234" y="5589240"/>
            <a:ext cx="9143999" cy="63658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pic>
        <p:nvPicPr>
          <p:cNvPr id="7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5668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bject 28"/>
          <p:cNvSpPr>
            <a:spLocks noChangeArrowheads="1"/>
          </p:cNvSpPr>
          <p:nvPr/>
        </p:nvSpPr>
        <p:spPr bwMode="auto">
          <a:xfrm>
            <a:off x="0" y="3429000"/>
            <a:ext cx="8856663" cy="63658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3" name="object 29"/>
          <p:cNvSpPr>
            <a:spLocks noChangeArrowheads="1"/>
          </p:cNvSpPr>
          <p:nvPr/>
        </p:nvSpPr>
        <p:spPr bwMode="auto">
          <a:xfrm>
            <a:off x="539750" y="4078288"/>
            <a:ext cx="0" cy="846137"/>
          </a:xfrm>
          <a:custGeom>
            <a:avLst/>
            <a:gdLst>
              <a:gd name="T0" fmla="*/ 0 h 845819"/>
              <a:gd name="T1" fmla="*/ 845819 h 845819"/>
              <a:gd name="T2" fmla="*/ 0 60000 65536"/>
              <a:gd name="T3" fmla="*/ 0 60000 65536"/>
              <a:gd name="T4" fmla="*/ 0 h 845819"/>
              <a:gd name="T5" fmla="*/ 845819 h 845819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5819">
                <a:moveTo>
                  <a:pt x="0" y="0"/>
                </a:moveTo>
                <a:lnTo>
                  <a:pt x="0" y="845819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84" name="object 30"/>
          <p:cNvSpPr>
            <a:spLocks noChangeArrowheads="1"/>
          </p:cNvSpPr>
          <p:nvPr/>
        </p:nvSpPr>
        <p:spPr bwMode="auto">
          <a:xfrm>
            <a:off x="1154113" y="4090988"/>
            <a:ext cx="0" cy="246062"/>
          </a:xfrm>
          <a:custGeom>
            <a:avLst/>
            <a:gdLst>
              <a:gd name="T0" fmla="*/ 0 h 245364"/>
              <a:gd name="T1" fmla="*/ 245364 h 245364"/>
              <a:gd name="T2" fmla="*/ 0 60000 65536"/>
              <a:gd name="T3" fmla="*/ 0 60000 65536"/>
              <a:gd name="T4" fmla="*/ 0 h 245364"/>
              <a:gd name="T5" fmla="*/ 245364 h 24536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45364">
                <a:moveTo>
                  <a:pt x="0" y="0"/>
                </a:moveTo>
                <a:lnTo>
                  <a:pt x="0" y="245364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85" name="object 31"/>
          <p:cNvSpPr>
            <a:spLocks noChangeArrowheads="1"/>
          </p:cNvSpPr>
          <p:nvPr/>
        </p:nvSpPr>
        <p:spPr bwMode="auto">
          <a:xfrm>
            <a:off x="1776413" y="4113213"/>
            <a:ext cx="0" cy="823912"/>
          </a:xfrm>
          <a:custGeom>
            <a:avLst/>
            <a:gdLst>
              <a:gd name="T0" fmla="*/ 0 h 824484"/>
              <a:gd name="T1" fmla="*/ 824484 h 824484"/>
              <a:gd name="T2" fmla="*/ 0 60000 65536"/>
              <a:gd name="T3" fmla="*/ 0 60000 65536"/>
              <a:gd name="T4" fmla="*/ 0 h 824484"/>
              <a:gd name="T5" fmla="*/ 824484 h 8244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24484">
                <a:moveTo>
                  <a:pt x="0" y="0"/>
                </a:moveTo>
                <a:lnTo>
                  <a:pt x="0" y="824484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86" name="object 32"/>
          <p:cNvSpPr>
            <a:spLocks noChangeArrowheads="1"/>
          </p:cNvSpPr>
          <p:nvPr/>
        </p:nvSpPr>
        <p:spPr bwMode="auto">
          <a:xfrm>
            <a:off x="2408238" y="4113213"/>
            <a:ext cx="0" cy="163512"/>
          </a:xfrm>
          <a:custGeom>
            <a:avLst/>
            <a:gdLst>
              <a:gd name="T0" fmla="*/ 0 h 164591"/>
              <a:gd name="T1" fmla="*/ 164592 h 164591"/>
              <a:gd name="T2" fmla="*/ 0 60000 65536"/>
              <a:gd name="T3" fmla="*/ 0 60000 65536"/>
              <a:gd name="T4" fmla="*/ 0 h 164591"/>
              <a:gd name="T5" fmla="*/ 164591 h 164591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64591">
                <a:moveTo>
                  <a:pt x="0" y="0"/>
                </a:moveTo>
                <a:lnTo>
                  <a:pt x="0" y="164592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87" name="object 33"/>
          <p:cNvSpPr>
            <a:spLocks noChangeArrowheads="1"/>
          </p:cNvSpPr>
          <p:nvPr/>
        </p:nvSpPr>
        <p:spPr bwMode="auto">
          <a:xfrm>
            <a:off x="3059113" y="4113213"/>
            <a:ext cx="0" cy="1214437"/>
          </a:xfrm>
          <a:custGeom>
            <a:avLst/>
            <a:gdLst>
              <a:gd name="T0" fmla="*/ 0 h 1214627"/>
              <a:gd name="T1" fmla="*/ 1214628 h 1214627"/>
              <a:gd name="T2" fmla="*/ 0 60000 65536"/>
              <a:gd name="T3" fmla="*/ 0 60000 65536"/>
              <a:gd name="T4" fmla="*/ 0 h 1214627"/>
              <a:gd name="T5" fmla="*/ 1214627 h 1214627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214627">
                <a:moveTo>
                  <a:pt x="0" y="0"/>
                </a:moveTo>
                <a:lnTo>
                  <a:pt x="0" y="1214628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88" name="object 34"/>
          <p:cNvSpPr>
            <a:spLocks noChangeArrowheads="1"/>
          </p:cNvSpPr>
          <p:nvPr/>
        </p:nvSpPr>
        <p:spPr bwMode="auto">
          <a:xfrm>
            <a:off x="3635375" y="4113213"/>
            <a:ext cx="0" cy="163512"/>
          </a:xfrm>
          <a:custGeom>
            <a:avLst/>
            <a:gdLst>
              <a:gd name="T0" fmla="*/ 0 h 164591"/>
              <a:gd name="T1" fmla="*/ 164592 h 164591"/>
              <a:gd name="T2" fmla="*/ 0 60000 65536"/>
              <a:gd name="T3" fmla="*/ 0 60000 65536"/>
              <a:gd name="T4" fmla="*/ 0 h 164591"/>
              <a:gd name="T5" fmla="*/ 164591 h 164591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64591">
                <a:moveTo>
                  <a:pt x="0" y="0"/>
                </a:moveTo>
                <a:lnTo>
                  <a:pt x="0" y="164592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89" name="object 35"/>
          <p:cNvSpPr>
            <a:spLocks noChangeArrowheads="1"/>
          </p:cNvSpPr>
          <p:nvPr/>
        </p:nvSpPr>
        <p:spPr bwMode="auto">
          <a:xfrm>
            <a:off x="4284663" y="4090988"/>
            <a:ext cx="0" cy="661987"/>
          </a:xfrm>
          <a:custGeom>
            <a:avLst/>
            <a:gdLst>
              <a:gd name="T0" fmla="*/ 0 h 661416"/>
              <a:gd name="T1" fmla="*/ 661416 h 661416"/>
              <a:gd name="T2" fmla="*/ 0 60000 65536"/>
              <a:gd name="T3" fmla="*/ 0 60000 65536"/>
              <a:gd name="T4" fmla="*/ 0 h 661416"/>
              <a:gd name="T5" fmla="*/ 661416 h 661416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661416">
                <a:moveTo>
                  <a:pt x="0" y="0"/>
                </a:moveTo>
                <a:lnTo>
                  <a:pt x="0" y="661416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90" name="object 36"/>
          <p:cNvSpPr>
            <a:spLocks noChangeArrowheads="1"/>
          </p:cNvSpPr>
          <p:nvPr/>
        </p:nvSpPr>
        <p:spPr bwMode="auto">
          <a:xfrm>
            <a:off x="4932363" y="4090988"/>
            <a:ext cx="0" cy="846137"/>
          </a:xfrm>
          <a:custGeom>
            <a:avLst/>
            <a:gdLst>
              <a:gd name="T0" fmla="*/ 0 h 845820"/>
              <a:gd name="T1" fmla="*/ 845820 h 845820"/>
              <a:gd name="T2" fmla="*/ 0 60000 65536"/>
              <a:gd name="T3" fmla="*/ 0 60000 65536"/>
              <a:gd name="T4" fmla="*/ 0 h 845820"/>
              <a:gd name="T5" fmla="*/ 845820 h 84582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5820">
                <a:moveTo>
                  <a:pt x="0" y="0"/>
                </a:moveTo>
                <a:lnTo>
                  <a:pt x="0" y="845820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91" name="object 37"/>
          <p:cNvSpPr>
            <a:spLocks noChangeArrowheads="1"/>
          </p:cNvSpPr>
          <p:nvPr/>
        </p:nvSpPr>
        <p:spPr bwMode="auto">
          <a:xfrm>
            <a:off x="6157913" y="4090988"/>
            <a:ext cx="0" cy="246062"/>
          </a:xfrm>
          <a:custGeom>
            <a:avLst/>
            <a:gdLst>
              <a:gd name="T0" fmla="*/ 0 h 245364"/>
              <a:gd name="T1" fmla="*/ 245364 h 245364"/>
              <a:gd name="T2" fmla="*/ 0 60000 65536"/>
              <a:gd name="T3" fmla="*/ 0 60000 65536"/>
              <a:gd name="T4" fmla="*/ 0 h 245364"/>
              <a:gd name="T5" fmla="*/ 245364 h 24536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45364">
                <a:moveTo>
                  <a:pt x="0" y="0"/>
                </a:moveTo>
                <a:lnTo>
                  <a:pt x="0" y="245364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92" name="object 38"/>
          <p:cNvSpPr>
            <a:spLocks noChangeArrowheads="1"/>
          </p:cNvSpPr>
          <p:nvPr/>
        </p:nvSpPr>
        <p:spPr bwMode="auto">
          <a:xfrm>
            <a:off x="6734175" y="4090988"/>
            <a:ext cx="0" cy="523875"/>
          </a:xfrm>
          <a:custGeom>
            <a:avLst/>
            <a:gdLst>
              <a:gd name="T0" fmla="*/ 0 h 524255"/>
              <a:gd name="T1" fmla="*/ 524256 h 524255"/>
              <a:gd name="T2" fmla="*/ 0 60000 65536"/>
              <a:gd name="T3" fmla="*/ 0 60000 65536"/>
              <a:gd name="T4" fmla="*/ 0 h 524255"/>
              <a:gd name="T5" fmla="*/ 524255 h 52425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24255">
                <a:moveTo>
                  <a:pt x="0" y="0"/>
                </a:moveTo>
                <a:lnTo>
                  <a:pt x="0" y="524256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93" name="object 39"/>
          <p:cNvSpPr>
            <a:spLocks noChangeArrowheads="1"/>
          </p:cNvSpPr>
          <p:nvPr/>
        </p:nvSpPr>
        <p:spPr bwMode="auto">
          <a:xfrm>
            <a:off x="7958138" y="4062413"/>
            <a:ext cx="4762" cy="1479550"/>
          </a:xfrm>
          <a:custGeom>
            <a:avLst/>
            <a:gdLst>
              <a:gd name="T0" fmla="*/ 0 w 6095"/>
              <a:gd name="T1" fmla="*/ 0 h 1479803"/>
              <a:gd name="T2" fmla="*/ 6095 w 6095"/>
              <a:gd name="T3" fmla="*/ 1479803 h 1479803"/>
              <a:gd name="T4" fmla="*/ 0 60000 65536"/>
              <a:gd name="T5" fmla="*/ 0 60000 65536"/>
              <a:gd name="T6" fmla="*/ 0 w 6095"/>
              <a:gd name="T7" fmla="*/ 0 h 1479803"/>
              <a:gd name="T8" fmla="*/ 6095 w 6095"/>
              <a:gd name="T9" fmla="*/ 1479803 h 147980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95" h="1479803">
                <a:moveTo>
                  <a:pt x="0" y="0"/>
                </a:moveTo>
                <a:lnTo>
                  <a:pt x="6095" y="1479803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494" name="object 40"/>
          <p:cNvSpPr>
            <a:spLocks noChangeArrowheads="1"/>
          </p:cNvSpPr>
          <p:nvPr/>
        </p:nvSpPr>
        <p:spPr bwMode="auto">
          <a:xfrm>
            <a:off x="8605838" y="4090988"/>
            <a:ext cx="0" cy="522287"/>
          </a:xfrm>
          <a:custGeom>
            <a:avLst/>
            <a:gdLst>
              <a:gd name="T0" fmla="*/ 0 h 522732"/>
              <a:gd name="T1" fmla="*/ 522732 h 522732"/>
              <a:gd name="T2" fmla="*/ 0 60000 65536"/>
              <a:gd name="T3" fmla="*/ 0 60000 65536"/>
              <a:gd name="T4" fmla="*/ 0 h 522732"/>
              <a:gd name="T5" fmla="*/ 522732 h 522732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522732">
                <a:moveTo>
                  <a:pt x="0" y="0"/>
                </a:moveTo>
                <a:lnTo>
                  <a:pt x="0" y="522732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6" name="object 26"/>
          <p:cNvSpPr txBox="1"/>
          <p:nvPr/>
        </p:nvSpPr>
        <p:spPr>
          <a:xfrm>
            <a:off x="142844" y="571480"/>
            <a:ext cx="9001156" cy="2286016"/>
          </a:xfrm>
          <a:prstGeom prst="rect">
            <a:avLst/>
          </a:prstGeom>
        </p:spPr>
        <p:txBody>
          <a:bodyPr lIns="0" tIns="0" rIns="0" bIns="0"/>
          <a:lstStyle/>
          <a:p>
            <a:pPr marL="2995613" fontAlgn="auto">
              <a:lnSpc>
                <a:spcPts val="2950"/>
              </a:lnSpc>
              <a:spcBef>
                <a:spcPts val="150"/>
              </a:spcBef>
              <a:spcAft>
                <a:spcPts val="0"/>
              </a:spcAft>
              <a:defRPr/>
            </a:pPr>
            <a:r>
              <a:rPr lang="ru-RU" sz="4200" b="1" baseline="3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sz="2800" b="1" baseline="3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1509B7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150"/>
              </a:spcBef>
              <a:spcAft>
                <a:spcPts val="0"/>
              </a:spcAft>
              <a:defRPr/>
            </a:pPr>
            <a:r>
              <a:rPr lang="ru-RU" sz="1400" b="1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Расходы</a:t>
            </a: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бюджета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выплачиваемые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бюджета денежные средства, за исключением средств, являющихся источниками финансирования дефицита бюджета.</a:t>
            </a:r>
          </a:p>
        </p:txBody>
      </p:sp>
      <p:sp>
        <p:nvSpPr>
          <p:cNvPr id="25" name="object 25"/>
          <p:cNvSpPr txBox="1"/>
          <p:nvPr/>
        </p:nvSpPr>
        <p:spPr>
          <a:xfrm>
            <a:off x="179388" y="1436688"/>
            <a:ext cx="8672512" cy="6350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535"/>
              </a:lnSpc>
              <a:spcBef>
                <a:spcPts val="76"/>
              </a:spcBef>
              <a:spcAft>
                <a:spcPts val="0"/>
              </a:spcAft>
              <a:defRPr/>
            </a:pPr>
            <a:r>
              <a:rPr sz="1400" b="1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sz="1400" b="1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b="1" spc="-3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</a:t>
            </a:r>
            <a:r>
              <a:rPr sz="1400" b="1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b="1" spc="-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 b="1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b="1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sz="1400" b="1" spc="9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400" b="1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b="1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b="1" spc="-5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400" b="1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400" b="1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400" b="1" spc="7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3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r>
              <a:rPr sz="1400" spc="3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spc="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1400" spc="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400" spc="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ся </a:t>
            </a:r>
            <a:r>
              <a:rPr sz="1400" spc="1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sz="1400" spc="8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1400" spc="-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1400" spc="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тс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sz="1400" spc="10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sz="1400" spc="9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 spc="-5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400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</a:t>
            </a:r>
            <a:r>
              <a:rPr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 </a:t>
            </a:r>
            <a:r>
              <a:rPr sz="1400" spc="1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яз</a:t>
            </a:r>
            <a:r>
              <a:rPr sz="1400" spc="-3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r>
              <a:rPr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ль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sz="1400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ам</a:t>
            </a:r>
            <a:r>
              <a:rPr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14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sz="1400" spc="89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400" spc="4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5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sz="1400" spc="-14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sz="1400" spc="14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4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1400" spc="4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400" spc="-25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4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</a:t>
            </a:r>
            <a:r>
              <a:rPr sz="1400" spc="4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нны</a:t>
            </a:r>
            <a:r>
              <a:rPr sz="140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spc="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нны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400" spc="33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1400" spc="-8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spc="-3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spc="-3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ль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400" spc="-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400" spc="3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spc="-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1400" spc="-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</a:t>
            </a:r>
            <a:r>
              <a:rPr lang="ru-RU" sz="1400" spc="33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полномочий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spc="3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spc="-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 которых должно происходить оче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400" spc="-3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-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400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-3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spc="-2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 с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ств с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400" spc="-1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400" spc="-5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spc="-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щих</a:t>
            </a:r>
            <a:r>
              <a:rPr lang="ru-RU" sz="1400" spc="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400" spc="-7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spc="-19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400" spc="-25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400" spc="4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2700" fontAlgn="auto">
              <a:lnSpc>
                <a:spcPts val="1535"/>
              </a:lnSpc>
              <a:spcBef>
                <a:spcPts val="76"/>
              </a:spcBef>
              <a:spcAft>
                <a:spcPts val="0"/>
              </a:spcAft>
              <a:defRPr/>
            </a:pPr>
            <a:endParaRPr sz="140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0498" name="object 24"/>
          <p:cNvSpPr txBox="1">
            <a:spLocks noChangeArrowheads="1"/>
          </p:cNvSpPr>
          <p:nvPr/>
        </p:nvSpPr>
        <p:spPr bwMode="auto">
          <a:xfrm>
            <a:off x="179388" y="1627188"/>
            <a:ext cx="60801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500"/>
              </a:lnSpc>
              <a:spcBef>
                <a:spcPts val="100"/>
              </a:spcBef>
            </a:pP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9" name="object 20"/>
          <p:cNvSpPr txBox="1">
            <a:spLocks noChangeArrowheads="1"/>
          </p:cNvSpPr>
          <p:nvPr/>
        </p:nvSpPr>
        <p:spPr bwMode="auto">
          <a:xfrm>
            <a:off x="8713788" y="1627188"/>
            <a:ext cx="134937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538"/>
              </a:lnSpc>
              <a:spcBef>
                <a:spcPts val="75"/>
              </a:spcBef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179388" y="2220913"/>
            <a:ext cx="3757612" cy="754062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538"/>
              </a:lnSpc>
              <a:spcBef>
                <a:spcPts val="75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12700" fontAlgn="auto">
              <a:lnSpc>
                <a:spcPct val="96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•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12700" fontAlgn="auto">
              <a:lnSpc>
                <a:spcPct val="96000"/>
              </a:lnSpc>
              <a:spcBef>
                <a:spcPts val="5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•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12700" fontAlgn="auto">
              <a:lnSpc>
                <a:spcPct val="96000"/>
              </a:lnSpc>
              <a:spcBef>
                <a:spcPts val="5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•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Мошенского района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071688" y="3214688"/>
            <a:ext cx="5141912" cy="279400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lnSpc>
                <a:spcPts val="2145"/>
              </a:lnSpc>
              <a:spcBef>
                <a:spcPts val="107"/>
              </a:spcBef>
              <a:spcAft>
                <a:spcPts val="0"/>
              </a:spcAft>
              <a:defRPr/>
            </a:pP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Ра</a:t>
            </a:r>
            <a:r>
              <a:rPr sz="2000" b="1" spc="-34" dirty="0">
                <a:solidFill>
                  <a:srgbClr val="0000FF"/>
                </a:solidFill>
                <a:latin typeface="Times New Roman"/>
                <a:cs typeface="Times New Roman"/>
              </a:rPr>
              <a:t>з</a:t>
            </a:r>
            <a:r>
              <a:rPr sz="2000" b="1" spc="-9" dirty="0">
                <a:solidFill>
                  <a:srgbClr val="0000FF"/>
                </a:solidFill>
                <a:latin typeface="Times New Roman"/>
                <a:cs typeface="Times New Roman"/>
              </a:rPr>
              <a:t>д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елы</a:t>
            </a:r>
            <a:r>
              <a:rPr sz="2000" b="1" spc="-14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класси</a:t>
            </a:r>
            <a:r>
              <a:rPr sz="2000" b="1" spc="-25" dirty="0">
                <a:solidFill>
                  <a:srgbClr val="0000FF"/>
                </a:solidFill>
                <a:latin typeface="Times New Roman"/>
                <a:cs typeface="Times New Roman"/>
              </a:rPr>
              <a:t>ф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и</a:t>
            </a:r>
            <a:r>
              <a:rPr sz="2000" b="1" spc="-44" dirty="0">
                <a:solidFill>
                  <a:srgbClr val="0000FF"/>
                </a:solidFill>
                <a:latin typeface="Times New Roman"/>
                <a:cs typeface="Times New Roman"/>
              </a:rPr>
              <a:t>к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ации</a:t>
            </a:r>
            <a:r>
              <a:rPr sz="2000" b="1" spc="-14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ра</a:t>
            </a:r>
            <a:r>
              <a:rPr sz="2000" b="1" spc="-19" dirty="0">
                <a:solidFill>
                  <a:srgbClr val="0000FF"/>
                </a:solidFill>
                <a:latin typeface="Times New Roman"/>
                <a:cs typeface="Times New Roman"/>
              </a:rPr>
              <a:t>с</a:t>
            </a:r>
            <a:r>
              <a:rPr sz="2000" b="1" spc="-64" dirty="0">
                <a:solidFill>
                  <a:srgbClr val="0000FF"/>
                </a:solidFill>
                <a:latin typeface="Times New Roman"/>
                <a:cs typeface="Times New Roman"/>
              </a:rPr>
              <a:t>х</a:t>
            </a:r>
            <a:r>
              <a:rPr sz="2000" b="1" spc="-54" dirty="0">
                <a:solidFill>
                  <a:srgbClr val="0000FF"/>
                </a:solidFill>
                <a:latin typeface="Times New Roman"/>
                <a:cs typeface="Times New Roman"/>
              </a:rPr>
              <a:t>о</a:t>
            </a:r>
            <a:r>
              <a:rPr sz="2000" b="1" spc="-9" dirty="0">
                <a:solidFill>
                  <a:srgbClr val="0000FF"/>
                </a:solidFill>
                <a:latin typeface="Times New Roman"/>
                <a:cs typeface="Times New Roman"/>
              </a:rPr>
              <a:t>д</a:t>
            </a:r>
            <a:r>
              <a:rPr sz="2000" b="1" spc="-44" dirty="0">
                <a:solidFill>
                  <a:srgbClr val="0000FF"/>
                </a:solidFill>
                <a:latin typeface="Times New Roman"/>
                <a:cs typeface="Times New Roman"/>
              </a:rPr>
              <a:t>о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в</a:t>
            </a:r>
            <a:r>
              <a:rPr sz="2000" b="1" spc="-50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б</a:t>
            </a:r>
            <a:r>
              <a:rPr sz="2000" b="1" spc="-109" dirty="0">
                <a:solidFill>
                  <a:srgbClr val="0000FF"/>
                </a:solidFill>
                <a:latin typeface="Times New Roman"/>
                <a:cs typeface="Times New Roman"/>
              </a:rPr>
              <a:t>ю</a:t>
            </a:r>
            <a:r>
              <a:rPr sz="2000" b="1" spc="-9" dirty="0">
                <a:solidFill>
                  <a:srgbClr val="0000FF"/>
                </a:solidFill>
                <a:latin typeface="Times New Roman"/>
                <a:cs typeface="Times New Roman"/>
              </a:rPr>
              <a:t>д</a:t>
            </a:r>
            <a:r>
              <a:rPr sz="2000" b="1" spc="-25" dirty="0">
                <a:solidFill>
                  <a:srgbClr val="0000FF"/>
                </a:solidFill>
                <a:latin typeface="Times New Roman"/>
                <a:cs typeface="Times New Roman"/>
              </a:rPr>
              <a:t>ж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е</a:t>
            </a:r>
            <a:r>
              <a:rPr sz="2000" b="1" spc="-39" dirty="0">
                <a:solidFill>
                  <a:srgbClr val="0000FF"/>
                </a:solidFill>
                <a:latin typeface="Times New Roman"/>
                <a:cs typeface="Times New Roman"/>
              </a:rPr>
              <a:t>т</a:t>
            </a:r>
            <a:r>
              <a:rPr sz="2000" b="1" spc="-44" dirty="0">
                <a:solidFill>
                  <a:srgbClr val="0000FF"/>
                </a:solidFill>
                <a:latin typeface="Times New Roman"/>
                <a:cs typeface="Times New Roman"/>
              </a:rPr>
              <a:t>о</a:t>
            </a:r>
            <a:r>
              <a:rPr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в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0502" name="object 17"/>
          <p:cNvSpPr txBox="1">
            <a:spLocks noChangeArrowheads="1"/>
          </p:cNvSpPr>
          <p:nvPr/>
        </p:nvSpPr>
        <p:spPr bwMode="auto">
          <a:xfrm>
            <a:off x="3355975" y="4284663"/>
            <a:ext cx="792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06 «Охрана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окружающей среды»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3" name="object 16"/>
          <p:cNvSpPr txBox="1">
            <a:spLocks noChangeArrowheads="1"/>
          </p:cNvSpPr>
          <p:nvPr/>
        </p:nvSpPr>
        <p:spPr bwMode="auto">
          <a:xfrm>
            <a:off x="1914525" y="4327525"/>
            <a:ext cx="1119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04 «Национальная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96000"/>
              </a:lnSpc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экономика»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4" name="object 15"/>
          <p:cNvSpPr txBox="1">
            <a:spLocks noChangeArrowheads="1"/>
          </p:cNvSpPr>
          <p:nvPr/>
        </p:nvSpPr>
        <p:spPr bwMode="auto">
          <a:xfrm>
            <a:off x="5659438" y="4327525"/>
            <a:ext cx="976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10 «Социальная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96000"/>
              </a:lnSpc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политика»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5" name="object 14"/>
          <p:cNvSpPr txBox="1">
            <a:spLocks noChangeArrowheads="1"/>
          </p:cNvSpPr>
          <p:nvPr/>
        </p:nvSpPr>
        <p:spPr bwMode="auto">
          <a:xfrm>
            <a:off x="619125" y="4386263"/>
            <a:ext cx="1104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02 «Национальная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96000"/>
              </a:lnSpc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оборона»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6" name="object 13"/>
          <p:cNvSpPr txBox="1">
            <a:spLocks noChangeArrowheads="1"/>
          </p:cNvSpPr>
          <p:nvPr/>
        </p:nvSpPr>
        <p:spPr bwMode="auto">
          <a:xfrm>
            <a:off x="6380163" y="4614863"/>
            <a:ext cx="96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11 «Физическая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культура и спорт»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964488" y="4664075"/>
            <a:ext cx="1212850" cy="1524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120"/>
              </a:lnSpc>
              <a:spcBef>
                <a:spcPts val="55"/>
              </a:spcBef>
              <a:spcAft>
                <a:spcPts val="0"/>
              </a:spcAft>
              <a:defRPr/>
            </a:pP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1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4</a:t>
            </a:r>
            <a:r>
              <a:rPr sz="1000" b="1" spc="6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«</a:t>
            </a:r>
            <a:r>
              <a:rPr sz="1000" b="1" spc="19" dirty="0">
                <a:solidFill>
                  <a:srgbClr val="404040"/>
                </a:solidFill>
                <a:latin typeface="Times New Roman"/>
                <a:cs typeface="Times New Roman"/>
              </a:rPr>
              <a:t>М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е</a:t>
            </a:r>
            <a:r>
              <a:rPr sz="1000" b="1" spc="-14" dirty="0">
                <a:solidFill>
                  <a:srgbClr val="404040"/>
                </a:solidFill>
                <a:latin typeface="Times New Roman"/>
                <a:cs typeface="Times New Roman"/>
              </a:rPr>
              <a:t>ж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б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ю</a:t>
            </a:r>
            <a:r>
              <a:rPr sz="1000" b="1" spc="9" dirty="0">
                <a:solidFill>
                  <a:srgbClr val="404040"/>
                </a:solidFill>
                <a:latin typeface="Times New Roman"/>
                <a:cs typeface="Times New Roman"/>
              </a:rPr>
              <a:t>д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же</a:t>
            </a:r>
            <a:r>
              <a:rPr sz="1000" b="1" spc="14" dirty="0">
                <a:solidFill>
                  <a:srgbClr val="404040"/>
                </a:solidFill>
                <a:latin typeface="Times New Roman"/>
                <a:cs typeface="Times New Roman"/>
              </a:rPr>
              <a:t>т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ные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97300" y="4759325"/>
            <a:ext cx="1060450" cy="1524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120"/>
              </a:lnSpc>
              <a:spcBef>
                <a:spcPts val="55"/>
              </a:spcBef>
              <a:spcAft>
                <a:spcPts val="0"/>
              </a:spcAft>
              <a:defRPr/>
            </a:pP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0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7</a:t>
            </a:r>
            <a:r>
              <a:rPr sz="1000" b="1" spc="-3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«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000" b="1" spc="9" dirty="0">
                <a:solidFill>
                  <a:srgbClr val="404040"/>
                </a:solidFill>
                <a:latin typeface="Times New Roman"/>
                <a:cs typeface="Times New Roman"/>
              </a:rPr>
              <a:t>б</a:t>
            </a:r>
            <a:r>
              <a:rPr sz="1000" b="1" spc="-14" dirty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spc="-14" dirty="0">
                <a:solidFill>
                  <a:srgbClr val="404040"/>
                </a:solidFill>
                <a:latin typeface="Times New Roman"/>
                <a:cs typeface="Times New Roman"/>
              </a:rPr>
              <a:t>з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в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ние»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964488" y="4816475"/>
            <a:ext cx="1211262" cy="1524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120"/>
              </a:lnSpc>
              <a:spcBef>
                <a:spcPts val="55"/>
              </a:spcBef>
              <a:spcAft>
                <a:spcPts val="0"/>
              </a:spcAft>
              <a:defRPr/>
            </a:pPr>
            <a:r>
              <a:rPr sz="1000" b="1" spc="14" dirty="0">
                <a:solidFill>
                  <a:srgbClr val="404040"/>
                </a:solidFill>
                <a:latin typeface="Times New Roman"/>
                <a:cs typeface="Times New Roman"/>
              </a:rPr>
              <a:t>т</a:t>
            </a:r>
            <a:r>
              <a:rPr sz="1000" b="1" spc="-14" dirty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н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с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ф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е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1000" b="1" spc="14" dirty="0">
                <a:solidFill>
                  <a:srgbClr val="404040"/>
                </a:solidFill>
                <a:latin typeface="Times New Roman"/>
                <a:cs typeface="Times New Roman"/>
              </a:rPr>
              <a:t>т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ы</a:t>
            </a:r>
            <a:r>
              <a:rPr sz="1000" b="1" spc="10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об</a:t>
            </a:r>
            <a:r>
              <a:rPr sz="1000" b="1" spc="9" dirty="0">
                <a:solidFill>
                  <a:srgbClr val="404040"/>
                </a:solidFill>
                <a:latin typeface="Times New Roman"/>
                <a:cs typeface="Times New Roman"/>
              </a:rPr>
              <a:t>щ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е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г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9375" y="4970463"/>
            <a:ext cx="2468563" cy="157162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165"/>
              </a:lnSpc>
              <a:spcBef>
                <a:spcPts val="58"/>
              </a:spcBef>
              <a:spcAft>
                <a:spcPts val="0"/>
              </a:spcAft>
              <a:defRPr/>
            </a:pPr>
            <a:r>
              <a:rPr sz="1500" b="1" spc="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0</a:t>
            </a:r>
            <a:r>
              <a:rPr sz="1500" b="1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1</a:t>
            </a:r>
            <a:r>
              <a:rPr sz="1500" b="1" spc="-3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500" b="1" spc="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«</a:t>
            </a:r>
            <a:r>
              <a:rPr sz="1500" b="1" spc="-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500" b="1" spc="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б</a:t>
            </a:r>
            <a:r>
              <a:rPr sz="1500" b="1" spc="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щ</a:t>
            </a:r>
            <a:r>
              <a:rPr sz="1500" b="1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е</a:t>
            </a:r>
            <a:r>
              <a:rPr sz="1500" b="1" spc="-1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г</a:t>
            </a:r>
            <a:r>
              <a:rPr sz="1500" b="1" spc="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500" b="1" spc="-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с</a:t>
            </a:r>
            <a:r>
              <a:rPr sz="1500" b="1" spc="-5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у</a:t>
            </a:r>
            <a:r>
              <a:rPr sz="1500" b="1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д</a:t>
            </a:r>
            <a:r>
              <a:rPr sz="1500" b="1" spc="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500" b="1" spc="-14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1500" b="1" spc="-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с</a:t>
            </a:r>
            <a:r>
              <a:rPr sz="1500" b="1" spc="3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т</a:t>
            </a:r>
            <a:r>
              <a:rPr sz="1500" b="1" spc="-9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в</a:t>
            </a:r>
            <a:r>
              <a:rPr sz="1500" b="1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ен-</a:t>
            </a:r>
            <a:r>
              <a:rPr sz="1500" b="1" spc="-37" baseline="2898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0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3</a:t>
            </a:r>
            <a:r>
              <a:rPr sz="1000" b="1" spc="-39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«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Н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ци</a:t>
            </a:r>
            <a:r>
              <a:rPr sz="1000" b="1" spc="9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н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л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ьн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я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964488" y="4968875"/>
            <a:ext cx="696912" cy="1524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120"/>
              </a:lnSpc>
              <a:spcBef>
                <a:spcPts val="55"/>
              </a:spcBef>
              <a:spcAft>
                <a:spcPts val="0"/>
              </a:spcAft>
              <a:defRPr/>
            </a:pP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х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к</a:t>
            </a:r>
            <a:r>
              <a:rPr sz="1000" b="1" spc="29" dirty="0">
                <a:solidFill>
                  <a:srgbClr val="404040"/>
                </a:solidFill>
                <a:latin typeface="Times New Roman"/>
                <a:cs typeface="Times New Roman"/>
              </a:rPr>
              <a:t>т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ер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а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512" name="object 7"/>
          <p:cNvSpPr txBox="1">
            <a:spLocks noChangeArrowheads="1"/>
          </p:cNvSpPr>
          <p:nvPr/>
        </p:nvSpPr>
        <p:spPr bwMode="auto">
          <a:xfrm>
            <a:off x="4662488" y="4986338"/>
            <a:ext cx="10810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08 «Культура,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>
              <a:lnSpc>
                <a:spcPct val="96000"/>
              </a:lnSpc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кинематография»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375" y="5121275"/>
            <a:ext cx="847725" cy="1524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120"/>
              </a:lnSpc>
              <a:spcBef>
                <a:spcPts val="55"/>
              </a:spcBef>
              <a:spcAft>
                <a:spcPts val="0"/>
              </a:spcAft>
              <a:defRPr/>
            </a:pP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н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ы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е</a:t>
            </a:r>
            <a:r>
              <a:rPr sz="1000" b="1" spc="-37" dirty="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в</a:t>
            </a:r>
            <a:r>
              <a:rPr sz="1000" b="1" spc="4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п</a:t>
            </a:r>
            <a:r>
              <a:rPr sz="1000" b="1" spc="-14" dirty="0">
                <a:solidFill>
                  <a:srgbClr val="404040"/>
                </a:solidFill>
                <a:latin typeface="Times New Roman"/>
                <a:cs typeface="Times New Roman"/>
              </a:rPr>
              <a:t>р</a:t>
            </a:r>
            <a:r>
              <a:rPr sz="1000" b="1" spc="-4" dirty="0">
                <a:solidFill>
                  <a:srgbClr val="404040"/>
                </a:solidFill>
                <a:latin typeface="Times New Roman"/>
                <a:cs typeface="Times New Roman"/>
              </a:rPr>
              <a:t>о</a:t>
            </a:r>
            <a:r>
              <a:rPr sz="1000" b="1" spc="-9" dirty="0">
                <a:solidFill>
                  <a:srgbClr val="404040"/>
                </a:solidFill>
                <a:latin typeface="Times New Roman"/>
                <a:cs typeface="Times New Roman"/>
              </a:rPr>
              <a:t>сы</a:t>
            </a:r>
            <a:r>
              <a:rPr sz="1000" b="1" dirty="0">
                <a:solidFill>
                  <a:srgbClr val="404040"/>
                </a:solidFill>
                <a:latin typeface="Times New Roman"/>
                <a:cs typeface="Times New Roman"/>
              </a:rPr>
              <a:t>»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20514" name="object 5"/>
          <p:cNvSpPr txBox="1">
            <a:spLocks noChangeArrowheads="1"/>
          </p:cNvSpPr>
          <p:nvPr/>
        </p:nvSpPr>
        <p:spPr bwMode="auto">
          <a:xfrm>
            <a:off x="1482725" y="5127625"/>
            <a:ext cx="124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безопасность и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правоохранительная деятельность»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5" name="object 4"/>
          <p:cNvSpPr txBox="1">
            <a:spLocks noChangeArrowheads="1"/>
          </p:cNvSpPr>
          <p:nvPr/>
        </p:nvSpPr>
        <p:spPr bwMode="auto">
          <a:xfrm>
            <a:off x="2800350" y="5378450"/>
            <a:ext cx="90805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05 «Жилищно-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коммунальное хозяйство»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6" name="object 3"/>
          <p:cNvSpPr txBox="1">
            <a:spLocks noChangeArrowheads="1"/>
          </p:cNvSpPr>
          <p:nvPr/>
        </p:nvSpPr>
        <p:spPr bwMode="auto">
          <a:xfrm>
            <a:off x="7531100" y="5622925"/>
            <a:ext cx="1150938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13 «Обслуживание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  <a:p>
            <a:pPr marL="12700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государственного и муниципального долга»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7" name="object 37"/>
          <p:cNvSpPr>
            <a:spLocks noChangeArrowheads="1"/>
          </p:cNvSpPr>
          <p:nvPr/>
        </p:nvSpPr>
        <p:spPr bwMode="auto">
          <a:xfrm>
            <a:off x="5570538" y="4192588"/>
            <a:ext cx="46037" cy="522287"/>
          </a:xfrm>
          <a:custGeom>
            <a:avLst/>
            <a:gdLst>
              <a:gd name="T0" fmla="*/ 0 w 45719"/>
              <a:gd name="T1" fmla="*/ 0 h 245364"/>
              <a:gd name="T2" fmla="*/ 0 w 45719"/>
              <a:gd name="T3" fmla="*/ 245364 h 245364"/>
              <a:gd name="T4" fmla="*/ 0 60000 65536"/>
              <a:gd name="T5" fmla="*/ 0 60000 65536"/>
              <a:gd name="T6" fmla="*/ 0 w 45719"/>
              <a:gd name="T7" fmla="*/ 0 h 245364"/>
              <a:gd name="T8" fmla="*/ 0 w 45719"/>
              <a:gd name="T9" fmla="*/ 245364 h 24536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5719" h="245364">
                <a:moveTo>
                  <a:pt x="0" y="0"/>
                </a:moveTo>
                <a:lnTo>
                  <a:pt x="0" y="245364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518" name="object 15"/>
          <p:cNvSpPr txBox="1">
            <a:spLocks noChangeArrowheads="1"/>
          </p:cNvSpPr>
          <p:nvPr/>
        </p:nvSpPr>
        <p:spPr bwMode="auto">
          <a:xfrm>
            <a:off x="5000625" y="4695825"/>
            <a:ext cx="1357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9- «Здравоохранение»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9" name="object 38"/>
          <p:cNvSpPr>
            <a:spLocks noChangeArrowheads="1"/>
          </p:cNvSpPr>
          <p:nvPr/>
        </p:nvSpPr>
        <p:spPr bwMode="auto">
          <a:xfrm flipH="1">
            <a:off x="7212013" y="4071938"/>
            <a:ext cx="217487" cy="1071562"/>
          </a:xfrm>
          <a:custGeom>
            <a:avLst/>
            <a:gdLst>
              <a:gd name="T0" fmla="*/ 0 w 217492"/>
              <a:gd name="T1" fmla="*/ 0 h 524255"/>
              <a:gd name="T2" fmla="*/ 0 w 217492"/>
              <a:gd name="T3" fmla="*/ 524256 h 524255"/>
              <a:gd name="T4" fmla="*/ 0 60000 65536"/>
              <a:gd name="T5" fmla="*/ 0 60000 65536"/>
              <a:gd name="T6" fmla="*/ 0 w 217492"/>
              <a:gd name="T7" fmla="*/ 0 h 524255"/>
              <a:gd name="T8" fmla="*/ 0 w 217492"/>
              <a:gd name="T9" fmla="*/ 524255 h 52425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7492" h="524255">
                <a:moveTo>
                  <a:pt x="0" y="0"/>
                </a:moveTo>
                <a:lnTo>
                  <a:pt x="0" y="524256"/>
                </a:lnTo>
              </a:path>
            </a:pathLst>
          </a:custGeom>
          <a:noFill/>
          <a:ln w="19812">
            <a:solidFill>
              <a:srgbClr val="8886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0520" name="object 13"/>
          <p:cNvSpPr txBox="1">
            <a:spLocks noChangeArrowheads="1"/>
          </p:cNvSpPr>
          <p:nvPr/>
        </p:nvSpPr>
        <p:spPr bwMode="auto">
          <a:xfrm>
            <a:off x="6858000" y="5143500"/>
            <a:ext cx="96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1125"/>
              </a:lnSpc>
              <a:spcBef>
                <a:spcPts val="50"/>
              </a:spcBef>
            </a:pPr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12 «Средства массовой информации»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  <p:sp>
        <p:nvSpPr>
          <p:cNvPr id="42" name="object 5"/>
          <p:cNvSpPr/>
          <p:nvPr/>
        </p:nvSpPr>
        <p:spPr>
          <a:xfrm>
            <a:off x="-1" y="6309320"/>
            <a:ext cx="9144001" cy="7010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208788" y="5654040"/>
            <a:ext cx="4506468" cy="1014984"/>
          </a:xfrm>
          <a:custGeom>
            <a:avLst/>
            <a:gdLst/>
            <a:ahLst/>
            <a:cxnLst/>
            <a:rect l="l" t="t" r="r" b="b"/>
            <a:pathLst>
              <a:path w="4506468" h="1014983">
                <a:moveTo>
                  <a:pt x="0" y="1014984"/>
                </a:moveTo>
                <a:lnTo>
                  <a:pt x="4506468" y="1014984"/>
                </a:lnTo>
                <a:lnTo>
                  <a:pt x="4506468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F9C090"/>
          </a:solidFill>
        </p:spPr>
        <p:txBody>
          <a:bodyPr wrap="square" lIns="0" tIns="0" rIns="0" bIns="0" rtlCol="0" anchor="ctr">
            <a:no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 превышении расходов над доходами принимается решение об источниках покрытия дефицита (например, использовать имеющиеся накопления, остатки</a:t>
            </a:r>
            <a:r>
              <a:rPr lang="en-US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средств на счёте бюджета, взять в долг).</a:t>
            </a:r>
            <a:endParaRPr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1293875" y="4631435"/>
            <a:ext cx="1979676" cy="1005839"/>
          </a:xfrm>
          <a:custGeom>
            <a:avLst/>
            <a:gdLst/>
            <a:ahLst/>
            <a:cxnLst/>
            <a:rect l="l" t="t" r="r" b="b"/>
            <a:pathLst>
              <a:path w="1979676" h="1005839">
                <a:moveTo>
                  <a:pt x="1601597" y="0"/>
                </a:moveTo>
                <a:lnTo>
                  <a:pt x="378079" y="0"/>
                </a:lnTo>
                <a:lnTo>
                  <a:pt x="0" y="621664"/>
                </a:lnTo>
                <a:lnTo>
                  <a:pt x="989838" y="1005839"/>
                </a:lnTo>
                <a:lnTo>
                  <a:pt x="1979676" y="621664"/>
                </a:lnTo>
                <a:lnTo>
                  <a:pt x="1601597" y="0"/>
                </a:lnTo>
                <a:close/>
              </a:path>
            </a:pathLst>
          </a:custGeom>
          <a:solidFill>
            <a:srgbClr val="F9C090"/>
          </a:solid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182367" y="294131"/>
            <a:ext cx="1766316" cy="45841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00100" y="653795"/>
            <a:ext cx="1182624" cy="30434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223759" y="582168"/>
            <a:ext cx="1191768" cy="31150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160264" y="222504"/>
            <a:ext cx="1760219" cy="472897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42976" y="857232"/>
            <a:ext cx="7705344" cy="4526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prstClr val="white"/>
                </a:solidFill>
                <a:latin typeface="Calibri"/>
              </a:rPr>
              <a:t> </a:t>
            </a: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57422" y="928670"/>
            <a:ext cx="4929222" cy="2863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Д</a:t>
            </a:r>
            <a:r>
              <a:rPr b="1" spc="-55" smtClean="0">
                <a:solidFill>
                  <a:srgbClr val="404040"/>
                </a:solidFill>
                <a:latin typeface="Calibri"/>
                <a:cs typeface="Times New Roman"/>
              </a:rPr>
              <a:t>о</a:t>
            </a:r>
            <a:r>
              <a:rPr b="1" spc="-75" smtClean="0">
                <a:solidFill>
                  <a:srgbClr val="404040"/>
                </a:solidFill>
                <a:latin typeface="Calibri"/>
                <a:cs typeface="Times New Roman"/>
              </a:rPr>
              <a:t>х</a:t>
            </a:r>
            <a:r>
              <a:rPr b="1" spc="-50" smtClean="0">
                <a:solidFill>
                  <a:srgbClr val="404040"/>
                </a:solidFill>
                <a:latin typeface="Calibri"/>
                <a:cs typeface="Times New Roman"/>
              </a:rPr>
              <a:t>о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ды</a:t>
            </a:r>
            <a:r>
              <a:rPr b="1" spc="5" smtClean="0">
                <a:solidFill>
                  <a:srgbClr val="404040"/>
                </a:solidFill>
                <a:latin typeface="Calibri"/>
                <a:cs typeface="Times New Roman"/>
              </a:rPr>
              <a:t> 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–</a:t>
            </a:r>
            <a:r>
              <a:rPr b="1" spc="-10" smtClean="0">
                <a:solidFill>
                  <a:srgbClr val="404040"/>
                </a:solidFill>
                <a:latin typeface="Calibri"/>
                <a:cs typeface="Times New Roman"/>
              </a:rPr>
              <a:t> 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Ра</a:t>
            </a:r>
            <a:r>
              <a:rPr b="1" spc="-15" smtClean="0">
                <a:solidFill>
                  <a:srgbClr val="404040"/>
                </a:solidFill>
                <a:latin typeface="Calibri"/>
                <a:cs typeface="Times New Roman"/>
              </a:rPr>
              <a:t>с</a:t>
            </a:r>
            <a:r>
              <a:rPr b="1" spc="-75" smtClean="0">
                <a:solidFill>
                  <a:srgbClr val="404040"/>
                </a:solidFill>
                <a:latin typeface="Calibri"/>
                <a:cs typeface="Times New Roman"/>
              </a:rPr>
              <a:t>х</a:t>
            </a:r>
            <a:r>
              <a:rPr b="1" spc="-50" smtClean="0">
                <a:solidFill>
                  <a:srgbClr val="404040"/>
                </a:solidFill>
                <a:latin typeface="Calibri"/>
                <a:cs typeface="Times New Roman"/>
              </a:rPr>
              <a:t>о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ды</a:t>
            </a:r>
            <a:r>
              <a:rPr b="1" spc="-10" smtClean="0">
                <a:solidFill>
                  <a:srgbClr val="404040"/>
                </a:solidFill>
                <a:latin typeface="Calibri"/>
                <a:cs typeface="Times New Roman"/>
              </a:rPr>
              <a:t> 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=</a:t>
            </a:r>
            <a:r>
              <a:rPr b="1" spc="-5" smtClean="0">
                <a:solidFill>
                  <a:srgbClr val="404040"/>
                </a:solidFill>
                <a:latin typeface="Calibri"/>
                <a:cs typeface="Times New Roman"/>
              </a:rPr>
              <a:t> </a:t>
            </a:r>
            <a:r>
              <a:rPr b="1" spc="15" smtClean="0">
                <a:solidFill>
                  <a:srgbClr val="404040"/>
                </a:solidFill>
                <a:latin typeface="Calibri"/>
                <a:cs typeface="Times New Roman"/>
              </a:rPr>
              <a:t>Д</a:t>
            </a:r>
            <a:r>
              <a:rPr b="1" spc="25" smtClean="0">
                <a:solidFill>
                  <a:srgbClr val="404040"/>
                </a:solidFill>
                <a:latin typeface="Calibri"/>
                <a:cs typeface="Times New Roman"/>
              </a:rPr>
              <a:t>е</a:t>
            </a:r>
            <a:r>
              <a:rPr b="1" spc="-10" smtClean="0">
                <a:solidFill>
                  <a:srgbClr val="404040"/>
                </a:solidFill>
                <a:latin typeface="Calibri"/>
                <a:cs typeface="Times New Roman"/>
              </a:rPr>
              <a:t>ф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и</a:t>
            </a:r>
            <a:r>
              <a:rPr b="1" spc="-10" smtClean="0">
                <a:solidFill>
                  <a:srgbClr val="404040"/>
                </a:solidFill>
                <a:latin typeface="Calibri"/>
                <a:cs typeface="Times New Roman"/>
              </a:rPr>
              <a:t>ц</a:t>
            </a:r>
            <a:r>
              <a:rPr b="1" smtClean="0">
                <a:solidFill>
                  <a:srgbClr val="404040"/>
                </a:solidFill>
                <a:latin typeface="Calibri"/>
                <a:cs typeface="Times New Roman"/>
              </a:rPr>
              <a:t>ит</a:t>
            </a:r>
            <a:r>
              <a:rPr lang="ru-RU" b="1" dirty="0" smtClean="0">
                <a:solidFill>
                  <a:srgbClr val="404040"/>
                </a:solidFill>
                <a:latin typeface="Calibri"/>
                <a:cs typeface="Times New Roman"/>
              </a:rPr>
              <a:t> (</a:t>
            </a:r>
            <a:r>
              <a:rPr lang="ru-RU" b="1" dirty="0" err="1" smtClean="0">
                <a:solidFill>
                  <a:srgbClr val="404040"/>
                </a:solidFill>
                <a:latin typeface="Calibri"/>
                <a:cs typeface="Times New Roman"/>
              </a:rPr>
              <a:t>Профицит</a:t>
            </a:r>
            <a:r>
              <a:rPr lang="ru-RU" b="1" dirty="0" smtClean="0">
                <a:solidFill>
                  <a:srgbClr val="404040"/>
                </a:solidFill>
                <a:latin typeface="Calibri"/>
                <a:cs typeface="Times New Roman"/>
              </a:rPr>
              <a:t>)</a:t>
            </a:r>
            <a:endParaRPr>
              <a:solidFill>
                <a:prstClr val="white"/>
              </a:solidFill>
              <a:latin typeface="Calibri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00100" y="4071942"/>
            <a:ext cx="889000" cy="296541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spc="-40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7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2000" b="1" spc="-55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1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46176" y="4607052"/>
            <a:ext cx="3631691" cy="0"/>
          </a:xfrm>
          <a:custGeom>
            <a:avLst/>
            <a:gdLst/>
            <a:ahLst/>
            <a:cxnLst/>
            <a:rect l="l" t="t" r="r" b="b"/>
            <a:pathLst>
              <a:path w="3631691">
                <a:moveTo>
                  <a:pt x="0" y="0"/>
                </a:moveTo>
                <a:lnTo>
                  <a:pt x="3631691" y="0"/>
                </a:lnTo>
              </a:path>
            </a:pathLst>
          </a:custGeom>
          <a:ln w="50038">
            <a:solidFill>
              <a:srgbClr val="F9C090"/>
            </a:solidFill>
          </a:ln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760720" y="4631435"/>
            <a:ext cx="2058924" cy="1019555"/>
          </a:xfrm>
          <a:custGeom>
            <a:avLst/>
            <a:gdLst/>
            <a:ahLst/>
            <a:cxnLst/>
            <a:rect l="l" t="t" r="r" b="b"/>
            <a:pathLst>
              <a:path w="2058924" h="1019555">
                <a:moveTo>
                  <a:pt x="1665731" y="0"/>
                </a:moveTo>
                <a:lnTo>
                  <a:pt x="393191" y="0"/>
                </a:lnTo>
                <a:lnTo>
                  <a:pt x="0" y="630173"/>
                </a:lnTo>
                <a:lnTo>
                  <a:pt x="1029461" y="1019555"/>
                </a:lnTo>
                <a:lnTo>
                  <a:pt x="2058924" y="630173"/>
                </a:lnTo>
                <a:lnTo>
                  <a:pt x="1665731" y="0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4949952" y="4606290"/>
            <a:ext cx="3631692" cy="0"/>
          </a:xfrm>
          <a:custGeom>
            <a:avLst/>
            <a:gdLst/>
            <a:ahLst/>
            <a:cxnLst/>
            <a:rect l="l" t="t" r="r" b="b"/>
            <a:pathLst>
              <a:path w="3631692">
                <a:moveTo>
                  <a:pt x="0" y="0"/>
                </a:moveTo>
                <a:lnTo>
                  <a:pt x="3631692" y="0"/>
                </a:lnTo>
              </a:path>
            </a:pathLst>
          </a:custGeom>
          <a:ln w="48513">
            <a:solidFill>
              <a:srgbClr val="92CDDD"/>
            </a:solidFill>
          </a:ln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87223" y="4645532"/>
            <a:ext cx="2787650" cy="79969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19835" marR="1270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1600" b="1" spc="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</a:t>
            </a:r>
            <a:r>
              <a:rPr sz="1600" b="1" spc="-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ит</a:t>
            </a:r>
            <a:r>
              <a:rPr sz="1600" b="1" spc="-1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</a:t>
            </a:r>
            <a:r>
              <a:rPr sz="1600" b="1" spc="-3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600" b="1" spc="-6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600" b="1" spc="-5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1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</a:t>
            </a:r>
            <a:r>
              <a:rPr sz="1600" b="1" spc="15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3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1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sz="1600" b="1" spc="-1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ше</a:t>
            </a:r>
            <a:r>
              <a:rPr sz="1600" b="1" spc="-1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b="1" spc="-4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6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600" b="1" spc="-5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b="1" spc="-45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1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600" b="1" spc="-1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sz="15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20892" y="4108577"/>
            <a:ext cx="889000" cy="3168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spc="-40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7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2000" b="1" spc="-55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1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33233" y="4143380"/>
            <a:ext cx="984885" cy="35718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sz="2000" b="1" spc="-2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b="1" spc="-7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2000" b="1" spc="-55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1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22042" y="4047363"/>
            <a:ext cx="984885" cy="3168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sz="2000" b="1" spc="-2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b="1" spc="-7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2000" b="1" spc="-55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b="1" spc="-1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endParaRPr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067171" y="4649226"/>
            <a:ext cx="1477010" cy="74422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-1270" algn="ctr" eaLnBrk="1" fontAlgn="auto" hangingPunct="1">
              <a:lnSpc>
                <a:spcPct val="100099"/>
              </a:lnSpc>
              <a:spcBef>
                <a:spcPts val="0"/>
              </a:spcBef>
              <a:spcAft>
                <a:spcPts val="0"/>
              </a:spcAft>
            </a:pPr>
            <a:r>
              <a:rPr sz="1600" b="1" spc="-2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sz="1600" b="1" spc="-1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рофи</a:t>
            </a:r>
            <a:r>
              <a:rPr sz="1600" b="1" spc="-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sz="1600" b="1" spc="-1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</a:t>
            </a:r>
            <a:r>
              <a:rPr sz="1600" b="1" spc="-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sz="1600" b="1" spc="-2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b="1" spc="-4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6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600" b="1" spc="-5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1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ды</a:t>
            </a:r>
            <a:r>
              <a:rPr sz="1600" b="1" spc="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3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</a:t>
            </a:r>
            <a:r>
              <a:rPr sz="1600" b="1" spc="-1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sz="1600" b="1" spc="-1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ше</a:t>
            </a:r>
            <a:r>
              <a:rPr sz="1600" b="1" spc="-1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1600" b="1" spc="-1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1600" b="1" spc="-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1600" b="1" spc="-3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1600" b="1" spc="-6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sz="1600" b="1" spc="-5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1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1600" b="1" spc="-45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1600" b="1" spc="-1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1600" b="1" spc="-1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945379" y="5654040"/>
            <a:ext cx="3997452" cy="1014984"/>
          </a:xfrm>
          <a:custGeom>
            <a:avLst/>
            <a:gdLst/>
            <a:ahLst/>
            <a:cxnLst/>
            <a:rect l="l" t="t" r="r" b="b"/>
            <a:pathLst>
              <a:path w="3997452" h="1014983">
                <a:moveTo>
                  <a:pt x="0" y="1014984"/>
                </a:moveTo>
                <a:lnTo>
                  <a:pt x="3997452" y="1014984"/>
                </a:lnTo>
                <a:lnTo>
                  <a:pt x="3997452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92CDDD"/>
          </a:solidFill>
        </p:spPr>
        <p:txBody>
          <a:bodyPr wrap="square" lIns="0" tIns="0" rIns="0" bIns="0" rtlCol="0" anchor="ctr">
            <a:no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 превышении доходов над расходами принимается решение, как их использовать (например, накапливать резервы, остатки средств на счёте бюджета, погашать долг).</a:t>
            </a:r>
            <a:endParaRPr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1509B7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Дефицит и профицит</a:t>
            </a:r>
            <a:endParaRPr lang="ru-RU" sz="2800" b="1" dirty="0">
              <a:solidFill>
                <a:srgbClr val="1509B7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4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1796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277368" y="1517903"/>
            <a:ext cx="4206240" cy="24612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1668" y="1242060"/>
            <a:ext cx="3963924" cy="7833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496567" y="1321308"/>
            <a:ext cx="1722120" cy="6797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75257" y="1400809"/>
            <a:ext cx="1343025" cy="393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400" b="1" smtClean="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400" b="1" spc="-55" smtClean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400" b="1" smtClean="0">
                <a:solidFill>
                  <a:srgbClr val="FFFFFF"/>
                </a:solidFill>
                <a:latin typeface="Calibri"/>
                <a:cs typeface="Calibri"/>
              </a:rPr>
              <a:t>ФИЦИТ</a:t>
            </a:r>
            <a:endParaRPr sz="240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813304" y="1321308"/>
            <a:ext cx="473964" cy="6797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669535" y="1520952"/>
            <a:ext cx="4207764" cy="24582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835652" y="1246632"/>
            <a:ext cx="3950207" cy="7833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5829300" y="1325880"/>
            <a:ext cx="1933955" cy="67970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007734" y="1404873"/>
            <a:ext cx="1554480" cy="393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400" b="1" smtClean="0">
                <a:solidFill>
                  <a:srgbClr val="FFFFFF"/>
                </a:solidFill>
                <a:latin typeface="Calibri"/>
                <a:cs typeface="Calibri"/>
              </a:rPr>
              <a:t>ПРОФ</a:t>
            </a:r>
            <a:r>
              <a:rPr sz="2400" b="1" spc="-10" smtClean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400" b="1" smtClean="0">
                <a:solidFill>
                  <a:srgbClr val="FFFFFF"/>
                </a:solidFill>
                <a:latin typeface="Calibri"/>
                <a:cs typeface="Calibri"/>
              </a:rPr>
              <a:t>ЦИТ</a:t>
            </a:r>
            <a:endParaRPr sz="240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357871" y="1325880"/>
            <a:ext cx="473964" cy="67970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52627" y="2093976"/>
            <a:ext cx="3782567" cy="70103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45008" y="2894076"/>
            <a:ext cx="3781044" cy="70103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2632" y="2259838"/>
            <a:ext cx="2813685" cy="11626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095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200" b="1" spc="-15" dirty="0" err="1" smtClean="0">
                <a:solidFill>
                  <a:prstClr val="white"/>
                </a:solidFill>
                <a:latin typeface="Calibri"/>
                <a:cs typeface="Calibri"/>
              </a:rPr>
              <a:t>Н</a:t>
            </a:r>
            <a:r>
              <a:rPr sz="2200" b="1" spc="-30" dirty="0" err="1" smtClean="0">
                <a:solidFill>
                  <a:prstClr val="white"/>
                </a:solidFill>
                <a:latin typeface="Calibri"/>
                <a:cs typeface="Calibri"/>
              </a:rPr>
              <a:t>а</a:t>
            </a:r>
            <a:r>
              <a:rPr sz="2200" b="1" spc="-50" dirty="0" err="1" smtClean="0">
                <a:solidFill>
                  <a:prstClr val="white"/>
                </a:solidFill>
                <a:latin typeface="Calibri"/>
                <a:cs typeface="Calibri"/>
              </a:rPr>
              <a:t>к</a:t>
            </a:r>
            <a:r>
              <a:rPr sz="2200" b="1" spc="-15" dirty="0" err="1" smtClean="0">
                <a:solidFill>
                  <a:prstClr val="white"/>
                </a:solidFill>
                <a:latin typeface="Calibri"/>
                <a:cs typeface="Calibri"/>
              </a:rPr>
              <a:t>опленные</a:t>
            </a:r>
            <a:r>
              <a:rPr sz="2200" b="1" spc="45" dirty="0" smtClean="0">
                <a:solidFill>
                  <a:prstClr val="white"/>
                </a:solidFill>
                <a:latin typeface="Calibri"/>
                <a:cs typeface="Calibri"/>
              </a:rPr>
              <a:t> </a:t>
            </a:r>
            <a:r>
              <a:rPr sz="2200" b="1" spc="-15" dirty="0" err="1" smtClean="0">
                <a:solidFill>
                  <a:prstClr val="white"/>
                </a:solidFill>
                <a:latin typeface="Calibri"/>
                <a:cs typeface="Calibri"/>
              </a:rPr>
              <a:t>резе</a:t>
            </a:r>
            <a:r>
              <a:rPr sz="2200" b="1" spc="-25" dirty="0" err="1" smtClean="0">
                <a:solidFill>
                  <a:prstClr val="white"/>
                </a:solidFill>
                <a:latin typeface="Calibri"/>
                <a:cs typeface="Calibri"/>
              </a:rPr>
              <a:t>р</a:t>
            </a:r>
            <a:r>
              <a:rPr sz="2200" b="1" spc="-15" dirty="0" err="1" smtClean="0">
                <a:solidFill>
                  <a:prstClr val="white"/>
                </a:solidFill>
                <a:latin typeface="Calibri"/>
                <a:cs typeface="Calibri"/>
              </a:rPr>
              <a:t>вы</a:t>
            </a:r>
            <a:endParaRPr sz="2200" dirty="0">
              <a:solidFill>
                <a:prstClr val="white"/>
              </a:solidFill>
              <a:latin typeface="Calibri"/>
              <a:cs typeface="Calibri"/>
            </a:endParaRPr>
          </a:p>
          <a:p>
            <a:pPr eaLnBrk="1" fontAlgn="auto" hangingPunct="1">
              <a:lnSpc>
                <a:spcPts val="650"/>
              </a:lnSpc>
              <a:spcBef>
                <a:spcPts val="14"/>
              </a:spcBef>
              <a:spcAft>
                <a:spcPts val="0"/>
              </a:spcAft>
            </a:pPr>
            <a:endParaRPr sz="650" dirty="0">
              <a:solidFill>
                <a:prstClr val="white"/>
              </a:solidFill>
              <a:latin typeface="Calibri"/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sz="1000" dirty="0">
              <a:solidFill>
                <a:prstClr val="white"/>
              </a:solidFill>
              <a:latin typeface="Calibri"/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sz="1000" dirty="0">
              <a:solidFill>
                <a:prstClr val="white"/>
              </a:solidFill>
              <a:latin typeface="Calibri"/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sz="1000" dirty="0">
              <a:solidFill>
                <a:prstClr val="white"/>
              </a:solidFill>
              <a:latin typeface="Calibri"/>
            </a:endParaRPr>
          </a:p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200" b="1" spc="-215" dirty="0" err="1" smtClean="0">
                <a:solidFill>
                  <a:prstClr val="white"/>
                </a:solidFill>
                <a:latin typeface="Calibri"/>
                <a:cs typeface="Calibri"/>
              </a:rPr>
              <a:t>Г</a:t>
            </a:r>
            <a:r>
              <a:rPr sz="2200" b="1" spc="-15" dirty="0" err="1" smtClean="0">
                <a:solidFill>
                  <a:prstClr val="white"/>
                </a:solidFill>
                <a:latin typeface="Calibri"/>
                <a:cs typeface="Calibri"/>
              </a:rPr>
              <a:t>ос</a:t>
            </a:r>
            <a:r>
              <a:rPr sz="2200" b="1" spc="-100" dirty="0" err="1" smtClean="0">
                <a:solidFill>
                  <a:prstClr val="white"/>
                </a:solidFill>
                <a:latin typeface="Calibri"/>
                <a:cs typeface="Calibri"/>
              </a:rPr>
              <a:t>у</a:t>
            </a:r>
            <a:r>
              <a:rPr sz="2200" b="1" spc="-15" dirty="0" err="1" smtClean="0">
                <a:solidFill>
                  <a:prstClr val="white"/>
                </a:solidFill>
                <a:latin typeface="Calibri"/>
                <a:cs typeface="Calibri"/>
              </a:rPr>
              <a:t>дарственный</a:t>
            </a:r>
            <a:r>
              <a:rPr sz="2200" b="1" spc="25" dirty="0" smtClean="0">
                <a:solidFill>
                  <a:prstClr val="white"/>
                </a:solidFill>
                <a:latin typeface="Calibri"/>
                <a:cs typeface="Calibri"/>
              </a:rPr>
              <a:t> </a:t>
            </a:r>
            <a:r>
              <a:rPr sz="2200" b="1" spc="-35" dirty="0" err="1" smtClean="0">
                <a:solidFill>
                  <a:prstClr val="white"/>
                </a:solidFill>
                <a:latin typeface="Calibri"/>
                <a:cs typeface="Calibri"/>
              </a:rPr>
              <a:t>д</a:t>
            </a:r>
            <a:r>
              <a:rPr sz="2200" b="1" spc="-60" dirty="0" err="1" smtClean="0">
                <a:solidFill>
                  <a:prstClr val="white"/>
                </a:solidFill>
                <a:latin typeface="Calibri"/>
                <a:cs typeface="Calibri"/>
              </a:rPr>
              <a:t>о</a:t>
            </a:r>
            <a:r>
              <a:rPr sz="2200" b="1" spc="-10" dirty="0" err="1" smtClean="0">
                <a:solidFill>
                  <a:prstClr val="white"/>
                </a:solidFill>
                <a:latin typeface="Calibri"/>
                <a:cs typeface="Calibri"/>
              </a:rPr>
              <a:t>лг</a:t>
            </a:r>
            <a:endParaRPr sz="2200" dirty="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485388" y="2211323"/>
            <a:ext cx="428243" cy="47091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3485388" y="3006851"/>
            <a:ext cx="428243" cy="47091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917947" y="2093976"/>
            <a:ext cx="3781044" cy="70103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908803" y="2894076"/>
            <a:ext cx="3782567" cy="701039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57902" y="2259838"/>
            <a:ext cx="2813685" cy="11626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20955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200" b="1" spc="-15" smtClean="0">
                <a:solidFill>
                  <a:prstClr val="white"/>
                </a:solidFill>
                <a:latin typeface="Calibri"/>
                <a:cs typeface="Calibri"/>
              </a:rPr>
              <a:t>Н</a:t>
            </a:r>
            <a:r>
              <a:rPr sz="2200" b="1" spc="-30" smtClean="0">
                <a:solidFill>
                  <a:prstClr val="white"/>
                </a:solidFill>
                <a:latin typeface="Calibri"/>
                <a:cs typeface="Calibri"/>
              </a:rPr>
              <a:t>а</a:t>
            </a:r>
            <a:r>
              <a:rPr sz="2200" b="1" spc="-50" smtClean="0">
                <a:solidFill>
                  <a:prstClr val="white"/>
                </a:solidFill>
                <a:latin typeface="Calibri"/>
                <a:cs typeface="Calibri"/>
              </a:rPr>
              <a:t>к</a:t>
            </a:r>
            <a:r>
              <a:rPr sz="2200" b="1" spc="-15" smtClean="0">
                <a:solidFill>
                  <a:prstClr val="white"/>
                </a:solidFill>
                <a:latin typeface="Calibri"/>
                <a:cs typeface="Calibri"/>
              </a:rPr>
              <a:t>опленные</a:t>
            </a:r>
            <a:r>
              <a:rPr sz="2200" b="1" spc="45" smtClean="0">
                <a:solidFill>
                  <a:prstClr val="white"/>
                </a:solidFill>
                <a:latin typeface="Calibri"/>
                <a:cs typeface="Calibri"/>
              </a:rPr>
              <a:t> </a:t>
            </a:r>
            <a:r>
              <a:rPr sz="2200" b="1" spc="-15" smtClean="0">
                <a:solidFill>
                  <a:prstClr val="white"/>
                </a:solidFill>
                <a:latin typeface="Calibri"/>
                <a:cs typeface="Calibri"/>
              </a:rPr>
              <a:t>резе</a:t>
            </a:r>
            <a:r>
              <a:rPr sz="2200" b="1" spc="-25" smtClean="0">
                <a:solidFill>
                  <a:prstClr val="white"/>
                </a:solidFill>
                <a:latin typeface="Calibri"/>
                <a:cs typeface="Calibri"/>
              </a:rPr>
              <a:t>р</a:t>
            </a:r>
            <a:r>
              <a:rPr sz="2200" b="1" spc="-15" smtClean="0">
                <a:solidFill>
                  <a:prstClr val="white"/>
                </a:solidFill>
                <a:latin typeface="Calibri"/>
                <a:cs typeface="Calibri"/>
              </a:rPr>
              <a:t>вы</a:t>
            </a:r>
            <a:endParaRPr sz="2200">
              <a:solidFill>
                <a:prstClr val="white"/>
              </a:solidFill>
              <a:latin typeface="Calibri"/>
              <a:cs typeface="Calibri"/>
            </a:endParaRPr>
          </a:p>
          <a:p>
            <a:pPr eaLnBrk="1" fontAlgn="auto" hangingPunct="1">
              <a:lnSpc>
                <a:spcPts val="650"/>
              </a:lnSpc>
              <a:spcBef>
                <a:spcPts val="14"/>
              </a:spcBef>
              <a:spcAft>
                <a:spcPts val="0"/>
              </a:spcAft>
            </a:pPr>
            <a:endParaRPr sz="650">
              <a:solidFill>
                <a:prstClr val="white"/>
              </a:solidFill>
              <a:latin typeface="Calibri"/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sz="1000">
              <a:solidFill>
                <a:prstClr val="white"/>
              </a:solidFill>
              <a:latin typeface="Calibri"/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sz="1000">
              <a:solidFill>
                <a:prstClr val="white"/>
              </a:solidFill>
              <a:latin typeface="Calibri"/>
            </a:endParaRPr>
          </a:p>
          <a:p>
            <a:pPr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</a:pPr>
            <a:endParaRPr sz="1000">
              <a:solidFill>
                <a:prstClr val="white"/>
              </a:solidFill>
              <a:latin typeface="Calibri"/>
            </a:endParaRPr>
          </a:p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200" b="1" spc="-215" smtClean="0">
                <a:solidFill>
                  <a:prstClr val="white"/>
                </a:solidFill>
                <a:latin typeface="Calibri"/>
                <a:cs typeface="Calibri"/>
              </a:rPr>
              <a:t>Г</a:t>
            </a:r>
            <a:r>
              <a:rPr sz="2200" b="1" spc="-15" smtClean="0">
                <a:solidFill>
                  <a:prstClr val="white"/>
                </a:solidFill>
                <a:latin typeface="Calibri"/>
                <a:cs typeface="Calibri"/>
              </a:rPr>
              <a:t>ос</a:t>
            </a:r>
            <a:r>
              <a:rPr sz="2200" b="1" spc="-100" smtClean="0">
                <a:solidFill>
                  <a:prstClr val="white"/>
                </a:solidFill>
                <a:latin typeface="Calibri"/>
                <a:cs typeface="Calibri"/>
              </a:rPr>
              <a:t>у</a:t>
            </a:r>
            <a:r>
              <a:rPr sz="2200" b="1" spc="-15" smtClean="0">
                <a:solidFill>
                  <a:prstClr val="white"/>
                </a:solidFill>
                <a:latin typeface="Calibri"/>
                <a:cs typeface="Calibri"/>
              </a:rPr>
              <a:t>дарственный</a:t>
            </a:r>
            <a:r>
              <a:rPr sz="2200" b="1" spc="25" smtClean="0">
                <a:solidFill>
                  <a:prstClr val="white"/>
                </a:solidFill>
                <a:latin typeface="Calibri"/>
                <a:cs typeface="Calibri"/>
              </a:rPr>
              <a:t> </a:t>
            </a:r>
            <a:r>
              <a:rPr sz="2200" b="1" spc="-35" smtClean="0">
                <a:solidFill>
                  <a:prstClr val="white"/>
                </a:solidFill>
                <a:latin typeface="Calibri"/>
                <a:cs typeface="Calibri"/>
              </a:rPr>
              <a:t>д</a:t>
            </a:r>
            <a:r>
              <a:rPr sz="2200" b="1" spc="-60" smtClean="0">
                <a:solidFill>
                  <a:prstClr val="white"/>
                </a:solidFill>
                <a:latin typeface="Calibri"/>
                <a:cs typeface="Calibri"/>
              </a:rPr>
              <a:t>о</a:t>
            </a:r>
            <a:r>
              <a:rPr sz="2200" b="1" spc="-10" smtClean="0">
                <a:solidFill>
                  <a:prstClr val="white"/>
                </a:solidFill>
                <a:latin typeface="Calibri"/>
                <a:cs typeface="Calibri"/>
              </a:rPr>
              <a:t>лг</a:t>
            </a:r>
            <a:endParaRPr sz="220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7949183" y="2206751"/>
            <a:ext cx="429768" cy="46939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7949183" y="3012948"/>
            <a:ext cx="429768" cy="46939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36854" y="4319904"/>
            <a:ext cx="3631565" cy="14916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indent="635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</a:t>
            </a:r>
            <a:r>
              <a:rPr sz="2400" b="1" spc="-5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3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ефиц</a:t>
            </a:r>
            <a:r>
              <a:rPr sz="2400" b="1" spc="-1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тном</a:t>
            </a:r>
            <a:r>
              <a:rPr sz="2400" b="1" spc="25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sz="2400" b="1" spc="-6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2400" b="1" spc="-5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1" spc="-1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рас</a:t>
            </a:r>
            <a:r>
              <a:rPr sz="2400" b="1" spc="-15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ет</a:t>
            </a:r>
            <a:r>
              <a:rPr sz="2400" b="1" spc="-15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35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лг</a:t>
            </a:r>
            <a:r>
              <a:rPr sz="2400" b="1" spc="-2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(</a:t>
            </a:r>
            <a:r>
              <a:rPr sz="2400" b="1" spc="-1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2400" b="1" spc="-1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сни</a:t>
            </a:r>
            <a:r>
              <a:rPr sz="2400" b="1" spc="-45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аю</a:t>
            </a:r>
            <a:r>
              <a:rPr sz="2400" b="1" spc="-2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ся</a:t>
            </a:r>
            <a:r>
              <a:rPr sz="2400" b="1" spc="-1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1" spc="5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1" spc="-1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тки ср</a:t>
            </a:r>
            <a:r>
              <a:rPr sz="2400" b="1" spc="-4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1" spc="-3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ств (на</a:t>
            </a:r>
            <a:r>
              <a:rPr sz="2400" b="1" spc="-4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опления)</a:t>
            </a:r>
            <a:endParaRPr sz="240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835144" y="4319904"/>
            <a:ext cx="3768090" cy="149161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При</a:t>
            </a:r>
            <a:r>
              <a:rPr sz="2400" b="1" dirty="0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профиц</a:t>
            </a:r>
            <a:r>
              <a:rPr sz="2400" b="1" spc="-15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тном</a:t>
            </a:r>
            <a:r>
              <a:rPr sz="2400" b="1" spc="20" dirty="0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sz="2400" b="1" spc="-60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2400" b="1" spc="-50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1" spc="-10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1" dirty="0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сни</a:t>
            </a:r>
            <a:r>
              <a:rPr sz="2400" b="1" spc="-50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ае</a:t>
            </a:r>
            <a:r>
              <a:rPr sz="2400" b="1" spc="-10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ся</a:t>
            </a:r>
            <a:r>
              <a:rPr sz="2400" b="1" spc="-10" dirty="0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35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sz="2400" b="1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лг</a:t>
            </a:r>
            <a:r>
              <a:rPr sz="2400" b="1" spc="-20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400" b="1" dirty="0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sz="2400" b="1" spc="-10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2400" b="1" spc="-10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sz="2400" b="1" dirty="0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растут</a:t>
            </a:r>
            <a:r>
              <a:rPr sz="2400" b="1" spc="-10" dirty="0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sz="2400" b="1" spc="5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b="1" spc="-10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тки</a:t>
            </a:r>
            <a:r>
              <a:rPr sz="2400" b="1" dirty="0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ср</a:t>
            </a:r>
            <a:r>
              <a:rPr sz="2400" b="1" spc="-40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b="1" spc="-30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ств</a:t>
            </a:r>
            <a:r>
              <a:rPr sz="2400" b="1" dirty="0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400" b="1" spc="-40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2400" b="1" dirty="0" err="1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опления</a:t>
            </a:r>
            <a:r>
              <a:rPr sz="2400" b="1" dirty="0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sz="2400" dirty="0">
              <a:solidFill>
                <a:srgbClr val="1509B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0" y="285728"/>
            <a:ext cx="9144000" cy="650376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 eaLnBrk="1" fontAlgn="auto" hangingPunct="1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1509B7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Дефицит и профицит</a:t>
            </a:r>
            <a:endParaRPr lang="ru-RU" sz="2800" b="1" dirty="0">
              <a:solidFill>
                <a:srgbClr val="1509B7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8" name="Номер слайда 2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prstClr val="white">
                    <a:tint val="75000"/>
                  </a:prstClr>
                </a:solidFill>
              </a:rPr>
              <a:pPr/>
              <a:t>15</a:t>
            </a:fld>
            <a:endParaRPr lang="ru-RU" dirty="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29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  <p:sp>
        <p:nvSpPr>
          <p:cNvPr id="30" name="object 5"/>
          <p:cNvSpPr/>
          <p:nvPr/>
        </p:nvSpPr>
        <p:spPr>
          <a:xfrm>
            <a:off x="-1" y="6309320"/>
            <a:ext cx="9144001" cy="70108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133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5"/>
          <p:cNvSpPr/>
          <p:nvPr/>
        </p:nvSpPr>
        <p:spPr>
          <a:xfrm>
            <a:off x="0" y="6525344"/>
            <a:ext cx="9144000" cy="4850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258" y="0"/>
            <a:ext cx="8154741" cy="83671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Основные показатели социально-экономического развития Мошенского муниципального района</a:t>
            </a:r>
            <a:endParaRPr lang="ru-RU" sz="2400" dirty="0">
              <a:solidFill>
                <a:srgbClr val="1509B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04525603"/>
              </p:ext>
            </p:extLst>
          </p:nvPr>
        </p:nvGraphicFramePr>
        <p:xfrm>
          <a:off x="4" y="1412776"/>
          <a:ext cx="9143996" cy="4481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5974"/>
                <a:gridCol w="1008112"/>
                <a:gridCol w="864096"/>
                <a:gridCol w="936104"/>
                <a:gridCol w="1008112"/>
                <a:gridCol w="971598"/>
              </a:tblGrid>
              <a:tr h="57606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Численность постоянного населения (среднегодовая)             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тыс. человек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r>
                        <a:rPr lang="ru-RU" sz="1600" b="1" kern="1200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</a:t>
                      </a:r>
                      <a:r>
                        <a:rPr lang="en-US" sz="1600" b="1" kern="1200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5,75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</a:t>
                      </a:r>
                      <a:r>
                        <a:rPr lang="en-US" sz="1600" b="1" kern="1200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78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5,7</a:t>
                      </a:r>
                      <a:r>
                        <a:rPr lang="en-US" sz="1600" b="1" kern="1200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5,7</a:t>
                      </a:r>
                      <a:r>
                        <a:rPr lang="en-US" sz="1600" b="1" kern="1200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Объем валового регионального продукта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 рублей</a:t>
                      </a:r>
                      <a:endParaRPr lang="ru-RU" sz="14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556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558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561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566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572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Индекс физического объема ВРП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b="0" i="1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sz="1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100,7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100,9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Среднемесячная заработная плата одного работника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                                        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тыс.</a:t>
                      </a:r>
                      <a:r>
                        <a:rPr lang="ru-RU" sz="1400" i="1" baseline="0" dirty="0" smtClean="0">
                          <a:solidFill>
                            <a:schemeClr val="tx1"/>
                          </a:solidFill>
                        </a:rPr>
                        <a:t> рублей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27,5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27,5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28,6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30,4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Уровень безработицы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0,8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Индекс потребительских цен на товары и услуги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ru-RU" sz="1600" i="1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103,3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103,5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104,0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02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Фонд оплаты труда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                               </a:t>
                      </a:r>
                      <a:r>
                        <a:rPr lang="ru-RU" sz="1400" i="1" dirty="0" smtClean="0">
                          <a:solidFill>
                            <a:schemeClr val="tx1"/>
                          </a:solidFill>
                        </a:rPr>
                        <a:t>млн. рублей</a:t>
                      </a:r>
                      <a:endParaRPr lang="ru-RU" sz="14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332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341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334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347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1509B7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361</a:t>
                      </a:r>
                      <a:endParaRPr lang="ru-RU" sz="1600" b="1" dirty="0">
                        <a:solidFill>
                          <a:srgbClr val="1509B7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0217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5"/>
          <p:cNvSpPr/>
          <p:nvPr/>
        </p:nvSpPr>
        <p:spPr>
          <a:xfrm>
            <a:off x="0" y="6129299"/>
            <a:ext cx="9144000" cy="8811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object 2"/>
          <p:cNvSpPr/>
          <p:nvPr/>
        </p:nvSpPr>
        <p:spPr>
          <a:xfrm>
            <a:off x="0" y="1"/>
            <a:ext cx="9144000" cy="47667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259" y="476672"/>
            <a:ext cx="8154741" cy="56237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Основные задачи бюджетной и налоговой политики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9104" y="1143321"/>
            <a:ext cx="8064896" cy="360040"/>
          </a:xfrm>
          <a:prstGeom prst="roundRect">
            <a:avLst/>
          </a:prstGeom>
          <a:solidFill>
            <a:srgbClr val="CCDAE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black"/>
                </a:solidFill>
              </a:rPr>
              <a:t>Обеспечение долгосрочной</a:t>
            </a:r>
            <a:r>
              <a:rPr lang="ru-RU" b="1" dirty="0" smtClean="0">
                <a:solidFill>
                  <a:prstClr val="black"/>
                </a:solidFill>
              </a:rPr>
              <a:t> сбалансированности бюджета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1" y="1576369"/>
            <a:ext cx="8064896" cy="3600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получение необходимого объема доходов бюджета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9104" y="2008172"/>
            <a:ext cx="8064896" cy="57606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black"/>
                </a:solidFill>
              </a:rPr>
              <a:t>поддержка предпринимательской и </a:t>
            </a:r>
            <a:r>
              <a:rPr lang="ru-RU" sz="1800" b="1" dirty="0" smtClean="0">
                <a:solidFill>
                  <a:schemeClr val="tx1"/>
                </a:solidFill>
              </a:rPr>
              <a:t>инвестиционной деятельности, обеспечивающая налоговую конкурентоспособность бизнеса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2571744"/>
            <a:ext cx="8064896" cy="504056"/>
          </a:xfrm>
          <a:prstGeom prst="roundRect">
            <a:avLst>
              <a:gd name="adj" fmla="val 41182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интеграция процессов стратегического прогнозирования и бюджетного планирования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9104" y="3143248"/>
            <a:ext cx="8064896" cy="360040"/>
          </a:xfrm>
          <a:prstGeom prst="roundRect">
            <a:avLst/>
          </a:prstGeom>
          <a:solidFill>
            <a:srgbClr val="C9A4E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реализация указов Президента Российской Федерации от 7 мая 2012 года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4282" y="3643314"/>
            <a:ext cx="8064896" cy="576064"/>
          </a:xfrm>
          <a:prstGeom prst="roundRect">
            <a:avLst/>
          </a:prstGeom>
          <a:solidFill>
            <a:srgbClr val="89FFB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повышение эффективности бюджетных расходов на основе оценки достигнутых результатов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9104" y="4286256"/>
            <a:ext cx="8064896" cy="3600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prstClr val="black"/>
                </a:solidFill>
              </a:rPr>
              <a:t>оказание мер социальной поддержки с учетом критериев нуждаемости</a:t>
            </a:r>
            <a:endParaRPr lang="ru-RU" sz="1800" b="1" dirty="0">
              <a:solidFill>
                <a:prstClr val="black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1" y="4704127"/>
            <a:ext cx="8064896" cy="5040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обеспечение открытости и прозрачности бюджета и бюджетного процесса для граждан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75485" y="5288043"/>
            <a:ext cx="8064896" cy="360040"/>
          </a:xfrm>
          <a:prstGeom prst="roundRect">
            <a:avLst/>
          </a:prstGeom>
          <a:solidFill>
            <a:srgbClr val="8FE2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развитие системы внутреннего муниципального финансового контроля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1" y="5684854"/>
            <a:ext cx="8064896" cy="360040"/>
          </a:xfrm>
          <a:prstGeom prst="roundRect">
            <a:avLst/>
          </a:prstGeom>
          <a:solidFill>
            <a:srgbClr val="C9A6E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</a:rPr>
              <a:t>совершенствование системы межбюджетных отношений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086217" y="6102330"/>
            <a:ext cx="8064896" cy="3600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prstClr val="black"/>
                </a:solidFill>
              </a:rPr>
              <a:t>эффективное управление </a:t>
            </a:r>
            <a:r>
              <a:rPr lang="ru-RU" sz="1800" b="1" dirty="0" smtClean="0">
                <a:solidFill>
                  <a:schemeClr val="tx1"/>
                </a:solidFill>
              </a:rPr>
              <a:t>муниципальным</a:t>
            </a:r>
            <a:r>
              <a:rPr lang="ru-RU" b="1" dirty="0" smtClean="0">
                <a:solidFill>
                  <a:prstClr val="black"/>
                </a:solidFill>
              </a:rPr>
              <a:t> долгом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21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1360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bject 2"/>
          <p:cNvSpPr>
            <a:spLocks noChangeArrowheads="1"/>
          </p:cNvSpPr>
          <p:nvPr/>
        </p:nvSpPr>
        <p:spPr bwMode="auto">
          <a:xfrm>
            <a:off x="0" y="0"/>
            <a:ext cx="9144000" cy="44370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prstClr val="black"/>
              </a:solidFill>
            </a:endParaRPr>
          </a:p>
        </p:txBody>
      </p:sp>
      <p:sp>
        <p:nvSpPr>
          <p:cNvPr id="5123" name="object 4"/>
          <p:cNvSpPr txBox="1">
            <a:spLocks noChangeArrowheads="1"/>
          </p:cNvSpPr>
          <p:nvPr/>
        </p:nvSpPr>
        <p:spPr bwMode="auto">
          <a:xfrm>
            <a:off x="236537" y="2218531"/>
            <a:ext cx="8670925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dirty="0" smtClean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бюджета на 2022 год и на плановый период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 smtClean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и 2024 годов подготовлен в </a:t>
            </a:r>
            <a:r>
              <a:rPr lang="ru-RU" altLang="ru-RU" sz="24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000" dirty="0">
              <a:solidFill>
                <a:srgbClr val="1509B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ru-RU" altLang="ru-RU" sz="20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требованиями, установленными Бюджетным кодексом РФ;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endParaRPr lang="ru-RU" altLang="ru-RU" sz="2000" dirty="0">
              <a:solidFill>
                <a:srgbClr val="1509B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ru-RU" altLang="ru-RU" sz="20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решением Думы </a:t>
            </a:r>
            <a:r>
              <a:rPr lang="ru-RU" altLang="ru-RU" sz="2000" b="1" i="1" dirty="0" smtClean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Мошенского </a:t>
            </a:r>
            <a:r>
              <a:rPr lang="ru-RU" altLang="ru-RU" sz="20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от </a:t>
            </a:r>
            <a:r>
              <a:rPr lang="ru-RU" altLang="ru-RU" sz="2000" b="1" i="1" dirty="0" smtClean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13.11.2013 </a:t>
            </a:r>
            <a:r>
              <a:rPr lang="ru-RU" altLang="ru-RU" sz="20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altLang="ru-RU" sz="2000" b="1" i="1" dirty="0" smtClean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308 </a:t>
            </a:r>
            <a:r>
              <a:rPr lang="ru-RU" altLang="ru-RU" sz="20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Положения о бюджетном процессе в </a:t>
            </a:r>
            <a:r>
              <a:rPr lang="ru-RU" altLang="ru-RU" sz="2000" b="1" i="1" dirty="0" smtClean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Мошенском </a:t>
            </a:r>
            <a:r>
              <a:rPr lang="ru-RU" altLang="ru-RU" sz="2000" b="1" i="1" dirty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муниципальном районе</a:t>
            </a:r>
            <a:r>
              <a:rPr lang="ru-RU" altLang="ru-RU" sz="2000" b="1" i="1" dirty="0" smtClean="0">
                <a:solidFill>
                  <a:srgbClr val="1509B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altLang="ru-RU" sz="2000" b="1" i="1" dirty="0">
              <a:solidFill>
                <a:srgbClr val="1509B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endParaRPr lang="ru-RU" alt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ru-RU" alt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4" name="object 5"/>
          <p:cNvSpPr>
            <a:spLocks noChangeArrowheads="1"/>
          </p:cNvSpPr>
          <p:nvPr/>
        </p:nvSpPr>
        <p:spPr bwMode="auto">
          <a:xfrm>
            <a:off x="0" y="5334000"/>
            <a:ext cx="9144000" cy="1676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prstClr val="black"/>
              </a:solidFill>
            </a:endParaRPr>
          </a:p>
        </p:txBody>
      </p:sp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  <p:pic>
        <p:nvPicPr>
          <p:cNvPr id="9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7236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bject 4"/>
          <p:cNvSpPr>
            <a:spLocks noChangeArrowheads="1"/>
          </p:cNvSpPr>
          <p:nvPr/>
        </p:nvSpPr>
        <p:spPr bwMode="auto">
          <a:xfrm>
            <a:off x="8740775" y="552450"/>
            <a:ext cx="403225" cy="5207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7" name="object 7"/>
          <p:cNvSpPr>
            <a:spLocks noChangeArrowheads="1"/>
          </p:cNvSpPr>
          <p:nvPr/>
        </p:nvSpPr>
        <p:spPr bwMode="auto">
          <a:xfrm>
            <a:off x="7002463" y="1314450"/>
            <a:ext cx="522287" cy="5207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323850" y="2343150"/>
          <a:ext cx="8569325" cy="3712529"/>
        </p:xfrm>
        <a:graphic>
          <a:graphicData uri="http://schemas.openxmlformats.org/drawingml/2006/table">
            <a:tbl>
              <a:tblPr/>
              <a:tblGrid>
                <a:gridCol w="3249613"/>
                <a:gridCol w="1036637"/>
                <a:gridCol w="1036638"/>
                <a:gridCol w="1082675"/>
                <a:gridCol w="1081087"/>
                <a:gridCol w="1082675"/>
              </a:tblGrid>
              <a:tr h="455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2020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2021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2022год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2023год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2024год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259,1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262,2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312,6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192,4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196,8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Налоговые и неналоговые доходы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76,7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71,5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72,6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73,4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75,7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Безвозмездные поступления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182,4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190,7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240,0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119,0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121,1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II. Расходы, всего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258,8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271,7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316,1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194,3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198,8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III.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-9488,6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-3,4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-1,9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-1,9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-0,3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9488,6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73" name="Прямоугольник 11"/>
          <p:cNvSpPr>
            <a:spLocks noChangeArrowheads="1"/>
          </p:cNvSpPr>
          <p:nvPr/>
        </p:nvSpPr>
        <p:spPr bwMode="auto">
          <a:xfrm>
            <a:off x="7610475" y="1844675"/>
            <a:ext cx="1533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>
                <a:latin typeface="Calibri" pitchFamily="34" charset="0"/>
              </a:rPr>
              <a:t>(млн. рублей)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BBBE41-9828-4C46-9E38-FF800927E7B0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21575" name="TextBox 13"/>
          <p:cNvSpPr txBox="1">
            <a:spLocks noChangeArrowheads="1"/>
          </p:cNvSpPr>
          <p:nvPr/>
        </p:nvSpPr>
        <p:spPr bwMode="auto">
          <a:xfrm>
            <a:off x="2571736" y="908050"/>
            <a:ext cx="6429419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Основные параметры бюджета Мошенского муниципального района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214282" y="928670"/>
            <a:ext cx="2256097" cy="1386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01428" y="928670"/>
            <a:ext cx="9042572" cy="61555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36576" indent="0" algn="just">
              <a:buNone/>
            </a:pPr>
            <a:r>
              <a:rPr lang="ru-RU" sz="2000" b="1" dirty="0" smtClean="0"/>
              <a:t>                      </a:t>
            </a:r>
            <a:r>
              <a:rPr lang="ru-RU" sz="2000" b="1" dirty="0" smtClean="0">
                <a:solidFill>
                  <a:srgbClr val="C00000"/>
                </a:solidFill>
              </a:rPr>
              <a:t>«Бюджет </a:t>
            </a:r>
            <a:r>
              <a:rPr lang="ru-RU" sz="2000" b="1" dirty="0">
                <a:solidFill>
                  <a:srgbClr val="C00000"/>
                </a:solidFill>
              </a:rPr>
              <a:t>для граждан» </a:t>
            </a:r>
            <a:r>
              <a:rPr lang="ru-RU" sz="2000" b="1" dirty="0"/>
              <a:t>познакомит Вас с положениями </a:t>
            </a:r>
            <a:r>
              <a:rPr lang="ru-RU" sz="2000" b="1" dirty="0" smtClean="0"/>
              <a:t>основного </a:t>
            </a:r>
            <a:r>
              <a:rPr lang="ru-RU" sz="2000" b="1" dirty="0"/>
              <a:t>финансового документа </a:t>
            </a:r>
            <a:r>
              <a:rPr lang="ru-RU" b="1" dirty="0" smtClean="0"/>
              <a:t>Мошен</a:t>
            </a:r>
            <a:r>
              <a:rPr lang="ru-RU" sz="2000" b="1" dirty="0" smtClean="0"/>
              <a:t>ского </a:t>
            </a:r>
            <a:r>
              <a:rPr lang="ru-RU" sz="2000" b="1" dirty="0"/>
              <a:t>муниципального района – решения Думы о бюджете.</a:t>
            </a:r>
          </a:p>
          <a:p>
            <a:pPr marL="36576" indent="0" algn="just">
              <a:buNone/>
            </a:pPr>
            <a:endParaRPr lang="ru-RU" sz="2000" b="1" dirty="0"/>
          </a:p>
          <a:p>
            <a:pPr marL="36576" indent="0" algn="just">
              <a:buNone/>
            </a:pPr>
            <a:r>
              <a:rPr lang="ru-RU" sz="2000" b="1" dirty="0"/>
              <a:t>   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пенсионерам и другим категориям населения, так как бюджет муниципального района затрагивает интересы каждого его жителя.</a:t>
            </a:r>
          </a:p>
          <a:p>
            <a:pPr marL="36576" indent="0" algn="just">
              <a:buNone/>
            </a:pPr>
            <a:endParaRPr lang="ru-RU" sz="2000" b="1" dirty="0"/>
          </a:p>
          <a:p>
            <a:pPr marL="36576" indent="0" algn="just">
              <a:buNone/>
            </a:pPr>
            <a:r>
              <a:rPr lang="ru-RU" sz="2000" b="1" dirty="0"/>
              <a:t>   Граждане – как и налогоплательщики, и как потребители общественных благ – должны быть уверены в том, что передаваемые ими в распоряжения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  <a:p>
            <a:pPr marL="36576" indent="0" algn="just">
              <a:buNone/>
            </a:pPr>
            <a:endParaRPr lang="ru-RU" sz="2000" b="1" dirty="0"/>
          </a:p>
          <a:p>
            <a:pPr marL="36576" indent="0" algn="just">
              <a:buNone/>
            </a:pPr>
            <a:r>
              <a:rPr lang="ru-RU" sz="2000" b="1" dirty="0"/>
              <a:t>   Мы постарались в доступной и понятной для граждан форме показать основные параметры бюджета </a:t>
            </a:r>
            <a:r>
              <a:rPr lang="ru-RU" b="1" dirty="0" smtClean="0"/>
              <a:t>Мошен</a:t>
            </a:r>
            <a:r>
              <a:rPr lang="ru-RU" sz="2000" b="1" dirty="0" smtClean="0"/>
              <a:t>ского </a:t>
            </a:r>
            <a:r>
              <a:rPr lang="ru-RU" sz="2000" b="1" dirty="0"/>
              <a:t>муниципального района.</a:t>
            </a:r>
          </a:p>
          <a:p>
            <a:pPr marL="927100" marR="575945" lvl="2" algn="just">
              <a:buChar char="•"/>
              <a:tabLst>
                <a:tab pos="229235" algn="l"/>
              </a:tabLst>
            </a:pPr>
            <a:endParaRPr lang="ru-RU" sz="20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6741368"/>
            <a:ext cx="9144000" cy="2690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Прямоугольник 2"/>
          <p:cNvSpPr/>
          <p:nvPr/>
        </p:nvSpPr>
        <p:spPr>
          <a:xfrm>
            <a:off x="1305929" y="260648"/>
            <a:ext cx="78380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solidFill>
                  <a:srgbClr val="FFFF00"/>
                </a:solidFill>
              </a:rPr>
              <a:t>Что такое бюджет для граждан?</a:t>
            </a:r>
          </a:p>
        </p:txBody>
      </p:sp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0935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1155700" y="333375"/>
            <a:ext cx="80951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dirty="0">
                <a:solidFill>
                  <a:prstClr val="black"/>
                </a:solidFill>
              </a:rPr>
              <a:t> </a:t>
            </a:r>
            <a:r>
              <a:rPr lang="ru-RU" altLang="ru-RU" sz="1800" dirty="0" smtClean="0">
                <a:solidFill>
                  <a:prstClr val="black"/>
                </a:solidFill>
              </a:rPr>
              <a:t>        </a:t>
            </a:r>
            <a:r>
              <a:rPr lang="ru-RU" altLang="ru-RU" sz="3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altLang="ru-RU" sz="3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доходов    </a:t>
            </a:r>
            <a:r>
              <a:rPr lang="ru-RU" altLang="ru-RU" sz="36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36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(млн.рублей</a:t>
            </a:r>
            <a:r>
              <a:rPr lang="ru-RU" altLang="ru-RU" sz="3600" b="1" dirty="0">
                <a:solidFill>
                  <a:prstClr val="white"/>
                </a:solidFill>
              </a:rPr>
              <a:t>)</a:t>
            </a:r>
            <a:endParaRPr lang="ru-RU" altLang="ru-RU" sz="1800" dirty="0">
              <a:solidFill>
                <a:prstClr val="black"/>
              </a:solidFill>
            </a:endParaRPr>
          </a:p>
        </p:txBody>
      </p:sp>
      <p:graphicFrame>
        <p:nvGraphicFramePr>
          <p:cNvPr id="2" name="Объект 3"/>
          <p:cNvGraphicFramePr>
            <a:graphicFrameLocks/>
          </p:cNvGraphicFramePr>
          <p:nvPr>
            <p:extLst/>
          </p:nvPr>
        </p:nvGraphicFramePr>
        <p:xfrm>
          <a:off x="179512" y="1510000"/>
          <a:ext cx="9144000" cy="5184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587" y="5157191"/>
            <a:ext cx="2456158" cy="1638257"/>
          </a:xfrm>
          <a:prstGeom prst="rect">
            <a:avLst/>
          </a:prstGeom>
        </p:spPr>
      </p:pic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520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1019175" y="5640388"/>
            <a:ext cx="2444750" cy="82867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63525" y="1376363"/>
          <a:ext cx="8773133" cy="5371437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156996"/>
                <a:gridCol w="958047"/>
                <a:gridCol w="925011"/>
                <a:gridCol w="916109"/>
                <a:gridCol w="1408485"/>
                <a:gridCol w="1408485"/>
              </a:tblGrid>
              <a:tr h="288032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40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2020г. 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2021г.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2022г. в % 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</a:tr>
              <a:tr h="611604">
                <a:tc v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ожидаемое</a:t>
                      </a:r>
                    </a:p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исполнение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в % к 2020г.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прогноз</a:t>
                      </a:r>
                      <a:endParaRPr lang="ru-RU" sz="12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в %  к  ожидаемому</a:t>
                      </a:r>
                    </a:p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исполнению</a:t>
                      </a:r>
                    </a:p>
                    <a:p>
                      <a:pPr algn="ctr" fontAlgn="b"/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2021 г.</a:t>
                      </a: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5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 </a:t>
                      </a: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45590,1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45891,0</a:t>
                      </a: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45264,5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98,6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80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Акцизы 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13001,7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14594,2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112,2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15447,4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105,8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044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налог на вмененный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доход для отдельных видов деятельности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1227,8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330,0,0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26,9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Arial Narrow"/>
                        </a:rPr>
                        <a:t>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Arial Narrow"/>
                        </a:rPr>
                        <a:t>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4857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Налог, взимаемый  в связи с применением упрощенный системы налогообложения 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2181,3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3503,0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160,6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4824,0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137,7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92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77,9,2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95,2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264,4    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1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взимаемый в связи с применением патентной системы налогообложения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-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281,8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latin typeface="Arial Narrow"/>
                        </a:rPr>
                        <a:t>х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424,0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150,5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11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пошлина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556,0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66,4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361,2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59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r>
                        <a:rPr lang="ru-RU" sz="1400" b="0" i="0" u="none" strike="noStrike" dirty="0">
                          <a:solidFill>
                            <a:srgbClr val="40404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14072,4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13027,4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6176,0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r>
                        <a:rPr lang="ru-RU" sz="1400" b="1" i="0" u="none" strike="noStrike" dirty="0">
                          <a:solidFill>
                            <a:srgbClr val="40404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76707,2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78013,3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101,7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72593,2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93,1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191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r>
                        <a:rPr lang="ru-RU" sz="1400" b="1" i="0" u="none" strike="noStrike" dirty="0">
                          <a:solidFill>
                            <a:srgbClr val="40404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182397,3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192962,7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105,8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240038,7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124,4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976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latin typeface="Arial Narrow" pitchFamily="34" charset="0"/>
                        </a:rPr>
                        <a:t>ДОХОДЫ ВСЕГО</a:t>
                      </a:r>
                      <a:endParaRPr lang="ru-RU" sz="16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259104,5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270976,2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104,6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312631,9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119,2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</a:tr>
            </a:tbl>
          </a:graphicData>
        </a:graphic>
      </p:graphicFrame>
      <p:sp>
        <p:nvSpPr>
          <p:cNvPr id="22634" name="TextBox 32"/>
          <p:cNvSpPr txBox="1">
            <a:spLocks noChangeArrowheads="1"/>
          </p:cNvSpPr>
          <p:nvPr/>
        </p:nvSpPr>
        <p:spPr bwMode="auto">
          <a:xfrm>
            <a:off x="2857488" y="714356"/>
            <a:ext cx="56880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Доходы бюджета Мошенского муниципального района, тыс.рублей</a:t>
            </a:r>
          </a:p>
        </p:txBody>
      </p:sp>
      <p:pic>
        <p:nvPicPr>
          <p:cNvPr id="37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285852" y="357166"/>
            <a:ext cx="1928826" cy="10001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52"/>
            <a:ext cx="792832" cy="10001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1019175" y="5640388"/>
            <a:ext cx="2444750" cy="82867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53988" y="1749425"/>
          <a:ext cx="8846101" cy="4314872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538576"/>
                <a:gridCol w="830482"/>
                <a:gridCol w="974914"/>
                <a:gridCol w="1155454"/>
                <a:gridCol w="1131730"/>
                <a:gridCol w="1214945"/>
              </a:tblGrid>
              <a:tr h="276281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2020г.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2021г.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2022г. в %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</a:tr>
              <a:tr h="276281">
                <a:tc v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план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ожидаемое 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исполнение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прогноз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в % к плану            2020 г.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49421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I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. Поступления от других бюджетов </a:t>
                      </a:r>
                    </a:p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в том числе: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182194,1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190753,4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192995,0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240038,7</a:t>
                      </a: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125,8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4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Дотации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49262,7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60703,7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60703,7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51309,6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84,5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21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из них: дотация на выравнивание бюджетной обеспеченности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48863,7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58225,2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58225,2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51309,6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88,1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2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Субсидии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50387,7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51727,3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51761,0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111529,6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215,6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62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Субвенции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77987,8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76491,4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77851,6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76984,5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100,6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446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Иные межбюджетные трансферты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4555,9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1831,0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2678,7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215,0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11,7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14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II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. Прочие поступления (возвраты)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203,2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-32,3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-32,3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latin typeface="Arial Narrow"/>
                        </a:rPr>
                        <a:t>х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21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latin typeface="Arial Narrow" pitchFamily="34" charset="0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182397,3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190721,1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192962,7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240018,7</a:t>
                      </a:r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baseline="0" dirty="0" smtClean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125,9</a:t>
                      </a:r>
                    </a:p>
                    <a:p>
                      <a:pPr algn="ctr" fontAlgn="b"/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971550" y="944563"/>
            <a:ext cx="7488238" cy="252412"/>
          </a:xfrm>
          <a:prstGeom prst="rect">
            <a:avLst/>
          </a:prstGeom>
          <a:noFill/>
          <a:ln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Безвозмездные поступления, тыс.рублей</a:t>
            </a: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285852" y="785794"/>
            <a:ext cx="1535517" cy="8032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290"/>
            <a:ext cx="792832" cy="10001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ject 2"/>
          <p:cNvSpPr>
            <a:spLocks noChangeArrowheads="1"/>
          </p:cNvSpPr>
          <p:nvPr/>
        </p:nvSpPr>
        <p:spPr bwMode="auto">
          <a:xfrm>
            <a:off x="53975" y="428604"/>
            <a:ext cx="9036050" cy="28575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доходов бюджета муниципального района в 2021 году          </a:t>
            </a:r>
            <a:r>
              <a:rPr lang="ru-RU" altLang="ru-RU" sz="2000" b="1" dirty="0">
                <a:solidFill>
                  <a:prstClr val="black"/>
                </a:solidFill>
              </a:rPr>
              <a:t>(млн.рублей)</a:t>
            </a:r>
            <a:endParaRPr lang="ru-RU" altLang="ru-RU" sz="3600" b="1" dirty="0">
              <a:solidFill>
                <a:prstClr val="black"/>
              </a:solidFill>
            </a:endParaRPr>
          </a:p>
        </p:txBody>
      </p:sp>
      <p:sp>
        <p:nvSpPr>
          <p:cNvPr id="13315" name="object 4"/>
          <p:cNvSpPr txBox="1">
            <a:spLocks noChangeArrowheads="1"/>
          </p:cNvSpPr>
          <p:nvPr/>
        </p:nvSpPr>
        <p:spPr bwMode="auto">
          <a:xfrm>
            <a:off x="357188" y="2205038"/>
            <a:ext cx="8429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b="1" i="1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6" name="object 5"/>
          <p:cNvSpPr>
            <a:spLocks noChangeArrowheads="1"/>
          </p:cNvSpPr>
          <p:nvPr/>
        </p:nvSpPr>
        <p:spPr bwMode="auto">
          <a:xfrm>
            <a:off x="0" y="5334000"/>
            <a:ext cx="9144000" cy="1676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prstClr val="black"/>
              </a:solidFill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/>
        </p:nvGraphicFramePr>
        <p:xfrm>
          <a:off x="4482244" y="2708920"/>
          <a:ext cx="4572000" cy="3751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Диаграмма 5"/>
          <p:cNvGraphicFramePr>
            <a:graphicFrameLocks/>
          </p:cNvGraphicFramePr>
          <p:nvPr>
            <p:extLst/>
          </p:nvPr>
        </p:nvGraphicFramePr>
        <p:xfrm>
          <a:off x="380631" y="1385888"/>
          <a:ext cx="8621712" cy="4779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8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359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ject 2"/>
          <p:cNvSpPr>
            <a:spLocks noChangeArrowheads="1"/>
          </p:cNvSpPr>
          <p:nvPr/>
        </p:nvSpPr>
        <p:spPr bwMode="auto">
          <a:xfrm>
            <a:off x="53975" y="188913"/>
            <a:ext cx="9036050" cy="4095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 smtClean="0">
                <a:solidFill>
                  <a:prstClr val="black"/>
                </a:solidFill>
              </a:rPr>
              <a:t>Объем расходов    </a:t>
            </a:r>
            <a:r>
              <a:rPr lang="ru-RU" altLang="ru-RU" sz="2800" b="1" dirty="0" smtClean="0">
                <a:solidFill>
                  <a:prstClr val="black"/>
                </a:solidFill>
              </a:rPr>
              <a:t>(тыс. руб.)          </a:t>
            </a:r>
            <a:endParaRPr lang="ru-RU" altLang="ru-RU" sz="3600" b="1" dirty="0">
              <a:solidFill>
                <a:prstClr val="black"/>
              </a:solidFill>
            </a:endParaRPr>
          </a:p>
        </p:txBody>
      </p:sp>
      <p:sp>
        <p:nvSpPr>
          <p:cNvPr id="13315" name="object 4"/>
          <p:cNvSpPr txBox="1">
            <a:spLocks noChangeArrowheads="1"/>
          </p:cNvSpPr>
          <p:nvPr/>
        </p:nvSpPr>
        <p:spPr bwMode="auto">
          <a:xfrm>
            <a:off x="357188" y="2205038"/>
            <a:ext cx="8429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6" name="object 5"/>
          <p:cNvSpPr>
            <a:spLocks noChangeArrowheads="1"/>
          </p:cNvSpPr>
          <p:nvPr/>
        </p:nvSpPr>
        <p:spPr bwMode="auto">
          <a:xfrm>
            <a:off x="0" y="5373216"/>
            <a:ext cx="9144000" cy="1676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prstClr val="black"/>
              </a:solidFill>
            </a:endParaRPr>
          </a:p>
        </p:txBody>
      </p:sp>
      <p:graphicFrame>
        <p:nvGraphicFramePr>
          <p:cNvPr id="22" name="Схема 21"/>
          <p:cNvGraphicFramePr/>
          <p:nvPr>
            <p:extLst/>
          </p:nvPr>
        </p:nvGraphicFramePr>
        <p:xfrm>
          <a:off x="179512" y="170080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883" y="4119563"/>
            <a:ext cx="3108960" cy="182892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886" y="1425640"/>
            <a:ext cx="3116387" cy="2076780"/>
          </a:xfrm>
          <a:prstGeom prst="rect">
            <a:avLst/>
          </a:prstGeom>
        </p:spPr>
      </p:pic>
      <p:pic>
        <p:nvPicPr>
          <p:cNvPr id="12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2023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00" y="1928802"/>
            <a:ext cx="928694" cy="571504"/>
          </a:xfrm>
          <a:prstGeom prst="rect">
            <a:avLst/>
          </a:prstGeom>
        </p:spPr>
      </p:pic>
      <p:pic>
        <p:nvPicPr>
          <p:cNvPr id="21" name="Рисунок 20" descr="Download High Quality Royalty Free Metal Blue 2023 PowerPoint Graphics and  Metal Blue 2023 3D presentation graphics and icons"/>
          <p:cNvPicPr/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3500438"/>
            <a:ext cx="899592" cy="428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D:\2024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1538" y="4857760"/>
            <a:ext cx="857256" cy="500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7708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bject 5"/>
          <p:cNvSpPr>
            <a:spLocks noChangeArrowheads="1"/>
          </p:cNvSpPr>
          <p:nvPr/>
        </p:nvSpPr>
        <p:spPr bwMode="auto">
          <a:xfrm>
            <a:off x="0" y="6308725"/>
            <a:ext cx="9144000" cy="7016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prstClr val="black"/>
              </a:solidFill>
            </a:endParaRPr>
          </a:p>
        </p:txBody>
      </p:sp>
      <p:sp>
        <p:nvSpPr>
          <p:cNvPr id="11267" name="object 2"/>
          <p:cNvSpPr>
            <a:spLocks noChangeArrowheads="1"/>
          </p:cNvSpPr>
          <p:nvPr/>
        </p:nvSpPr>
        <p:spPr bwMode="auto">
          <a:xfrm>
            <a:off x="142844" y="0"/>
            <a:ext cx="9144000" cy="18446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prstClr val="black"/>
              </a:solidFill>
            </a:endParaRPr>
          </a:p>
        </p:txBody>
      </p:sp>
      <p:sp>
        <p:nvSpPr>
          <p:cNvPr id="11268" name="object 4"/>
          <p:cNvSpPr txBox="1">
            <a:spLocks noChangeArrowheads="1"/>
          </p:cNvSpPr>
          <p:nvPr/>
        </p:nvSpPr>
        <p:spPr bwMode="auto">
          <a:xfrm>
            <a:off x="0" y="333375"/>
            <a:ext cx="9286908" cy="766979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  <a:defRPr/>
            </a:pPr>
            <a:r>
              <a:rPr lang="ru-RU" alt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2000" b="1" i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формирования расходной части бюджета:</a:t>
            </a:r>
          </a:p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20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alt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r">
              <a:defRPr/>
            </a:pPr>
            <a:endParaRPr lang="ru-RU" altLang="ru-RU" sz="8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50" indent="-171450" algn="r">
              <a:defRPr/>
            </a:pPr>
            <a:endParaRPr lang="ru-RU" altLang="ru-RU" sz="8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объемы бюджетных ассигнований на оплату труда работников муниципальных учреждений (организаций), финансируемых по нормативам, определены исходя из нормативов;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объемы бюджетных ассигнований на оплату труда работников муниципальных учреждений заработная плата которых повышается в соответствии с Указами Президента Российской Федерации, предусмотрены на уровне 2021года;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объемы бюджетных ассигнований на оплату труда работников муниципальных учреждений (организаций) не попадающих под действие Указов Президента Российской Федерации рассчитаны с учетом повышения заработной платы с 1 октября 2022 года на 4%;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увеличены бюджетные ассигнования на доведение заработной платы низкооплачиваемых категорий работников до минимального размера оплаты труда, установленного с 1 января 2022 года МРОТ в Российской Федерации в размере 13617 рублей в месяц;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расходы на питание определены на уровне расходов, предусмотренных на эти цели в 2021 году с учетом изменения контингента получателей и объема оказываемых услуг;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начисления на оплату труда рассчитаны в размере 30,2% от фонда оплаты труда;  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расходы по оплате коммунальных услуг (теплоснабжение, холодное водоснабжение , водоотведение, электроснабжение, твердое топливо) муниципальными организациями (учреждениями) на 2022 год запланированы исходя из ожидаемых расходов в 2021 году, с учетом прогнозируемого среднегодового роста тарифов в 2022 году и изменения сети учреждений. Уровень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субсидии из областного бюджета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расходов муниципальных учреждений по приобретению коммунальных услуг за счет средств бюджета района в 2022 году по-прежнему составит 20% от общей потребности на оплату коммунальных услуг;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расходы на материальные затраты запланированы на уровне расходов, предусмотренных на эти цели в текущем финансовом году, в отдельных случаях с учетом потребности и с учетом возможности бюджета района (за исключением образовательных организаций, финансируемых по нормативам);</a:t>
            </a:r>
          </a:p>
          <a:p>
            <a:pPr algn="just">
              <a:spcAft>
                <a:spcPts val="600"/>
              </a:spcAf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расходы бюджета на плановый период 2023-2024 годов предусмотрены на уровне рассчитанных ассигнований на 2022 год с учетом резервирования отдельных расходов в составе условно утвержденных расходов. 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9494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21"/>
          <p:cNvSpPr>
            <a:spLocks noChangeArrowheads="1"/>
          </p:cNvSpPr>
          <p:nvPr/>
        </p:nvSpPr>
        <p:spPr bwMode="auto">
          <a:xfrm>
            <a:off x="0" y="765175"/>
            <a:ext cx="9144000" cy="321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72000">
            <a:spAutoFit/>
          </a:bodyPr>
          <a:lstStyle/>
          <a:p>
            <a:pPr algn="ctr" fontAlgn="b">
              <a:lnSpc>
                <a:spcPts val="1900"/>
              </a:lnSpc>
            </a:pPr>
            <a:r>
              <a:rPr lang="ru-RU" sz="1400" b="1" dirty="0">
                <a:solidFill>
                  <a:srgbClr val="004CBC"/>
                </a:solidFill>
                <a:latin typeface="Arial Narrow" pitchFamily="34" charset="0"/>
              </a:rPr>
              <a:t>РАСХОДЫ БЮДЖЕТА МОШЕНСКОГО МУНИЦИПАЛЬНОГО РАЙОНА В  </a:t>
            </a:r>
            <a:r>
              <a:rPr lang="ru-RU" sz="1400" b="1" dirty="0" smtClean="0">
                <a:solidFill>
                  <a:srgbClr val="004CBC"/>
                </a:solidFill>
                <a:latin typeface="Arial Narrow" pitchFamily="34" charset="0"/>
              </a:rPr>
              <a:t>2021-2022 </a:t>
            </a:r>
            <a:r>
              <a:rPr lang="ru-RU" sz="1400" b="1" dirty="0">
                <a:solidFill>
                  <a:srgbClr val="004CBC"/>
                </a:solidFill>
                <a:latin typeface="Arial Narrow" pitchFamily="34" charset="0"/>
              </a:rPr>
              <a:t>ГГ, ТЫС.РУБЛЕЙ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728585-69DC-4549-8E2B-BED641680EA8}" type="slidenum">
              <a:rPr lang="ru-RU"/>
              <a:pPr>
                <a:defRPr/>
              </a:pPr>
              <a:t>26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73063" y="1201738"/>
          <a:ext cx="8042786" cy="4426499"/>
        </p:xfrm>
        <a:graphic>
          <a:graphicData uri="http://schemas.openxmlformats.org/drawingml/2006/table">
            <a:tbl>
              <a:tblPr/>
              <a:tblGrid>
                <a:gridCol w="3779028"/>
                <a:gridCol w="770509"/>
                <a:gridCol w="744417"/>
                <a:gridCol w="1186994"/>
                <a:gridCol w="736716"/>
                <a:gridCol w="825122"/>
              </a:tblGrid>
              <a:tr h="4336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2021 год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2022 год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300" b="0" i="0" u="none" strike="noStrike" dirty="0"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06575">
                <a:tc vMerge="1"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ожидаемое исполнение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доля в   %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прогноз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доля в   %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в % к 2021г. 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44669,6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16,2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42655,5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13,5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90,4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489,1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0,2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475,6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0,2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97,2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540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baseline="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1175,6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1189,6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101,2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57332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20,9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27668,9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8,8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48,3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Жилищно-коммунальное хозяйство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3442,0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1,3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93670,0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29,6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2737,3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Охрана  окружающей среды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х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х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20,0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х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х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Образование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96701,1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32,6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83112,8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26,3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99,8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Культура, кинематография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34880,7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12,7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31612,6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10,0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90,6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Социальная политика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14691,8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5,3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14388,3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97,9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Физическая культура и спорт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3690,3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3566,5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78,5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Обслуживание государственного  внутреннего</a:t>
                      </a:r>
                    </a:p>
                    <a:p>
                      <a:pPr algn="l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и  муниципального долга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40,0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0,02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30,4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х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76,0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17287,5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6,3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17737,5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5,6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102,6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65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Расходы , всего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274379,7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100,0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316127,6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100,0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115,2</a:t>
                      </a:r>
                      <a:endParaRPr lang="ru-RU" sz="1400" b="0" i="0" u="none" strike="noStrike" baseline="0" dirty="0">
                        <a:solidFill>
                          <a:schemeClr val="tx1"/>
                        </a:solidFill>
                        <a:latin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71414"/>
            <a:ext cx="792832" cy="10001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bject 2"/>
          <p:cNvSpPr>
            <a:spLocks noChangeArrowheads="1"/>
          </p:cNvSpPr>
          <p:nvPr/>
        </p:nvSpPr>
        <p:spPr bwMode="auto">
          <a:xfrm>
            <a:off x="53975" y="428604"/>
            <a:ext cx="9036050" cy="28575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расходов бюджета муниципального района в 2021 году          </a:t>
            </a:r>
            <a:r>
              <a:rPr lang="ru-RU" altLang="ru-RU" sz="2000" b="1" dirty="0">
                <a:solidFill>
                  <a:prstClr val="black"/>
                </a:solidFill>
              </a:rPr>
              <a:t>(млн.рублей)</a:t>
            </a:r>
            <a:endParaRPr lang="ru-RU" altLang="ru-RU" sz="3600" b="1" dirty="0">
              <a:solidFill>
                <a:prstClr val="black"/>
              </a:solidFill>
            </a:endParaRPr>
          </a:p>
        </p:txBody>
      </p:sp>
      <p:sp>
        <p:nvSpPr>
          <p:cNvPr id="13315" name="object 4"/>
          <p:cNvSpPr txBox="1">
            <a:spLocks noChangeArrowheads="1"/>
          </p:cNvSpPr>
          <p:nvPr/>
        </p:nvSpPr>
        <p:spPr bwMode="auto">
          <a:xfrm>
            <a:off x="357188" y="2205038"/>
            <a:ext cx="8429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ru-RU" altLang="ru-RU" sz="2000" b="1" i="1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6" name="object 5"/>
          <p:cNvSpPr>
            <a:spLocks noChangeArrowheads="1"/>
          </p:cNvSpPr>
          <p:nvPr/>
        </p:nvSpPr>
        <p:spPr bwMode="auto">
          <a:xfrm>
            <a:off x="0" y="5334000"/>
            <a:ext cx="9144000" cy="16764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prstClr val="black"/>
              </a:solidFill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/>
        </p:nvGraphicFramePr>
        <p:xfrm>
          <a:off x="4482244" y="2708920"/>
          <a:ext cx="4572000" cy="3751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Диаграмма 5"/>
          <p:cNvGraphicFramePr>
            <a:graphicFrameLocks/>
          </p:cNvGraphicFramePr>
          <p:nvPr>
            <p:extLst/>
          </p:nvPr>
        </p:nvGraphicFramePr>
        <p:xfrm>
          <a:off x="468313" y="1385888"/>
          <a:ext cx="8621712" cy="4779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8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3595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57732" y="2204864"/>
            <a:ext cx="8428533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80529" y="-30145"/>
            <a:ext cx="89667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 Расходная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бюджета муниципального района </a:t>
            </a:r>
            <a:r>
              <a:rPr lang="ru-RU" sz="2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разрезе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разделов и подразделов, тыс. рублей</a:t>
            </a:r>
          </a:p>
          <a:p>
            <a:pPr algn="r"/>
            <a:endParaRPr lang="ru-RU" sz="2400" b="1" dirty="0" smtClean="0">
              <a:solidFill>
                <a:srgbClr val="FFFF00"/>
              </a:solidFill>
            </a:endParaRPr>
          </a:p>
          <a:p>
            <a:pPr algn="r"/>
            <a:r>
              <a:rPr lang="ru-RU" sz="1600" b="1" dirty="0" smtClean="0">
                <a:solidFill>
                  <a:srgbClr val="FFFF00"/>
                </a:solidFill>
              </a:rPr>
              <a:t>тыс. рублей</a:t>
            </a:r>
            <a:endParaRPr lang="ru-RU" sz="1600" b="1" dirty="0">
              <a:solidFill>
                <a:srgbClr val="FFFF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46037379"/>
              </p:ext>
            </p:extLst>
          </p:nvPr>
        </p:nvGraphicFramePr>
        <p:xfrm>
          <a:off x="71406" y="928670"/>
          <a:ext cx="8929750" cy="57925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44617"/>
                <a:gridCol w="576064"/>
                <a:gridCol w="1008112"/>
                <a:gridCol w="864096"/>
                <a:gridCol w="936861"/>
              </a:tblGrid>
              <a:tr h="449846"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Разд.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Сумма на </a:t>
                      </a:r>
                      <a:r>
                        <a:rPr lang="ru-RU" sz="1200" u="none" strike="noStrike" dirty="0" smtClean="0">
                          <a:effectLst/>
                        </a:rPr>
                        <a:t>2022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Сумма на </a:t>
                      </a:r>
                      <a:r>
                        <a:rPr lang="ru-RU" sz="1200" u="none" strike="noStrike" dirty="0" smtClean="0">
                          <a:effectLst/>
                        </a:rPr>
                        <a:t>2023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Сумма </a:t>
                      </a:r>
                      <a:r>
                        <a:rPr lang="ru-RU" sz="1200" u="none" strike="noStrike">
                          <a:effectLst/>
                        </a:rPr>
                        <a:t>на </a:t>
                      </a:r>
                      <a:r>
                        <a:rPr lang="ru-RU" sz="1200" u="none" strike="noStrike" smtClean="0">
                          <a:effectLst/>
                        </a:rPr>
                        <a:t>2024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ОБЩЕГОСУДАРСТВЕННЫЕ ВОПРОСЫ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0100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42655,5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36252,6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36268,9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115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Функционирование высшего должностного лица субъекта Российской Федерации и муниципального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0102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1506,1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1506,1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1506,1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57011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0104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17222,1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14946,4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14946,4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Судебная система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0105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115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0106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4769,9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4769,9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4769,9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Резервные фонды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0111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u="none" strike="noStrike" dirty="0" smtClean="0">
                          <a:effectLst/>
                        </a:rPr>
                        <a:t>300,0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u="none" strike="noStrike" dirty="0" smtClean="0">
                          <a:effectLst/>
                        </a:rPr>
                        <a:t>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u="none" strike="noStrike" dirty="0" smtClean="0">
                          <a:effectLst/>
                        </a:rPr>
                        <a:t>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>
                          <a:effectLst/>
                        </a:rPr>
                        <a:t>    Другие общегосударственные вопросы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0113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18786,3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15028,2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15044,7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>
                          <a:effectLst/>
                        </a:rPr>
                        <a:t>  НАЦИОНАЛЬНАЯ ОБОРОНА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0200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475,6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507,8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Мобилизационная и вневойсковая подготовка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0203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475,6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507,8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НАЦИОНАЛЬНАЯ БЕЗОПАСНОСТЬ И ПРАВООХРАНИТЕЛЬНАЯ ДЕЯТЕЛЬНОСТЬ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0300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1189,6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1003,5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1003,5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8115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 smtClean="0">
                          <a:effectLst/>
                        </a:rPr>
                        <a:t> Защита населения и территории от чрезвычайных ситуаций природного и техногенного характера, пожарная безопасность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 smtClean="0">
                          <a:solidFill>
                            <a:srgbClr val="C00000"/>
                          </a:solidFill>
                          <a:effectLst/>
                        </a:rPr>
                        <a:t>0310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1189,6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1003,5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1003,5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НАЦИОНАЛЬНАЯ ЭКОНОМИКА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0400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27668,9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25426,6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23353,3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Сельское хозяйство и рыболовство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0405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29,3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   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Транспорт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0408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8317,7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7270,7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4876,4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Дорожное хозяйство (дорожные фонды)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0409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19122,4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17927,1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18248,1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Другие вопросы в области национальной экономики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0412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199,5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ЖИЛИЩНО-КОММУНАЛЬНОЕ ХОЗЯЙСТВО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0500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93670,0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854,9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854,9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Жилищное хозяйство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0501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527,8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525,0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525,0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Коммунальное хозяйство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0502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93142,2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681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   ОХРАНА ОКРУЖАЮЩЕЙ СРЕДЫ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0600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3920,0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5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3266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57732" y="2204864"/>
            <a:ext cx="8428533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just">
              <a:lnSpc>
                <a:spcPct val="100000"/>
              </a:lnSpc>
            </a:pP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80529" y="-30145"/>
            <a:ext cx="89667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Расходная часть бюджета муниципального района в разрезе разделов и подразделов, тыс. рублей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07583466"/>
              </p:ext>
            </p:extLst>
          </p:nvPr>
        </p:nvGraphicFramePr>
        <p:xfrm>
          <a:off x="107503" y="1166805"/>
          <a:ext cx="8928992" cy="49772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44617"/>
                <a:gridCol w="576064"/>
                <a:gridCol w="1008112"/>
                <a:gridCol w="864096"/>
                <a:gridCol w="936103"/>
              </a:tblGrid>
              <a:tr h="407044">
                <a:tc>
                  <a:txBody>
                    <a:bodyPr/>
                    <a:lstStyle/>
                    <a:p>
                      <a:pPr algn="ctr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Разд.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Сумма на </a:t>
                      </a:r>
                      <a:r>
                        <a:rPr lang="ru-RU" sz="1200" u="none" strike="noStrike" dirty="0" smtClean="0">
                          <a:effectLst/>
                        </a:rPr>
                        <a:t>2021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Сумма на </a:t>
                      </a:r>
                      <a:r>
                        <a:rPr lang="ru-RU" sz="1200" u="none" strike="noStrike" dirty="0" smtClean="0">
                          <a:effectLst/>
                        </a:rPr>
                        <a:t>2022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Сумма на </a:t>
                      </a:r>
                      <a:r>
                        <a:rPr lang="ru-RU" sz="1200" u="none" strike="noStrike" dirty="0" smtClean="0">
                          <a:effectLst/>
                        </a:rPr>
                        <a:t>2023 </a:t>
                      </a:r>
                      <a:r>
                        <a:rPr lang="ru-RU" sz="1200" u="none" strike="noStrike" dirty="0">
                          <a:effectLst/>
                        </a:rPr>
                        <a:t>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ctr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ОБРАЗОВАНИЕ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0700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83112,8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70990,0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70824,0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Дошкольное образование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0701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24637,9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20163,2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20163,2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Общее образование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0702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49927,0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43205,0</a:t>
                      </a: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43039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Дополнительное образование детей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0703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5751,6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4969,5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4969,5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Молодежная политика и оздоровление детей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0707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579,0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Другие вопросы в области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0709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2217,3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2146,3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2146,3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КУЛЬТУРА И  КИНЕМАТОГРАФИЯ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0800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31612,6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26118,7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26118,7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Культура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0801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30641,1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25147,2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25147,2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Другие вопросы в области культуры, кинематографии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0804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971,5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971,5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971,5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СОЦИАЛЬНАЯ ПОЛИТИКА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1000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14388,3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14388,3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14388,3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Пенсионное обеспечение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1001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2498,4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2498,4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2498,4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Охрана семьи и детства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1004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11889,9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11889,9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11889,9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Физическая культура и спорт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1100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3566,5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2270,8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2270,8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Физическая культура и спорт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1101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3566,5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2270,8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2270,8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ОБСЛУЖИВАНИЕ ГОСУДАРСТВЕННОГО </a:t>
                      </a:r>
                      <a:r>
                        <a:rPr lang="ru-RU" sz="1200" b="1" u="none" strike="noStrike" dirty="0" smtClean="0">
                          <a:effectLst/>
                        </a:rPr>
                        <a:t>(МУНИЦИПАЛЬНОГО) </a:t>
                      </a:r>
                      <a:r>
                        <a:rPr lang="ru-RU" sz="1200" b="1" u="none" strike="noStrike" dirty="0">
                          <a:effectLst/>
                        </a:rPr>
                        <a:t>ДОЛГА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1300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3787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Обслуживание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государственного (муниципального) внутреннего  </a:t>
                      </a:r>
                      <a:r>
                        <a:rPr lang="ru-RU" sz="1200" b="1" u="none" strike="noStrike" dirty="0">
                          <a:effectLst/>
                        </a:rPr>
                        <a:t>долга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>
                          <a:solidFill>
                            <a:srgbClr val="C00000"/>
                          </a:solidFill>
                          <a:effectLst/>
                        </a:rPr>
                        <a:t>1301</a:t>
                      </a:r>
                      <a:endParaRPr lang="ru-RU" sz="1200" b="1" i="0" u="none" strike="noStrike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0704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 smtClean="0">
                          <a:effectLst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1400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17737,5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13581,1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13463,3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40704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    </a:t>
                      </a:r>
                      <a:r>
                        <a:rPr lang="ru-RU" sz="1200" b="1" u="none" strike="noStrike" dirty="0" smtClean="0">
                          <a:effectLst/>
                        </a:rPr>
                        <a:t>Дотации на выравнивание бюджетной обеспеченности субъектов Российской Федерации и муниципальных образований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1401</a:t>
                      </a:r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17737,5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686300" algn="l"/>
                        </a:tabLst>
                        <a:defRPr/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13581,1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13463,3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2428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Условно утвержденные расходы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200" b="1" i="0" u="none" strike="noStrike" dirty="0">
                        <a:solidFill>
                          <a:srgbClr val="C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2854,0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5747,0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05239">
                <a:tc gridSpan="2"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Всего расходов: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Cyr"/>
                      </a:endParaRPr>
                    </a:p>
                  </a:txBody>
                  <a:tcPr marL="3111" marR="3111" marT="3111" marB="0" anchor="b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316127,6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194281,9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686300" algn="l"/>
                        </a:tabLst>
                      </a:pPr>
                      <a:r>
                        <a:rPr lang="ru-RU" sz="12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198750,9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chemeClr val="accent1">
                            <a:tint val="2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tint val="2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tint val="2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1414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3351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bject 5"/>
          <p:cNvSpPr/>
          <p:nvPr/>
        </p:nvSpPr>
        <p:spPr>
          <a:xfrm>
            <a:off x="0" y="5877272"/>
            <a:ext cx="9144000" cy="11331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290" name="object 4"/>
          <p:cNvSpPr>
            <a:spLocks noChangeArrowheads="1"/>
          </p:cNvSpPr>
          <p:nvPr/>
        </p:nvSpPr>
        <p:spPr bwMode="auto">
          <a:xfrm>
            <a:off x="176213" y="2803525"/>
            <a:ext cx="3032125" cy="93186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44513" y="3125788"/>
            <a:ext cx="2293937" cy="287337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b="1">
                <a:solidFill>
                  <a:srgbClr val="FFFFFF"/>
                </a:solidFill>
                <a:latin typeface="Calibri"/>
                <a:cs typeface="Times New Roman"/>
              </a:rPr>
              <a:t>Ф</a:t>
            </a:r>
            <a:r>
              <a:rPr b="1" spc="-20">
                <a:solidFill>
                  <a:srgbClr val="FFFFFF"/>
                </a:solidFill>
                <a:latin typeface="Calibri"/>
                <a:cs typeface="Times New Roman"/>
              </a:rPr>
              <a:t>е</a:t>
            </a:r>
            <a:r>
              <a:rPr b="1">
                <a:solidFill>
                  <a:srgbClr val="FFFFFF"/>
                </a:solidFill>
                <a:latin typeface="Calibri"/>
                <a:cs typeface="Times New Roman"/>
              </a:rPr>
              <a:t>дер</a:t>
            </a:r>
            <a:r>
              <a:rPr b="1" spc="5">
                <a:solidFill>
                  <a:srgbClr val="FFFFFF"/>
                </a:solidFill>
                <a:latin typeface="Calibri"/>
                <a:cs typeface="Times New Roman"/>
              </a:rPr>
              <a:t>а</a:t>
            </a:r>
            <a:r>
              <a:rPr b="1">
                <a:solidFill>
                  <a:srgbClr val="FFFFFF"/>
                </a:solidFill>
                <a:latin typeface="Calibri"/>
                <a:cs typeface="Times New Roman"/>
              </a:rPr>
              <a:t>льн</a:t>
            </a:r>
            <a:r>
              <a:rPr b="1" spc="-10">
                <a:solidFill>
                  <a:srgbClr val="FFFFFF"/>
                </a:solidFill>
                <a:latin typeface="Calibri"/>
                <a:cs typeface="Times New Roman"/>
              </a:rPr>
              <a:t>ы</a:t>
            </a:r>
            <a:r>
              <a:rPr b="1">
                <a:solidFill>
                  <a:srgbClr val="FFFFFF"/>
                </a:solidFill>
                <a:latin typeface="Calibri"/>
                <a:cs typeface="Times New Roman"/>
              </a:rPr>
              <a:t>й б</a:t>
            </a:r>
            <a:r>
              <a:rPr b="1" spc="-105">
                <a:solidFill>
                  <a:srgbClr val="FFFFFF"/>
                </a:solidFill>
                <a:latin typeface="Calibri"/>
                <a:cs typeface="Times New Roman"/>
              </a:rPr>
              <a:t>ю</a:t>
            </a:r>
            <a:r>
              <a:rPr b="1">
                <a:solidFill>
                  <a:srgbClr val="FFFFFF"/>
                </a:solidFill>
                <a:latin typeface="Calibri"/>
                <a:cs typeface="Times New Roman"/>
              </a:rPr>
              <a:t>д</a:t>
            </a:r>
            <a:r>
              <a:rPr b="1" spc="-45">
                <a:solidFill>
                  <a:srgbClr val="FFFFFF"/>
                </a:solidFill>
                <a:latin typeface="Calibri"/>
                <a:cs typeface="Times New Roman"/>
              </a:rPr>
              <a:t>ж</a:t>
            </a:r>
            <a:r>
              <a:rPr b="1">
                <a:solidFill>
                  <a:srgbClr val="FFFFFF"/>
                </a:solidFill>
                <a:latin typeface="Calibri"/>
                <a:cs typeface="Times New Roman"/>
              </a:rPr>
              <a:t>ет</a:t>
            </a:r>
            <a:endParaRPr>
              <a:solidFill>
                <a:prstClr val="white"/>
              </a:solidFill>
              <a:latin typeface="Calibri"/>
              <a:cs typeface="Times New Roman"/>
            </a:endParaRPr>
          </a:p>
        </p:txBody>
      </p:sp>
      <p:sp>
        <p:nvSpPr>
          <p:cNvPr id="12292" name="object 6"/>
          <p:cNvSpPr>
            <a:spLocks noChangeArrowheads="1"/>
          </p:cNvSpPr>
          <p:nvPr/>
        </p:nvSpPr>
        <p:spPr bwMode="auto">
          <a:xfrm>
            <a:off x="3284538" y="2803525"/>
            <a:ext cx="2600325" cy="931863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73438" y="2852738"/>
            <a:ext cx="2422525" cy="835025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srgbClr val="FFFFFF"/>
                </a:solidFill>
                <a:cs typeface="Times New Roman" pitchFamily="18" charset="0"/>
              </a:rPr>
              <a:t>Консолидированные бюджеты субъектов Российской Федерации</a:t>
            </a:r>
            <a:endParaRPr lang="ru-RU" alt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2294" name="object 8"/>
          <p:cNvSpPr>
            <a:spLocks noChangeArrowheads="1"/>
          </p:cNvSpPr>
          <p:nvPr/>
        </p:nvSpPr>
        <p:spPr bwMode="auto">
          <a:xfrm>
            <a:off x="176213" y="4222750"/>
            <a:ext cx="3032125" cy="12065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0363" y="4408488"/>
            <a:ext cx="2665412" cy="835025"/>
          </a:xfrm>
          <a:prstGeom prst="rect">
            <a:avLst/>
          </a:prstGeom>
        </p:spPr>
        <p:txBody>
          <a:bodyPr lIns="0" tIns="0" rIns="0" bIns="0"/>
          <a:lstStyle>
            <a:lvl1pPr marL="12700" indent="-158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prstClr val="black"/>
                </a:solidFill>
                <a:cs typeface="Times New Roman" pitchFamily="18" charset="0"/>
              </a:rPr>
              <a:t>Бюджеты субъектов Российской Федерации (региональные бюджеты)</a:t>
            </a:r>
            <a:endParaRPr lang="ru-RU" altLang="ru-RU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2296" name="object 10"/>
          <p:cNvSpPr>
            <a:spLocks noChangeArrowheads="1"/>
          </p:cNvSpPr>
          <p:nvPr/>
        </p:nvSpPr>
        <p:spPr bwMode="auto">
          <a:xfrm>
            <a:off x="3284538" y="4222750"/>
            <a:ext cx="2600325" cy="120650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03613" y="4271963"/>
            <a:ext cx="2160587" cy="1109662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srgbClr val="FFFFFF"/>
                </a:solidFill>
                <a:cs typeface="Times New Roman" pitchFamily="18" charset="0"/>
              </a:rPr>
              <a:t>Консолидированные бюджеты муниципальных районов</a:t>
            </a:r>
            <a:endParaRPr lang="ru-RU" alt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2298" name="object 12"/>
          <p:cNvSpPr>
            <a:spLocks noChangeArrowheads="1"/>
          </p:cNvSpPr>
          <p:nvPr/>
        </p:nvSpPr>
        <p:spPr bwMode="auto">
          <a:xfrm>
            <a:off x="5978525" y="4222750"/>
            <a:ext cx="2841625" cy="1206500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348413" y="4546600"/>
            <a:ext cx="2105025" cy="560388"/>
          </a:xfrm>
          <a:prstGeom prst="rect">
            <a:avLst/>
          </a:prstGeom>
        </p:spPr>
        <p:txBody>
          <a:bodyPr lIns="0" tIns="0" rIns="0" bIns="0"/>
          <a:lstStyle>
            <a:lvl1pPr marL="646113" indent="-633413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prstClr val="black"/>
                </a:solidFill>
                <a:cs typeface="Times New Roman" pitchFamily="18" charset="0"/>
              </a:rPr>
              <a:t>Бюджеты городских округов</a:t>
            </a:r>
            <a:endParaRPr lang="ru-RU" altLang="ru-RU" dirty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571750" y="1382713"/>
            <a:ext cx="563563" cy="531812"/>
          </a:xfrm>
          <a:custGeom>
            <a:avLst/>
            <a:gdLst/>
            <a:ahLst/>
            <a:cxnLst/>
            <a:rect l="l" t="t" r="r" b="b"/>
            <a:pathLst>
              <a:path w="563880" h="531876">
                <a:moveTo>
                  <a:pt x="281939" y="0"/>
                </a:moveTo>
                <a:lnTo>
                  <a:pt x="236210" y="3482"/>
                </a:lnTo>
                <a:lnTo>
                  <a:pt x="192828" y="13563"/>
                </a:lnTo>
                <a:lnTo>
                  <a:pt x="152376" y="29695"/>
                </a:lnTo>
                <a:lnTo>
                  <a:pt x="115433" y="51328"/>
                </a:lnTo>
                <a:lnTo>
                  <a:pt x="82581" y="77914"/>
                </a:lnTo>
                <a:lnTo>
                  <a:pt x="54400" y="108905"/>
                </a:lnTo>
                <a:lnTo>
                  <a:pt x="31471" y="143751"/>
                </a:lnTo>
                <a:lnTo>
                  <a:pt x="14374" y="181904"/>
                </a:lnTo>
                <a:lnTo>
                  <a:pt x="3690" y="222816"/>
                </a:lnTo>
                <a:lnTo>
                  <a:pt x="0" y="265938"/>
                </a:lnTo>
                <a:lnTo>
                  <a:pt x="934" y="287740"/>
                </a:lnTo>
                <a:lnTo>
                  <a:pt x="8194" y="329825"/>
                </a:lnTo>
                <a:lnTo>
                  <a:pt x="22157" y="369427"/>
                </a:lnTo>
                <a:lnTo>
                  <a:pt x="42243" y="405995"/>
                </a:lnTo>
                <a:lnTo>
                  <a:pt x="67871" y="438982"/>
                </a:lnTo>
                <a:lnTo>
                  <a:pt x="98460" y="467839"/>
                </a:lnTo>
                <a:lnTo>
                  <a:pt x="133430" y="492017"/>
                </a:lnTo>
                <a:lnTo>
                  <a:pt x="172200" y="510968"/>
                </a:lnTo>
                <a:lnTo>
                  <a:pt x="214189" y="524143"/>
                </a:lnTo>
                <a:lnTo>
                  <a:pt x="258817" y="530993"/>
                </a:lnTo>
                <a:lnTo>
                  <a:pt x="281939" y="531876"/>
                </a:lnTo>
                <a:lnTo>
                  <a:pt x="305062" y="530993"/>
                </a:lnTo>
                <a:lnTo>
                  <a:pt x="349690" y="524143"/>
                </a:lnTo>
                <a:lnTo>
                  <a:pt x="391679" y="510968"/>
                </a:lnTo>
                <a:lnTo>
                  <a:pt x="430449" y="492017"/>
                </a:lnTo>
                <a:lnTo>
                  <a:pt x="465419" y="467839"/>
                </a:lnTo>
                <a:lnTo>
                  <a:pt x="496008" y="438982"/>
                </a:lnTo>
                <a:lnTo>
                  <a:pt x="521636" y="405995"/>
                </a:lnTo>
                <a:lnTo>
                  <a:pt x="541722" y="369427"/>
                </a:lnTo>
                <a:lnTo>
                  <a:pt x="555685" y="329825"/>
                </a:lnTo>
                <a:lnTo>
                  <a:pt x="562945" y="287740"/>
                </a:lnTo>
                <a:lnTo>
                  <a:pt x="563880" y="265938"/>
                </a:lnTo>
                <a:lnTo>
                  <a:pt x="562945" y="244135"/>
                </a:lnTo>
                <a:lnTo>
                  <a:pt x="555685" y="202050"/>
                </a:lnTo>
                <a:lnTo>
                  <a:pt x="541722" y="162448"/>
                </a:lnTo>
                <a:lnTo>
                  <a:pt x="521636" y="125880"/>
                </a:lnTo>
                <a:lnTo>
                  <a:pt x="496008" y="92893"/>
                </a:lnTo>
                <a:lnTo>
                  <a:pt x="465419" y="64036"/>
                </a:lnTo>
                <a:lnTo>
                  <a:pt x="430449" y="39858"/>
                </a:lnTo>
                <a:lnTo>
                  <a:pt x="391679" y="20907"/>
                </a:lnTo>
                <a:lnTo>
                  <a:pt x="349690" y="7732"/>
                </a:lnTo>
                <a:lnTo>
                  <a:pt x="305062" y="882"/>
                </a:lnTo>
                <a:lnTo>
                  <a:pt x="281939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1F497D"/>
                </a:solidFill>
                <a:latin typeface="Calibri"/>
              </a:rPr>
              <a:t>=</a:t>
            </a:r>
            <a:endParaRPr sz="3600" b="1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2301" name="object 18"/>
          <p:cNvSpPr>
            <a:spLocks noChangeArrowheads="1"/>
          </p:cNvSpPr>
          <p:nvPr/>
        </p:nvSpPr>
        <p:spPr bwMode="auto">
          <a:xfrm>
            <a:off x="3284538" y="1077913"/>
            <a:ext cx="2600325" cy="1141412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89325" y="1228725"/>
            <a:ext cx="2190750" cy="835025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>
                <a:solidFill>
                  <a:srgbClr val="FFFFFF"/>
                </a:solidFill>
                <a:cs typeface="Times New Roman" pitchFamily="18" charset="0"/>
              </a:rPr>
              <a:t>Консолидированный бюджет Российской Федерации</a:t>
            </a:r>
            <a:endParaRPr lang="ru-RU" alt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2303" name="object 20"/>
          <p:cNvSpPr>
            <a:spLocks/>
          </p:cNvSpPr>
          <p:nvPr/>
        </p:nvSpPr>
        <p:spPr bwMode="auto">
          <a:xfrm>
            <a:off x="6656388" y="1081088"/>
            <a:ext cx="2162175" cy="1133475"/>
          </a:xfrm>
          <a:custGeom>
            <a:avLst/>
            <a:gdLst>
              <a:gd name="T0" fmla="*/ 0 w 2161031"/>
              <a:gd name="T1" fmla="*/ 1133855 h 1133855"/>
              <a:gd name="T2" fmla="*/ 2161031 w 2161031"/>
              <a:gd name="T3" fmla="*/ 1133855 h 1133855"/>
              <a:gd name="T4" fmla="*/ 2161031 w 2161031"/>
              <a:gd name="T5" fmla="*/ 0 h 1133855"/>
              <a:gd name="T6" fmla="*/ 0 w 2161031"/>
              <a:gd name="T7" fmla="*/ 0 h 1133855"/>
              <a:gd name="T8" fmla="*/ 0 w 2161031"/>
              <a:gd name="T9" fmla="*/ 1133855 h 1133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1031" h="1133855">
                <a:moveTo>
                  <a:pt x="0" y="1133855"/>
                </a:moveTo>
                <a:lnTo>
                  <a:pt x="2161031" y="1133855"/>
                </a:lnTo>
                <a:lnTo>
                  <a:pt x="2161031" y="0"/>
                </a:lnTo>
                <a:lnTo>
                  <a:pt x="0" y="0"/>
                </a:lnTo>
                <a:lnTo>
                  <a:pt x="0" y="1133855"/>
                </a:lnTo>
                <a:close/>
              </a:path>
            </a:pathLst>
          </a:custGeom>
          <a:solidFill>
            <a:srgbClr val="92CDDD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943725" y="1154113"/>
            <a:ext cx="1589088" cy="987425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srgbClr val="404040"/>
                </a:solidFill>
                <a:cs typeface="Times New Roman" pitchFamily="18" charset="0"/>
              </a:rPr>
              <a:t>Бюджеты государственных внебюджетных фондов</a:t>
            </a:r>
            <a:endParaRPr lang="ru-RU" altLang="ru-RU" sz="160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007100" y="1339850"/>
            <a:ext cx="577850" cy="574675"/>
          </a:xfrm>
          <a:custGeom>
            <a:avLst/>
            <a:gdLst/>
            <a:ahLst/>
            <a:cxnLst/>
            <a:rect l="l" t="t" r="r" b="b"/>
            <a:pathLst>
              <a:path w="577596" h="574548">
                <a:moveTo>
                  <a:pt x="288797" y="0"/>
                </a:moveTo>
                <a:lnTo>
                  <a:pt x="241950" y="3760"/>
                </a:lnTo>
                <a:lnTo>
                  <a:pt x="197510" y="14648"/>
                </a:lnTo>
                <a:lnTo>
                  <a:pt x="156072" y="32071"/>
                </a:lnTo>
                <a:lnTo>
                  <a:pt x="118231" y="55437"/>
                </a:lnTo>
                <a:lnTo>
                  <a:pt x="84582" y="84153"/>
                </a:lnTo>
                <a:lnTo>
                  <a:pt x="55717" y="117628"/>
                </a:lnTo>
                <a:lnTo>
                  <a:pt x="32232" y="155270"/>
                </a:lnTo>
                <a:lnTo>
                  <a:pt x="14721" y="196486"/>
                </a:lnTo>
                <a:lnTo>
                  <a:pt x="3779" y="240684"/>
                </a:lnTo>
                <a:lnTo>
                  <a:pt x="0" y="287274"/>
                </a:lnTo>
                <a:lnTo>
                  <a:pt x="957" y="310830"/>
                </a:lnTo>
                <a:lnTo>
                  <a:pt x="8392" y="356298"/>
                </a:lnTo>
                <a:lnTo>
                  <a:pt x="22693" y="399079"/>
                </a:lnTo>
                <a:lnTo>
                  <a:pt x="43265" y="438582"/>
                </a:lnTo>
                <a:lnTo>
                  <a:pt x="69514" y="474214"/>
                </a:lnTo>
                <a:lnTo>
                  <a:pt x="100845" y="505384"/>
                </a:lnTo>
                <a:lnTo>
                  <a:pt x="136665" y="531499"/>
                </a:lnTo>
                <a:lnTo>
                  <a:pt x="176379" y="551967"/>
                </a:lnTo>
                <a:lnTo>
                  <a:pt x="219392" y="566197"/>
                </a:lnTo>
                <a:lnTo>
                  <a:pt x="265110" y="573595"/>
                </a:lnTo>
                <a:lnTo>
                  <a:pt x="288797" y="574548"/>
                </a:lnTo>
                <a:lnTo>
                  <a:pt x="312485" y="573595"/>
                </a:lnTo>
                <a:lnTo>
                  <a:pt x="358203" y="566197"/>
                </a:lnTo>
                <a:lnTo>
                  <a:pt x="401216" y="551967"/>
                </a:lnTo>
                <a:lnTo>
                  <a:pt x="440930" y="531499"/>
                </a:lnTo>
                <a:lnTo>
                  <a:pt x="476750" y="505384"/>
                </a:lnTo>
                <a:lnTo>
                  <a:pt x="508081" y="474214"/>
                </a:lnTo>
                <a:lnTo>
                  <a:pt x="534330" y="438582"/>
                </a:lnTo>
                <a:lnTo>
                  <a:pt x="554902" y="399079"/>
                </a:lnTo>
                <a:lnTo>
                  <a:pt x="569203" y="356298"/>
                </a:lnTo>
                <a:lnTo>
                  <a:pt x="576638" y="310830"/>
                </a:lnTo>
                <a:lnTo>
                  <a:pt x="577595" y="287274"/>
                </a:lnTo>
                <a:lnTo>
                  <a:pt x="576638" y="263717"/>
                </a:lnTo>
                <a:lnTo>
                  <a:pt x="569203" y="218249"/>
                </a:lnTo>
                <a:lnTo>
                  <a:pt x="554902" y="175468"/>
                </a:lnTo>
                <a:lnTo>
                  <a:pt x="534330" y="135965"/>
                </a:lnTo>
                <a:lnTo>
                  <a:pt x="508081" y="100333"/>
                </a:lnTo>
                <a:lnTo>
                  <a:pt x="476750" y="69163"/>
                </a:lnTo>
                <a:lnTo>
                  <a:pt x="440930" y="43048"/>
                </a:lnTo>
                <a:lnTo>
                  <a:pt x="401216" y="22580"/>
                </a:lnTo>
                <a:lnTo>
                  <a:pt x="358203" y="8350"/>
                </a:lnTo>
                <a:lnTo>
                  <a:pt x="312485" y="952"/>
                </a:lnTo>
                <a:lnTo>
                  <a:pt x="288797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lIns="0" tIns="0" rIns="0" bIns="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1F497D"/>
                </a:solidFill>
                <a:latin typeface="Calibri"/>
              </a:rPr>
              <a:t>+</a:t>
            </a:r>
            <a:endParaRPr sz="3600" b="1" dirty="0">
              <a:solidFill>
                <a:srgbClr val="1F497D"/>
              </a:solidFill>
              <a:latin typeface="Calibri"/>
            </a:endParaRPr>
          </a:p>
        </p:txBody>
      </p:sp>
      <p:sp>
        <p:nvSpPr>
          <p:cNvPr id="12306" name="object 24"/>
          <p:cNvSpPr>
            <a:spLocks noChangeArrowheads="1"/>
          </p:cNvSpPr>
          <p:nvPr/>
        </p:nvSpPr>
        <p:spPr bwMode="auto">
          <a:xfrm>
            <a:off x="176213" y="1077913"/>
            <a:ext cx="2262187" cy="1141412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68288" y="1147763"/>
            <a:ext cx="2079625" cy="1003300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300" b="1" dirty="0">
                <a:solidFill>
                  <a:srgbClr val="404040"/>
                </a:solidFill>
                <a:cs typeface="Times New Roman" pitchFamily="18" charset="0"/>
              </a:rPr>
              <a:t>Бюджетная система Российской Федерации или</a:t>
            </a:r>
            <a:endParaRPr lang="ru-RU" altLang="ru-RU" sz="1300" dirty="0">
              <a:solidFill>
                <a:prstClr val="white"/>
              </a:solidFill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300" b="1" dirty="0">
                <a:solidFill>
                  <a:srgbClr val="404040"/>
                </a:solidFill>
                <a:cs typeface="Times New Roman" pitchFamily="18" charset="0"/>
              </a:rPr>
              <a:t>«бюджет расширенного правительства»</a:t>
            </a:r>
            <a:endParaRPr lang="ru-RU" altLang="ru-RU" sz="1300" dirty="0">
              <a:solidFill>
                <a:prstClr val="white"/>
              </a:solidFill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300" b="1" dirty="0">
                <a:solidFill>
                  <a:srgbClr val="404040"/>
                </a:solidFill>
                <a:cs typeface="Times New Roman" pitchFamily="18" charset="0"/>
              </a:rPr>
              <a:t>(аналитическая категория)</a:t>
            </a:r>
            <a:endParaRPr lang="ru-RU" altLang="ru-RU" sz="130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60350" y="2309813"/>
            <a:ext cx="3638550" cy="195262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1200" b="1" i="1" spc="-20" dirty="0">
                <a:solidFill>
                  <a:prstClr val="white"/>
                </a:solidFill>
                <a:latin typeface="Calibri"/>
                <a:cs typeface="Times New Roman"/>
              </a:rPr>
              <a:t>(</a:t>
            </a:r>
            <a:r>
              <a:rPr sz="1200" b="1" i="1" spc="-5" dirty="0" err="1">
                <a:solidFill>
                  <a:prstClr val="white"/>
                </a:solidFill>
                <a:latin typeface="Calibri"/>
                <a:cs typeface="Times New Roman"/>
              </a:rPr>
              <a:t>б</a:t>
            </a:r>
            <a:r>
              <a:rPr sz="1200" b="1" i="1" spc="-20" dirty="0" err="1">
                <a:solidFill>
                  <a:prstClr val="white"/>
                </a:solidFill>
                <a:latin typeface="Calibri"/>
                <a:cs typeface="Times New Roman"/>
              </a:rPr>
              <a:t>е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з</a:t>
            </a:r>
            <a:r>
              <a:rPr sz="1200" b="1" i="1" spc="10" dirty="0">
                <a:solidFill>
                  <a:prstClr val="white"/>
                </a:solidFill>
                <a:latin typeface="Calibri"/>
                <a:cs typeface="Times New Roman"/>
              </a:rPr>
              <a:t> </a:t>
            </a:r>
            <a:r>
              <a:rPr sz="1200" b="1" i="1" dirty="0">
                <a:solidFill>
                  <a:prstClr val="white"/>
                </a:solidFill>
                <a:latin typeface="Calibri"/>
                <a:cs typeface="Times New Roman"/>
              </a:rPr>
              <a:t>«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д</a:t>
            </a:r>
            <a:r>
              <a:rPr sz="1200" b="1" i="1" spc="-20" dirty="0" err="1">
                <a:solidFill>
                  <a:prstClr val="white"/>
                </a:solidFill>
                <a:latin typeface="Calibri"/>
                <a:cs typeface="Times New Roman"/>
              </a:rPr>
              <a:t>в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ойного</a:t>
            </a:r>
            <a:r>
              <a:rPr sz="1200" b="1" i="1" dirty="0">
                <a:solidFill>
                  <a:prstClr val="white"/>
                </a:solidFill>
                <a:latin typeface="Calibri"/>
                <a:cs typeface="Times New Roman"/>
              </a:rPr>
              <a:t> </a:t>
            </a:r>
            <a:r>
              <a:rPr sz="1200" b="1" i="1" spc="-20" dirty="0" err="1">
                <a:solidFill>
                  <a:prstClr val="white"/>
                </a:solidFill>
                <a:latin typeface="Calibri"/>
                <a:cs typeface="Times New Roman"/>
              </a:rPr>
              <a:t>с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ч</a:t>
            </a:r>
            <a:r>
              <a:rPr sz="1200" b="1" i="1" spc="-15" dirty="0" err="1">
                <a:solidFill>
                  <a:prstClr val="white"/>
                </a:solidFill>
                <a:latin typeface="Calibri"/>
                <a:cs typeface="Times New Roman"/>
              </a:rPr>
              <a:t>е</a:t>
            </a:r>
            <a:r>
              <a:rPr sz="1200" b="1" i="1" spc="5" dirty="0" err="1">
                <a:solidFill>
                  <a:prstClr val="white"/>
                </a:solidFill>
                <a:latin typeface="Calibri"/>
                <a:cs typeface="Times New Roman"/>
              </a:rPr>
              <a:t>т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а</a:t>
            </a:r>
            <a:r>
              <a:rPr sz="1200" b="1" i="1" dirty="0">
                <a:solidFill>
                  <a:prstClr val="white"/>
                </a:solidFill>
                <a:latin typeface="Calibri"/>
                <a:cs typeface="Times New Roman"/>
              </a:rPr>
              <a:t>»</a:t>
            </a:r>
            <a:r>
              <a:rPr sz="1200" b="1" i="1" spc="10" dirty="0">
                <a:solidFill>
                  <a:prstClr val="white"/>
                </a:solidFill>
                <a:latin typeface="Calibri"/>
                <a:cs typeface="Times New Roman"/>
              </a:rPr>
              <a:t> 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м</a:t>
            </a:r>
            <a:r>
              <a:rPr sz="1200" b="1" i="1" spc="-30" dirty="0" err="1">
                <a:solidFill>
                  <a:prstClr val="white"/>
                </a:solidFill>
                <a:latin typeface="Calibri"/>
                <a:cs typeface="Times New Roman"/>
              </a:rPr>
              <a:t>е</a:t>
            </a:r>
            <a:r>
              <a:rPr sz="1200" b="1" i="1" spc="-15" dirty="0" err="1">
                <a:solidFill>
                  <a:prstClr val="white"/>
                </a:solidFill>
                <a:latin typeface="Calibri"/>
                <a:cs typeface="Times New Roman"/>
              </a:rPr>
              <a:t>ж</a:t>
            </a:r>
            <a:r>
              <a:rPr sz="1200" b="1" i="1" spc="-5" dirty="0" err="1">
                <a:solidFill>
                  <a:prstClr val="white"/>
                </a:solidFill>
                <a:latin typeface="Calibri"/>
                <a:cs typeface="Times New Roman"/>
              </a:rPr>
              <a:t>б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юд</a:t>
            </a:r>
            <a:r>
              <a:rPr sz="1200" b="1" i="1" spc="-15" dirty="0" err="1">
                <a:solidFill>
                  <a:prstClr val="white"/>
                </a:solidFill>
                <a:latin typeface="Calibri"/>
                <a:cs typeface="Times New Roman"/>
              </a:rPr>
              <a:t>ж</a:t>
            </a:r>
            <a:r>
              <a:rPr sz="1200" b="1" i="1" spc="-20" dirty="0" err="1">
                <a:solidFill>
                  <a:prstClr val="white"/>
                </a:solidFill>
                <a:latin typeface="Calibri"/>
                <a:cs typeface="Times New Roman"/>
              </a:rPr>
              <a:t>е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тных</a:t>
            </a:r>
            <a:r>
              <a:rPr sz="1200" b="1" i="1" dirty="0">
                <a:solidFill>
                  <a:prstClr val="white"/>
                </a:solidFill>
                <a:latin typeface="Calibri"/>
                <a:cs typeface="Times New Roman"/>
              </a:rPr>
              <a:t> 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тран</a:t>
            </a:r>
            <a:r>
              <a:rPr sz="1200" b="1" i="1" spc="-30" dirty="0" err="1">
                <a:solidFill>
                  <a:prstClr val="white"/>
                </a:solidFill>
                <a:latin typeface="Calibri"/>
                <a:cs typeface="Times New Roman"/>
              </a:rPr>
              <a:t>с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ф</a:t>
            </a:r>
            <a:r>
              <a:rPr sz="1200" b="1" i="1" spc="-5" dirty="0" err="1">
                <a:solidFill>
                  <a:prstClr val="white"/>
                </a:solidFill>
                <a:latin typeface="Calibri"/>
                <a:cs typeface="Times New Roman"/>
              </a:rPr>
              <a:t>е</a:t>
            </a:r>
            <a:r>
              <a:rPr sz="1200" b="1" i="1" spc="-15" dirty="0" err="1">
                <a:solidFill>
                  <a:prstClr val="white"/>
                </a:solidFill>
                <a:latin typeface="Calibri"/>
                <a:cs typeface="Times New Roman"/>
              </a:rPr>
              <a:t>р</a:t>
            </a:r>
            <a:r>
              <a:rPr sz="1200" b="1" i="1" dirty="0" err="1">
                <a:solidFill>
                  <a:prstClr val="white"/>
                </a:solidFill>
                <a:latin typeface="Calibri"/>
                <a:cs typeface="Times New Roman"/>
              </a:rPr>
              <a:t>то</a:t>
            </a:r>
            <a:r>
              <a:rPr sz="1200" b="1" i="1" spc="-10" dirty="0" err="1">
                <a:solidFill>
                  <a:prstClr val="white"/>
                </a:solidFill>
                <a:latin typeface="Calibri"/>
                <a:cs typeface="Times New Roman"/>
              </a:rPr>
              <a:t>в</a:t>
            </a:r>
            <a:r>
              <a:rPr sz="1200" b="1" i="1" dirty="0">
                <a:solidFill>
                  <a:prstClr val="white"/>
                </a:solidFill>
                <a:latin typeface="Calibri"/>
                <a:cs typeface="Times New Roman"/>
              </a:rPr>
              <a:t>)</a:t>
            </a:r>
            <a:endParaRPr sz="1200" b="1" dirty="0">
              <a:solidFill>
                <a:prstClr val="white"/>
              </a:solidFill>
              <a:latin typeface="Calibri"/>
              <a:cs typeface="Times New Roman"/>
            </a:endParaRPr>
          </a:p>
        </p:txBody>
      </p:sp>
      <p:sp>
        <p:nvSpPr>
          <p:cNvPr id="12309" name="object 27"/>
          <p:cNvSpPr>
            <a:spLocks/>
          </p:cNvSpPr>
          <p:nvPr/>
        </p:nvSpPr>
        <p:spPr bwMode="auto">
          <a:xfrm>
            <a:off x="2995613" y="5427663"/>
            <a:ext cx="1568450" cy="666750"/>
          </a:xfrm>
          <a:custGeom>
            <a:avLst/>
            <a:gdLst>
              <a:gd name="T0" fmla="*/ 1467993 w 1568577"/>
              <a:gd name="T1" fmla="*/ 308120 h 666457"/>
              <a:gd name="T2" fmla="*/ 14105 w 1568577"/>
              <a:gd name="T3" fmla="*/ 310634 h 666457"/>
              <a:gd name="T4" fmla="*/ 3925 w 1568577"/>
              <a:gd name="T5" fmla="*/ 319745 h 666457"/>
              <a:gd name="T6" fmla="*/ 0 w 1568577"/>
              <a:gd name="T7" fmla="*/ 333222 h 666457"/>
              <a:gd name="T8" fmla="*/ 0 w 1568577"/>
              <a:gd name="T9" fmla="*/ 666457 h 666457"/>
              <a:gd name="T10" fmla="*/ 50292 w 1568577"/>
              <a:gd name="T11" fmla="*/ 666457 h 666457"/>
              <a:gd name="T12" fmla="*/ 50292 w 1568577"/>
              <a:gd name="T13" fmla="*/ 358368 h 666457"/>
              <a:gd name="T14" fmla="*/ 25146 w 1568577"/>
              <a:gd name="T15" fmla="*/ 358368 h 666457"/>
              <a:gd name="T16" fmla="*/ 50292 w 1568577"/>
              <a:gd name="T17" fmla="*/ 333222 h 666457"/>
              <a:gd name="T18" fmla="*/ 1467993 w 1568577"/>
              <a:gd name="T19" fmla="*/ 333222 h 666457"/>
              <a:gd name="T20" fmla="*/ 1467993 w 1568577"/>
              <a:gd name="T21" fmla="*/ 308120 h 666457"/>
              <a:gd name="T22" fmla="*/ 50292 w 1568577"/>
              <a:gd name="T23" fmla="*/ 333222 h 666457"/>
              <a:gd name="T24" fmla="*/ 25146 w 1568577"/>
              <a:gd name="T25" fmla="*/ 358368 h 666457"/>
              <a:gd name="T26" fmla="*/ 50292 w 1568577"/>
              <a:gd name="T27" fmla="*/ 358325 h 666457"/>
              <a:gd name="T28" fmla="*/ 50292 w 1568577"/>
              <a:gd name="T29" fmla="*/ 333222 h 666457"/>
              <a:gd name="T30" fmla="*/ 50292 w 1568577"/>
              <a:gd name="T31" fmla="*/ 358325 h 666457"/>
              <a:gd name="T32" fmla="*/ 25146 w 1568577"/>
              <a:gd name="T33" fmla="*/ 358368 h 666457"/>
              <a:gd name="T34" fmla="*/ 50292 w 1568577"/>
              <a:gd name="T35" fmla="*/ 358368 h 666457"/>
              <a:gd name="T36" fmla="*/ 50292 w 1568577"/>
              <a:gd name="T37" fmla="*/ 358325 h 666457"/>
              <a:gd name="T38" fmla="*/ 1518285 w 1568577"/>
              <a:gd name="T39" fmla="*/ 308076 h 666457"/>
              <a:gd name="T40" fmla="*/ 1493139 w 1568577"/>
              <a:gd name="T41" fmla="*/ 308076 h 666457"/>
              <a:gd name="T42" fmla="*/ 1467993 w 1568577"/>
              <a:gd name="T43" fmla="*/ 333222 h 666457"/>
              <a:gd name="T44" fmla="*/ 50292 w 1568577"/>
              <a:gd name="T45" fmla="*/ 333222 h 666457"/>
              <a:gd name="T46" fmla="*/ 50292 w 1568577"/>
              <a:gd name="T47" fmla="*/ 358325 h 666457"/>
              <a:gd name="T48" fmla="*/ 1504234 w 1568577"/>
              <a:gd name="T49" fmla="*/ 355813 h 666457"/>
              <a:gd name="T50" fmla="*/ 1514390 w 1568577"/>
              <a:gd name="T51" fmla="*/ 346705 h 666457"/>
              <a:gd name="T52" fmla="*/ 1518285 w 1568577"/>
              <a:gd name="T53" fmla="*/ 333222 h 666457"/>
              <a:gd name="T54" fmla="*/ 1518285 w 1568577"/>
              <a:gd name="T55" fmla="*/ 308076 h 666457"/>
              <a:gd name="T56" fmla="*/ 1493139 w 1568577"/>
              <a:gd name="T57" fmla="*/ 308076 h 666457"/>
              <a:gd name="T58" fmla="*/ 1467993 w 1568577"/>
              <a:gd name="T59" fmla="*/ 308120 h 666457"/>
              <a:gd name="T60" fmla="*/ 1467993 w 1568577"/>
              <a:gd name="T61" fmla="*/ 333222 h 666457"/>
              <a:gd name="T62" fmla="*/ 1493139 w 1568577"/>
              <a:gd name="T63" fmla="*/ 308076 h 666457"/>
              <a:gd name="T64" fmla="*/ 1493139 w 1568577"/>
              <a:gd name="T65" fmla="*/ 100584 h 666457"/>
              <a:gd name="T66" fmla="*/ 1467993 w 1568577"/>
              <a:gd name="T67" fmla="*/ 117348 h 666457"/>
              <a:gd name="T68" fmla="*/ 1467993 w 1568577"/>
              <a:gd name="T69" fmla="*/ 308120 h 666457"/>
              <a:gd name="T70" fmla="*/ 1518285 w 1568577"/>
              <a:gd name="T71" fmla="*/ 308076 h 666457"/>
              <a:gd name="T72" fmla="*/ 1518285 w 1568577"/>
              <a:gd name="T73" fmla="*/ 117348 h 666457"/>
              <a:gd name="T74" fmla="*/ 1493139 w 1568577"/>
              <a:gd name="T75" fmla="*/ 100584 h 666457"/>
              <a:gd name="T76" fmla="*/ 1493139 w 1568577"/>
              <a:gd name="T77" fmla="*/ 0 h 666457"/>
              <a:gd name="T78" fmla="*/ 1417701 w 1568577"/>
              <a:gd name="T79" fmla="*/ 150876 h 666457"/>
              <a:gd name="T80" fmla="*/ 1467993 w 1568577"/>
              <a:gd name="T81" fmla="*/ 117348 h 666457"/>
              <a:gd name="T82" fmla="*/ 1467993 w 1568577"/>
              <a:gd name="T83" fmla="*/ 100584 h 666457"/>
              <a:gd name="T84" fmla="*/ 1543431 w 1568577"/>
              <a:gd name="T85" fmla="*/ 100584 h 666457"/>
              <a:gd name="T86" fmla="*/ 1493139 w 1568577"/>
              <a:gd name="T87" fmla="*/ 0 h 666457"/>
              <a:gd name="T88" fmla="*/ 1543431 w 1568577"/>
              <a:gd name="T89" fmla="*/ 100584 h 666457"/>
              <a:gd name="T90" fmla="*/ 1518285 w 1568577"/>
              <a:gd name="T91" fmla="*/ 100584 h 666457"/>
              <a:gd name="T92" fmla="*/ 1518285 w 1568577"/>
              <a:gd name="T93" fmla="*/ 117348 h 666457"/>
              <a:gd name="T94" fmla="*/ 1568577 w 1568577"/>
              <a:gd name="T95" fmla="*/ 150876 h 666457"/>
              <a:gd name="T96" fmla="*/ 1543431 w 1568577"/>
              <a:gd name="T97" fmla="*/ 100584 h 666457"/>
              <a:gd name="T98" fmla="*/ 1493139 w 1568577"/>
              <a:gd name="T99" fmla="*/ 100584 h 666457"/>
              <a:gd name="T100" fmla="*/ 1467993 w 1568577"/>
              <a:gd name="T101" fmla="*/ 100584 h 666457"/>
              <a:gd name="T102" fmla="*/ 1467993 w 1568577"/>
              <a:gd name="T103" fmla="*/ 117348 h 666457"/>
              <a:gd name="T104" fmla="*/ 1493139 w 1568577"/>
              <a:gd name="T105" fmla="*/ 100584 h 666457"/>
              <a:gd name="T106" fmla="*/ 1518285 w 1568577"/>
              <a:gd name="T107" fmla="*/ 100584 h 666457"/>
              <a:gd name="T108" fmla="*/ 1493139 w 1568577"/>
              <a:gd name="T109" fmla="*/ 100584 h 666457"/>
              <a:gd name="T110" fmla="*/ 1518285 w 1568577"/>
              <a:gd name="T111" fmla="*/ 117348 h 666457"/>
              <a:gd name="T112" fmla="*/ 1518285 w 1568577"/>
              <a:gd name="T113" fmla="*/ 100584 h 666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68577" h="666457">
                <a:moveTo>
                  <a:pt x="1467993" y="308120"/>
                </a:moveTo>
                <a:lnTo>
                  <a:pt x="14105" y="310634"/>
                </a:lnTo>
                <a:lnTo>
                  <a:pt x="3925" y="319745"/>
                </a:lnTo>
                <a:lnTo>
                  <a:pt x="0" y="333222"/>
                </a:lnTo>
                <a:lnTo>
                  <a:pt x="0" y="666457"/>
                </a:lnTo>
                <a:lnTo>
                  <a:pt x="50292" y="666457"/>
                </a:lnTo>
                <a:lnTo>
                  <a:pt x="50292" y="358368"/>
                </a:lnTo>
                <a:lnTo>
                  <a:pt x="25146" y="358368"/>
                </a:lnTo>
                <a:lnTo>
                  <a:pt x="50292" y="333222"/>
                </a:lnTo>
                <a:lnTo>
                  <a:pt x="1467993" y="333222"/>
                </a:lnTo>
                <a:lnTo>
                  <a:pt x="1467993" y="308120"/>
                </a:lnTo>
                <a:close/>
              </a:path>
              <a:path w="1568577" h="666457">
                <a:moveTo>
                  <a:pt x="50292" y="333222"/>
                </a:moveTo>
                <a:lnTo>
                  <a:pt x="25146" y="358368"/>
                </a:lnTo>
                <a:lnTo>
                  <a:pt x="50292" y="358325"/>
                </a:lnTo>
                <a:lnTo>
                  <a:pt x="50292" y="333222"/>
                </a:lnTo>
                <a:close/>
              </a:path>
              <a:path w="1568577" h="666457">
                <a:moveTo>
                  <a:pt x="50292" y="358325"/>
                </a:moveTo>
                <a:lnTo>
                  <a:pt x="25146" y="358368"/>
                </a:lnTo>
                <a:lnTo>
                  <a:pt x="50292" y="358368"/>
                </a:lnTo>
                <a:lnTo>
                  <a:pt x="50292" y="358325"/>
                </a:lnTo>
                <a:close/>
              </a:path>
              <a:path w="1568577" h="666457">
                <a:moveTo>
                  <a:pt x="1518285" y="308076"/>
                </a:moveTo>
                <a:lnTo>
                  <a:pt x="1493139" y="308076"/>
                </a:lnTo>
                <a:lnTo>
                  <a:pt x="1467993" y="333222"/>
                </a:lnTo>
                <a:lnTo>
                  <a:pt x="50292" y="333222"/>
                </a:lnTo>
                <a:lnTo>
                  <a:pt x="50292" y="358325"/>
                </a:lnTo>
                <a:lnTo>
                  <a:pt x="1504234" y="355813"/>
                </a:lnTo>
                <a:lnTo>
                  <a:pt x="1514390" y="346705"/>
                </a:lnTo>
                <a:lnTo>
                  <a:pt x="1518285" y="333222"/>
                </a:lnTo>
                <a:lnTo>
                  <a:pt x="1518285" y="308076"/>
                </a:lnTo>
                <a:close/>
              </a:path>
              <a:path w="1568577" h="666457">
                <a:moveTo>
                  <a:pt x="1493139" y="308076"/>
                </a:moveTo>
                <a:lnTo>
                  <a:pt x="1467993" y="308120"/>
                </a:lnTo>
                <a:lnTo>
                  <a:pt x="1467993" y="333222"/>
                </a:lnTo>
                <a:lnTo>
                  <a:pt x="1493139" y="308076"/>
                </a:lnTo>
                <a:close/>
              </a:path>
              <a:path w="1568577" h="666457">
                <a:moveTo>
                  <a:pt x="1493139" y="100584"/>
                </a:moveTo>
                <a:lnTo>
                  <a:pt x="1467993" y="117348"/>
                </a:lnTo>
                <a:lnTo>
                  <a:pt x="1467993" y="308120"/>
                </a:lnTo>
                <a:lnTo>
                  <a:pt x="1518285" y="308076"/>
                </a:lnTo>
                <a:lnTo>
                  <a:pt x="1518285" y="117348"/>
                </a:lnTo>
                <a:lnTo>
                  <a:pt x="1493139" y="100584"/>
                </a:lnTo>
                <a:close/>
              </a:path>
              <a:path w="1568577" h="666457">
                <a:moveTo>
                  <a:pt x="1493139" y="0"/>
                </a:moveTo>
                <a:lnTo>
                  <a:pt x="1417701" y="150876"/>
                </a:lnTo>
                <a:lnTo>
                  <a:pt x="1467993" y="117348"/>
                </a:lnTo>
                <a:lnTo>
                  <a:pt x="1467993" y="100584"/>
                </a:lnTo>
                <a:lnTo>
                  <a:pt x="1543431" y="100584"/>
                </a:lnTo>
                <a:lnTo>
                  <a:pt x="1493139" y="0"/>
                </a:lnTo>
                <a:close/>
              </a:path>
              <a:path w="1568577" h="666457">
                <a:moveTo>
                  <a:pt x="1543431" y="100584"/>
                </a:moveTo>
                <a:lnTo>
                  <a:pt x="1518285" y="100584"/>
                </a:lnTo>
                <a:lnTo>
                  <a:pt x="1518285" y="117348"/>
                </a:lnTo>
                <a:lnTo>
                  <a:pt x="1568577" y="150876"/>
                </a:lnTo>
                <a:lnTo>
                  <a:pt x="1543431" y="100584"/>
                </a:lnTo>
                <a:close/>
              </a:path>
              <a:path w="1568577" h="666457">
                <a:moveTo>
                  <a:pt x="1493139" y="100584"/>
                </a:moveTo>
                <a:lnTo>
                  <a:pt x="1467993" y="100584"/>
                </a:lnTo>
                <a:lnTo>
                  <a:pt x="1467993" y="117348"/>
                </a:lnTo>
                <a:lnTo>
                  <a:pt x="1493139" y="100584"/>
                </a:lnTo>
                <a:close/>
              </a:path>
              <a:path w="1568577" h="666457">
                <a:moveTo>
                  <a:pt x="1518285" y="100584"/>
                </a:moveTo>
                <a:lnTo>
                  <a:pt x="1493139" y="100584"/>
                </a:lnTo>
                <a:lnTo>
                  <a:pt x="1518285" y="117348"/>
                </a:lnTo>
                <a:lnTo>
                  <a:pt x="1518285" y="100584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0" name="object 28"/>
          <p:cNvSpPr>
            <a:spLocks/>
          </p:cNvSpPr>
          <p:nvPr/>
        </p:nvSpPr>
        <p:spPr bwMode="auto">
          <a:xfrm>
            <a:off x="4603750" y="5427663"/>
            <a:ext cx="1565275" cy="666750"/>
          </a:xfrm>
          <a:custGeom>
            <a:avLst/>
            <a:gdLst>
              <a:gd name="T0" fmla="*/ 1514602 w 1564894"/>
              <a:gd name="T1" fmla="*/ 358325 h 666457"/>
              <a:gd name="T2" fmla="*/ 1514602 w 1564894"/>
              <a:gd name="T3" fmla="*/ 666457 h 666457"/>
              <a:gd name="T4" fmla="*/ 1564894 w 1564894"/>
              <a:gd name="T5" fmla="*/ 666457 h 666457"/>
              <a:gd name="T6" fmla="*/ 1564894 w 1564894"/>
              <a:gd name="T7" fmla="*/ 358368 h 666457"/>
              <a:gd name="T8" fmla="*/ 1539748 w 1564894"/>
              <a:gd name="T9" fmla="*/ 358368 h 666457"/>
              <a:gd name="T10" fmla="*/ 1514602 w 1564894"/>
              <a:gd name="T11" fmla="*/ 358325 h 666457"/>
              <a:gd name="T12" fmla="*/ 1514602 w 1564894"/>
              <a:gd name="T13" fmla="*/ 333222 h 666457"/>
              <a:gd name="T14" fmla="*/ 1514602 w 1564894"/>
              <a:gd name="T15" fmla="*/ 358325 h 666457"/>
              <a:gd name="T16" fmla="*/ 1539748 w 1564894"/>
              <a:gd name="T17" fmla="*/ 358368 h 666457"/>
              <a:gd name="T18" fmla="*/ 1514602 w 1564894"/>
              <a:gd name="T19" fmla="*/ 333222 h 666457"/>
              <a:gd name="T20" fmla="*/ 100584 w 1564894"/>
              <a:gd name="T21" fmla="*/ 308120 h 666457"/>
              <a:gd name="T22" fmla="*/ 100584 w 1564894"/>
              <a:gd name="T23" fmla="*/ 333222 h 666457"/>
              <a:gd name="T24" fmla="*/ 1514602 w 1564894"/>
              <a:gd name="T25" fmla="*/ 333222 h 666457"/>
              <a:gd name="T26" fmla="*/ 1539748 w 1564894"/>
              <a:gd name="T27" fmla="*/ 358368 h 666457"/>
              <a:gd name="T28" fmla="*/ 1564894 w 1564894"/>
              <a:gd name="T29" fmla="*/ 358368 h 666457"/>
              <a:gd name="T30" fmla="*/ 1564894 w 1564894"/>
              <a:gd name="T31" fmla="*/ 333222 h 666457"/>
              <a:gd name="T32" fmla="*/ 1560999 w 1564894"/>
              <a:gd name="T33" fmla="*/ 319745 h 666457"/>
              <a:gd name="T34" fmla="*/ 1550843 w 1564894"/>
              <a:gd name="T35" fmla="*/ 310634 h 666457"/>
              <a:gd name="T36" fmla="*/ 100584 w 1564894"/>
              <a:gd name="T37" fmla="*/ 308120 h 666457"/>
              <a:gd name="T38" fmla="*/ 75437 w 1564894"/>
              <a:gd name="T39" fmla="*/ 100584 h 666457"/>
              <a:gd name="T40" fmla="*/ 50292 w 1564894"/>
              <a:gd name="T41" fmla="*/ 117348 h 666457"/>
              <a:gd name="T42" fmla="*/ 50292 w 1564894"/>
              <a:gd name="T43" fmla="*/ 333222 h 666457"/>
              <a:gd name="T44" fmla="*/ 54217 w 1564894"/>
              <a:gd name="T45" fmla="*/ 346705 h 666457"/>
              <a:gd name="T46" fmla="*/ 64397 w 1564894"/>
              <a:gd name="T47" fmla="*/ 355813 h 666457"/>
              <a:gd name="T48" fmla="*/ 1514602 w 1564894"/>
              <a:gd name="T49" fmla="*/ 358325 h 666457"/>
              <a:gd name="T50" fmla="*/ 1514602 w 1564894"/>
              <a:gd name="T51" fmla="*/ 333222 h 666457"/>
              <a:gd name="T52" fmla="*/ 100584 w 1564894"/>
              <a:gd name="T53" fmla="*/ 333222 h 666457"/>
              <a:gd name="T54" fmla="*/ 75437 w 1564894"/>
              <a:gd name="T55" fmla="*/ 308076 h 666457"/>
              <a:gd name="T56" fmla="*/ 100584 w 1564894"/>
              <a:gd name="T57" fmla="*/ 308076 h 666457"/>
              <a:gd name="T58" fmla="*/ 100584 w 1564894"/>
              <a:gd name="T59" fmla="*/ 117348 h 666457"/>
              <a:gd name="T60" fmla="*/ 75437 w 1564894"/>
              <a:gd name="T61" fmla="*/ 100584 h 666457"/>
              <a:gd name="T62" fmla="*/ 75437 w 1564894"/>
              <a:gd name="T63" fmla="*/ 308076 h 666457"/>
              <a:gd name="T64" fmla="*/ 100584 w 1564894"/>
              <a:gd name="T65" fmla="*/ 333222 h 666457"/>
              <a:gd name="T66" fmla="*/ 100584 w 1564894"/>
              <a:gd name="T67" fmla="*/ 308120 h 666457"/>
              <a:gd name="T68" fmla="*/ 75437 w 1564894"/>
              <a:gd name="T69" fmla="*/ 308076 h 666457"/>
              <a:gd name="T70" fmla="*/ 100584 w 1564894"/>
              <a:gd name="T71" fmla="*/ 308076 h 666457"/>
              <a:gd name="T72" fmla="*/ 75437 w 1564894"/>
              <a:gd name="T73" fmla="*/ 308076 h 666457"/>
              <a:gd name="T74" fmla="*/ 100584 w 1564894"/>
              <a:gd name="T75" fmla="*/ 308120 h 666457"/>
              <a:gd name="T76" fmla="*/ 100584 w 1564894"/>
              <a:gd name="T77" fmla="*/ 308076 h 666457"/>
              <a:gd name="T78" fmla="*/ 75437 w 1564894"/>
              <a:gd name="T79" fmla="*/ 0 h 666457"/>
              <a:gd name="T80" fmla="*/ 0 w 1564894"/>
              <a:gd name="T81" fmla="*/ 150876 h 666457"/>
              <a:gd name="T82" fmla="*/ 50291 w 1564894"/>
              <a:gd name="T83" fmla="*/ 117348 h 666457"/>
              <a:gd name="T84" fmla="*/ 50292 w 1564894"/>
              <a:gd name="T85" fmla="*/ 100584 h 666457"/>
              <a:gd name="T86" fmla="*/ 125729 w 1564894"/>
              <a:gd name="T87" fmla="*/ 100584 h 666457"/>
              <a:gd name="T88" fmla="*/ 75437 w 1564894"/>
              <a:gd name="T89" fmla="*/ 0 h 666457"/>
              <a:gd name="T90" fmla="*/ 125729 w 1564894"/>
              <a:gd name="T91" fmla="*/ 100584 h 666457"/>
              <a:gd name="T92" fmla="*/ 100584 w 1564894"/>
              <a:gd name="T93" fmla="*/ 100584 h 666457"/>
              <a:gd name="T94" fmla="*/ 100584 w 1564894"/>
              <a:gd name="T95" fmla="*/ 117348 h 666457"/>
              <a:gd name="T96" fmla="*/ 150875 w 1564894"/>
              <a:gd name="T97" fmla="*/ 150876 h 666457"/>
              <a:gd name="T98" fmla="*/ 125729 w 1564894"/>
              <a:gd name="T99" fmla="*/ 100584 h 666457"/>
              <a:gd name="T100" fmla="*/ 75437 w 1564894"/>
              <a:gd name="T101" fmla="*/ 100584 h 666457"/>
              <a:gd name="T102" fmla="*/ 50292 w 1564894"/>
              <a:gd name="T103" fmla="*/ 100584 h 666457"/>
              <a:gd name="T104" fmla="*/ 50292 w 1564894"/>
              <a:gd name="T105" fmla="*/ 117348 h 666457"/>
              <a:gd name="T106" fmla="*/ 75437 w 1564894"/>
              <a:gd name="T107" fmla="*/ 100584 h 666457"/>
              <a:gd name="T108" fmla="*/ 100584 w 1564894"/>
              <a:gd name="T109" fmla="*/ 100584 h 666457"/>
              <a:gd name="T110" fmla="*/ 75437 w 1564894"/>
              <a:gd name="T111" fmla="*/ 100584 h 666457"/>
              <a:gd name="T112" fmla="*/ 100584 w 1564894"/>
              <a:gd name="T113" fmla="*/ 117348 h 666457"/>
              <a:gd name="T114" fmla="*/ 100584 w 1564894"/>
              <a:gd name="T115" fmla="*/ 100584 h 666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64894" h="666457">
                <a:moveTo>
                  <a:pt x="1514602" y="358325"/>
                </a:moveTo>
                <a:lnTo>
                  <a:pt x="1514602" y="666457"/>
                </a:lnTo>
                <a:lnTo>
                  <a:pt x="1564894" y="666457"/>
                </a:lnTo>
                <a:lnTo>
                  <a:pt x="1564894" y="358368"/>
                </a:lnTo>
                <a:lnTo>
                  <a:pt x="1539748" y="358368"/>
                </a:lnTo>
                <a:lnTo>
                  <a:pt x="1514602" y="358325"/>
                </a:lnTo>
                <a:close/>
              </a:path>
              <a:path w="1564894" h="666457">
                <a:moveTo>
                  <a:pt x="1514602" y="333222"/>
                </a:moveTo>
                <a:lnTo>
                  <a:pt x="1514602" y="358325"/>
                </a:lnTo>
                <a:lnTo>
                  <a:pt x="1539748" y="358368"/>
                </a:lnTo>
                <a:lnTo>
                  <a:pt x="1514602" y="333222"/>
                </a:lnTo>
                <a:close/>
              </a:path>
              <a:path w="1564894" h="666457">
                <a:moveTo>
                  <a:pt x="100584" y="308120"/>
                </a:moveTo>
                <a:lnTo>
                  <a:pt x="100584" y="333222"/>
                </a:lnTo>
                <a:lnTo>
                  <a:pt x="1514602" y="333222"/>
                </a:lnTo>
                <a:lnTo>
                  <a:pt x="1539748" y="358368"/>
                </a:lnTo>
                <a:lnTo>
                  <a:pt x="1564894" y="358368"/>
                </a:lnTo>
                <a:lnTo>
                  <a:pt x="1564894" y="333222"/>
                </a:lnTo>
                <a:lnTo>
                  <a:pt x="1560999" y="319745"/>
                </a:lnTo>
                <a:lnTo>
                  <a:pt x="1550843" y="310634"/>
                </a:lnTo>
                <a:lnTo>
                  <a:pt x="100584" y="308120"/>
                </a:lnTo>
                <a:close/>
              </a:path>
              <a:path w="1564894" h="666457">
                <a:moveTo>
                  <a:pt x="75437" y="100584"/>
                </a:moveTo>
                <a:lnTo>
                  <a:pt x="50292" y="117348"/>
                </a:lnTo>
                <a:lnTo>
                  <a:pt x="50292" y="333222"/>
                </a:lnTo>
                <a:lnTo>
                  <a:pt x="54217" y="346705"/>
                </a:lnTo>
                <a:lnTo>
                  <a:pt x="64397" y="355813"/>
                </a:lnTo>
                <a:lnTo>
                  <a:pt x="1514602" y="358325"/>
                </a:lnTo>
                <a:lnTo>
                  <a:pt x="1514602" y="333222"/>
                </a:lnTo>
                <a:lnTo>
                  <a:pt x="100584" y="333222"/>
                </a:lnTo>
                <a:lnTo>
                  <a:pt x="75437" y="308076"/>
                </a:lnTo>
                <a:lnTo>
                  <a:pt x="100584" y="308076"/>
                </a:lnTo>
                <a:lnTo>
                  <a:pt x="100584" y="117348"/>
                </a:lnTo>
                <a:lnTo>
                  <a:pt x="75437" y="100584"/>
                </a:lnTo>
                <a:close/>
              </a:path>
              <a:path w="1564894" h="666457">
                <a:moveTo>
                  <a:pt x="75437" y="308076"/>
                </a:moveTo>
                <a:lnTo>
                  <a:pt x="100584" y="333222"/>
                </a:lnTo>
                <a:lnTo>
                  <a:pt x="100584" y="308120"/>
                </a:lnTo>
                <a:lnTo>
                  <a:pt x="75437" y="308076"/>
                </a:lnTo>
                <a:close/>
              </a:path>
              <a:path w="1564894" h="666457">
                <a:moveTo>
                  <a:pt x="100584" y="308076"/>
                </a:moveTo>
                <a:lnTo>
                  <a:pt x="75437" y="308076"/>
                </a:lnTo>
                <a:lnTo>
                  <a:pt x="100584" y="308120"/>
                </a:lnTo>
                <a:lnTo>
                  <a:pt x="100584" y="308076"/>
                </a:lnTo>
                <a:close/>
              </a:path>
              <a:path w="1564894" h="666457">
                <a:moveTo>
                  <a:pt x="75437" y="0"/>
                </a:moveTo>
                <a:lnTo>
                  <a:pt x="0" y="150876"/>
                </a:lnTo>
                <a:lnTo>
                  <a:pt x="50291" y="117348"/>
                </a:lnTo>
                <a:lnTo>
                  <a:pt x="50292" y="100584"/>
                </a:lnTo>
                <a:lnTo>
                  <a:pt x="125729" y="100584"/>
                </a:lnTo>
                <a:lnTo>
                  <a:pt x="75437" y="0"/>
                </a:lnTo>
                <a:close/>
              </a:path>
              <a:path w="1564894" h="666457">
                <a:moveTo>
                  <a:pt x="125729" y="100584"/>
                </a:moveTo>
                <a:lnTo>
                  <a:pt x="100584" y="100584"/>
                </a:lnTo>
                <a:lnTo>
                  <a:pt x="100584" y="117348"/>
                </a:lnTo>
                <a:lnTo>
                  <a:pt x="150875" y="150876"/>
                </a:lnTo>
                <a:lnTo>
                  <a:pt x="125729" y="100584"/>
                </a:lnTo>
                <a:close/>
              </a:path>
              <a:path w="1564894" h="666457">
                <a:moveTo>
                  <a:pt x="75437" y="100584"/>
                </a:moveTo>
                <a:lnTo>
                  <a:pt x="50292" y="100584"/>
                </a:lnTo>
                <a:lnTo>
                  <a:pt x="50292" y="117348"/>
                </a:lnTo>
                <a:lnTo>
                  <a:pt x="75437" y="100584"/>
                </a:lnTo>
                <a:close/>
              </a:path>
              <a:path w="1564894" h="666457">
                <a:moveTo>
                  <a:pt x="100584" y="100584"/>
                </a:moveTo>
                <a:lnTo>
                  <a:pt x="75437" y="100584"/>
                </a:lnTo>
                <a:lnTo>
                  <a:pt x="100584" y="117348"/>
                </a:lnTo>
                <a:lnTo>
                  <a:pt x="100584" y="100584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1" name="object 29"/>
          <p:cNvSpPr>
            <a:spLocks/>
          </p:cNvSpPr>
          <p:nvPr/>
        </p:nvSpPr>
        <p:spPr bwMode="auto">
          <a:xfrm>
            <a:off x="4684713" y="3733800"/>
            <a:ext cx="2916237" cy="493713"/>
          </a:xfrm>
          <a:custGeom>
            <a:avLst/>
            <a:gdLst>
              <a:gd name="T0" fmla="*/ 2866390 w 2916681"/>
              <a:gd name="T1" fmla="*/ 358244 h 494792"/>
              <a:gd name="T2" fmla="*/ 2866390 w 2916681"/>
              <a:gd name="T3" fmla="*/ 494792 h 494792"/>
              <a:gd name="T4" fmla="*/ 2916681 w 2916681"/>
              <a:gd name="T5" fmla="*/ 494792 h 494792"/>
              <a:gd name="T6" fmla="*/ 2916681 w 2916681"/>
              <a:gd name="T7" fmla="*/ 358267 h 494792"/>
              <a:gd name="T8" fmla="*/ 2866390 w 2916681"/>
              <a:gd name="T9" fmla="*/ 358244 h 494792"/>
              <a:gd name="T10" fmla="*/ 2866390 w 2916681"/>
              <a:gd name="T11" fmla="*/ 333120 h 494792"/>
              <a:gd name="T12" fmla="*/ 2866390 w 2916681"/>
              <a:gd name="T13" fmla="*/ 358244 h 494792"/>
              <a:gd name="T14" fmla="*/ 2891535 w 2916681"/>
              <a:gd name="T15" fmla="*/ 358267 h 494792"/>
              <a:gd name="T16" fmla="*/ 2866390 w 2916681"/>
              <a:gd name="T17" fmla="*/ 333120 h 494792"/>
              <a:gd name="T18" fmla="*/ 100584 w 2916681"/>
              <a:gd name="T19" fmla="*/ 307997 h 494792"/>
              <a:gd name="T20" fmla="*/ 100584 w 2916681"/>
              <a:gd name="T21" fmla="*/ 333120 h 494792"/>
              <a:gd name="T22" fmla="*/ 2866390 w 2916681"/>
              <a:gd name="T23" fmla="*/ 333120 h 494792"/>
              <a:gd name="T24" fmla="*/ 2891535 w 2916681"/>
              <a:gd name="T25" fmla="*/ 358267 h 494792"/>
              <a:gd name="T26" fmla="*/ 2916681 w 2916681"/>
              <a:gd name="T27" fmla="*/ 358267 h 494792"/>
              <a:gd name="T28" fmla="*/ 2916681 w 2916681"/>
              <a:gd name="T29" fmla="*/ 333120 h 494792"/>
              <a:gd name="T30" fmla="*/ 2912756 w 2916681"/>
              <a:gd name="T31" fmla="*/ 319660 h 494792"/>
              <a:gd name="T32" fmla="*/ 2902576 w 2916681"/>
              <a:gd name="T33" fmla="*/ 310539 h 494792"/>
              <a:gd name="T34" fmla="*/ 100584 w 2916681"/>
              <a:gd name="T35" fmla="*/ 307997 h 494792"/>
              <a:gd name="T36" fmla="*/ 75437 w 2916681"/>
              <a:gd name="T37" fmla="*/ 100584 h 494792"/>
              <a:gd name="T38" fmla="*/ 50291 w 2916681"/>
              <a:gd name="T39" fmla="*/ 117348 h 494792"/>
              <a:gd name="T40" fmla="*/ 50291 w 2916681"/>
              <a:gd name="T41" fmla="*/ 333120 h 494792"/>
              <a:gd name="T42" fmla="*/ 54217 w 2916681"/>
              <a:gd name="T43" fmla="*/ 346581 h 494792"/>
              <a:gd name="T44" fmla="*/ 64397 w 2916681"/>
              <a:gd name="T45" fmla="*/ 355702 h 494792"/>
              <a:gd name="T46" fmla="*/ 2866390 w 2916681"/>
              <a:gd name="T47" fmla="*/ 358244 h 494792"/>
              <a:gd name="T48" fmla="*/ 2866390 w 2916681"/>
              <a:gd name="T49" fmla="*/ 333120 h 494792"/>
              <a:gd name="T50" fmla="*/ 100584 w 2916681"/>
              <a:gd name="T51" fmla="*/ 333120 h 494792"/>
              <a:gd name="T52" fmla="*/ 75437 w 2916681"/>
              <a:gd name="T53" fmla="*/ 307975 h 494792"/>
              <a:gd name="T54" fmla="*/ 100584 w 2916681"/>
              <a:gd name="T55" fmla="*/ 307975 h 494792"/>
              <a:gd name="T56" fmla="*/ 100584 w 2916681"/>
              <a:gd name="T57" fmla="*/ 117348 h 494792"/>
              <a:gd name="T58" fmla="*/ 75437 w 2916681"/>
              <a:gd name="T59" fmla="*/ 100584 h 494792"/>
              <a:gd name="T60" fmla="*/ 75437 w 2916681"/>
              <a:gd name="T61" fmla="*/ 307975 h 494792"/>
              <a:gd name="T62" fmla="*/ 100584 w 2916681"/>
              <a:gd name="T63" fmla="*/ 333120 h 494792"/>
              <a:gd name="T64" fmla="*/ 100584 w 2916681"/>
              <a:gd name="T65" fmla="*/ 307997 h 494792"/>
              <a:gd name="T66" fmla="*/ 75437 w 2916681"/>
              <a:gd name="T67" fmla="*/ 307975 h 494792"/>
              <a:gd name="T68" fmla="*/ 100584 w 2916681"/>
              <a:gd name="T69" fmla="*/ 307975 h 494792"/>
              <a:gd name="T70" fmla="*/ 75437 w 2916681"/>
              <a:gd name="T71" fmla="*/ 307975 h 494792"/>
              <a:gd name="T72" fmla="*/ 100584 w 2916681"/>
              <a:gd name="T73" fmla="*/ 307997 h 494792"/>
              <a:gd name="T74" fmla="*/ 100584 w 2916681"/>
              <a:gd name="T75" fmla="*/ 307975 h 494792"/>
              <a:gd name="T76" fmla="*/ 75437 w 2916681"/>
              <a:gd name="T77" fmla="*/ 0 h 494792"/>
              <a:gd name="T78" fmla="*/ 0 w 2916681"/>
              <a:gd name="T79" fmla="*/ 150875 h 494792"/>
              <a:gd name="T80" fmla="*/ 50291 w 2916681"/>
              <a:gd name="T81" fmla="*/ 117348 h 494792"/>
              <a:gd name="T82" fmla="*/ 50291 w 2916681"/>
              <a:gd name="T83" fmla="*/ 100584 h 494792"/>
              <a:gd name="T84" fmla="*/ 125729 w 2916681"/>
              <a:gd name="T85" fmla="*/ 100584 h 494792"/>
              <a:gd name="T86" fmla="*/ 75437 w 2916681"/>
              <a:gd name="T87" fmla="*/ 0 h 494792"/>
              <a:gd name="T88" fmla="*/ 125729 w 2916681"/>
              <a:gd name="T89" fmla="*/ 100584 h 494792"/>
              <a:gd name="T90" fmla="*/ 100584 w 2916681"/>
              <a:gd name="T91" fmla="*/ 100584 h 494792"/>
              <a:gd name="T92" fmla="*/ 100584 w 2916681"/>
              <a:gd name="T93" fmla="*/ 117348 h 494792"/>
              <a:gd name="T94" fmla="*/ 150875 w 2916681"/>
              <a:gd name="T95" fmla="*/ 150875 h 494792"/>
              <a:gd name="T96" fmla="*/ 125729 w 2916681"/>
              <a:gd name="T97" fmla="*/ 100584 h 494792"/>
              <a:gd name="T98" fmla="*/ 75437 w 2916681"/>
              <a:gd name="T99" fmla="*/ 100584 h 494792"/>
              <a:gd name="T100" fmla="*/ 50291 w 2916681"/>
              <a:gd name="T101" fmla="*/ 100584 h 494792"/>
              <a:gd name="T102" fmla="*/ 50291 w 2916681"/>
              <a:gd name="T103" fmla="*/ 117348 h 494792"/>
              <a:gd name="T104" fmla="*/ 75437 w 2916681"/>
              <a:gd name="T105" fmla="*/ 100584 h 494792"/>
              <a:gd name="T106" fmla="*/ 100584 w 2916681"/>
              <a:gd name="T107" fmla="*/ 100584 h 494792"/>
              <a:gd name="T108" fmla="*/ 75437 w 2916681"/>
              <a:gd name="T109" fmla="*/ 100584 h 494792"/>
              <a:gd name="T110" fmla="*/ 100584 w 2916681"/>
              <a:gd name="T111" fmla="*/ 117348 h 494792"/>
              <a:gd name="T112" fmla="*/ 100584 w 2916681"/>
              <a:gd name="T113" fmla="*/ 100584 h 494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16681" h="494792">
                <a:moveTo>
                  <a:pt x="2866390" y="358244"/>
                </a:moveTo>
                <a:lnTo>
                  <a:pt x="2866390" y="494792"/>
                </a:lnTo>
                <a:lnTo>
                  <a:pt x="2916681" y="494792"/>
                </a:lnTo>
                <a:lnTo>
                  <a:pt x="2916681" y="358267"/>
                </a:lnTo>
                <a:lnTo>
                  <a:pt x="2866390" y="358244"/>
                </a:lnTo>
                <a:close/>
              </a:path>
              <a:path w="2916681" h="494792">
                <a:moveTo>
                  <a:pt x="2866390" y="333120"/>
                </a:moveTo>
                <a:lnTo>
                  <a:pt x="2866390" y="358244"/>
                </a:lnTo>
                <a:lnTo>
                  <a:pt x="2891535" y="358267"/>
                </a:lnTo>
                <a:lnTo>
                  <a:pt x="2866390" y="333120"/>
                </a:lnTo>
                <a:close/>
              </a:path>
              <a:path w="2916681" h="494792">
                <a:moveTo>
                  <a:pt x="100584" y="307997"/>
                </a:moveTo>
                <a:lnTo>
                  <a:pt x="100584" y="333120"/>
                </a:lnTo>
                <a:lnTo>
                  <a:pt x="2866390" y="333120"/>
                </a:lnTo>
                <a:lnTo>
                  <a:pt x="2891535" y="358267"/>
                </a:lnTo>
                <a:lnTo>
                  <a:pt x="2916681" y="358267"/>
                </a:lnTo>
                <a:lnTo>
                  <a:pt x="2916681" y="333120"/>
                </a:lnTo>
                <a:lnTo>
                  <a:pt x="2912756" y="319660"/>
                </a:lnTo>
                <a:lnTo>
                  <a:pt x="2902576" y="310539"/>
                </a:lnTo>
                <a:lnTo>
                  <a:pt x="100584" y="307997"/>
                </a:lnTo>
                <a:close/>
              </a:path>
              <a:path w="2916681" h="494792">
                <a:moveTo>
                  <a:pt x="75437" y="100584"/>
                </a:moveTo>
                <a:lnTo>
                  <a:pt x="50291" y="117348"/>
                </a:lnTo>
                <a:lnTo>
                  <a:pt x="50291" y="333120"/>
                </a:lnTo>
                <a:lnTo>
                  <a:pt x="54217" y="346581"/>
                </a:lnTo>
                <a:lnTo>
                  <a:pt x="64397" y="355702"/>
                </a:lnTo>
                <a:lnTo>
                  <a:pt x="2866390" y="358244"/>
                </a:lnTo>
                <a:lnTo>
                  <a:pt x="2866390" y="333120"/>
                </a:lnTo>
                <a:lnTo>
                  <a:pt x="100584" y="333120"/>
                </a:lnTo>
                <a:lnTo>
                  <a:pt x="75437" y="307975"/>
                </a:lnTo>
                <a:lnTo>
                  <a:pt x="100584" y="307975"/>
                </a:lnTo>
                <a:lnTo>
                  <a:pt x="100584" y="117348"/>
                </a:lnTo>
                <a:lnTo>
                  <a:pt x="75437" y="100584"/>
                </a:lnTo>
                <a:close/>
              </a:path>
              <a:path w="2916681" h="494792">
                <a:moveTo>
                  <a:pt x="75437" y="307975"/>
                </a:moveTo>
                <a:lnTo>
                  <a:pt x="100584" y="333120"/>
                </a:lnTo>
                <a:lnTo>
                  <a:pt x="100584" y="307997"/>
                </a:lnTo>
                <a:lnTo>
                  <a:pt x="75437" y="307975"/>
                </a:lnTo>
                <a:close/>
              </a:path>
              <a:path w="2916681" h="494792">
                <a:moveTo>
                  <a:pt x="100584" y="307975"/>
                </a:moveTo>
                <a:lnTo>
                  <a:pt x="75437" y="307975"/>
                </a:lnTo>
                <a:lnTo>
                  <a:pt x="100584" y="307997"/>
                </a:lnTo>
                <a:lnTo>
                  <a:pt x="100584" y="307975"/>
                </a:lnTo>
                <a:close/>
              </a:path>
              <a:path w="2916681" h="494792">
                <a:moveTo>
                  <a:pt x="75437" y="0"/>
                </a:moveTo>
                <a:lnTo>
                  <a:pt x="0" y="150875"/>
                </a:lnTo>
                <a:lnTo>
                  <a:pt x="50291" y="117348"/>
                </a:lnTo>
                <a:lnTo>
                  <a:pt x="50291" y="100584"/>
                </a:lnTo>
                <a:lnTo>
                  <a:pt x="125729" y="100584"/>
                </a:lnTo>
                <a:lnTo>
                  <a:pt x="75437" y="0"/>
                </a:lnTo>
                <a:close/>
              </a:path>
              <a:path w="2916681" h="494792">
                <a:moveTo>
                  <a:pt x="125729" y="100584"/>
                </a:moveTo>
                <a:lnTo>
                  <a:pt x="100584" y="100584"/>
                </a:lnTo>
                <a:lnTo>
                  <a:pt x="100584" y="117348"/>
                </a:lnTo>
                <a:lnTo>
                  <a:pt x="150875" y="150875"/>
                </a:lnTo>
                <a:lnTo>
                  <a:pt x="125729" y="100584"/>
                </a:lnTo>
                <a:close/>
              </a:path>
              <a:path w="2916681" h="494792">
                <a:moveTo>
                  <a:pt x="75437" y="100584"/>
                </a:moveTo>
                <a:lnTo>
                  <a:pt x="50291" y="100584"/>
                </a:lnTo>
                <a:lnTo>
                  <a:pt x="50291" y="117348"/>
                </a:lnTo>
                <a:lnTo>
                  <a:pt x="75437" y="100584"/>
                </a:lnTo>
                <a:close/>
              </a:path>
              <a:path w="2916681" h="494792">
                <a:moveTo>
                  <a:pt x="100584" y="100584"/>
                </a:moveTo>
                <a:lnTo>
                  <a:pt x="75437" y="100584"/>
                </a:lnTo>
                <a:lnTo>
                  <a:pt x="100584" y="117348"/>
                </a:lnTo>
                <a:lnTo>
                  <a:pt x="100584" y="100584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2" name="object 30"/>
          <p:cNvSpPr>
            <a:spLocks/>
          </p:cNvSpPr>
          <p:nvPr/>
        </p:nvSpPr>
        <p:spPr bwMode="auto">
          <a:xfrm>
            <a:off x="1476375" y="2214563"/>
            <a:ext cx="2992438" cy="593725"/>
          </a:xfrm>
          <a:custGeom>
            <a:avLst/>
            <a:gdLst>
              <a:gd name="T0" fmla="*/ 2891409 w 2991993"/>
              <a:gd name="T1" fmla="*/ 395373 h 593470"/>
              <a:gd name="T2" fmla="*/ 14105 w 2991993"/>
              <a:gd name="T3" fmla="*/ 397915 h 593470"/>
              <a:gd name="T4" fmla="*/ 3925 w 2991993"/>
              <a:gd name="T5" fmla="*/ 407036 h 593470"/>
              <a:gd name="T6" fmla="*/ 0 w 2991993"/>
              <a:gd name="T7" fmla="*/ 420496 h 593470"/>
              <a:gd name="T8" fmla="*/ 0 w 2991993"/>
              <a:gd name="T9" fmla="*/ 593470 h 593470"/>
              <a:gd name="T10" fmla="*/ 50291 w 2991993"/>
              <a:gd name="T11" fmla="*/ 593470 h 593470"/>
              <a:gd name="T12" fmla="*/ 50291 w 2991993"/>
              <a:gd name="T13" fmla="*/ 445642 h 593470"/>
              <a:gd name="T14" fmla="*/ 25146 w 2991993"/>
              <a:gd name="T15" fmla="*/ 445642 h 593470"/>
              <a:gd name="T16" fmla="*/ 50291 w 2991993"/>
              <a:gd name="T17" fmla="*/ 420496 h 593470"/>
              <a:gd name="T18" fmla="*/ 2891409 w 2991993"/>
              <a:gd name="T19" fmla="*/ 420496 h 593470"/>
              <a:gd name="T20" fmla="*/ 2891409 w 2991993"/>
              <a:gd name="T21" fmla="*/ 395373 h 593470"/>
              <a:gd name="T22" fmla="*/ 50291 w 2991993"/>
              <a:gd name="T23" fmla="*/ 420496 h 593470"/>
              <a:gd name="T24" fmla="*/ 25146 w 2991993"/>
              <a:gd name="T25" fmla="*/ 445642 h 593470"/>
              <a:gd name="T26" fmla="*/ 50292 w 2991993"/>
              <a:gd name="T27" fmla="*/ 445620 h 593470"/>
              <a:gd name="T28" fmla="*/ 50291 w 2991993"/>
              <a:gd name="T29" fmla="*/ 420496 h 593470"/>
              <a:gd name="T30" fmla="*/ 50291 w 2991993"/>
              <a:gd name="T31" fmla="*/ 445620 h 593470"/>
              <a:gd name="T32" fmla="*/ 25146 w 2991993"/>
              <a:gd name="T33" fmla="*/ 445642 h 593470"/>
              <a:gd name="T34" fmla="*/ 50291 w 2991993"/>
              <a:gd name="T35" fmla="*/ 445642 h 593470"/>
              <a:gd name="T36" fmla="*/ 50291 w 2991993"/>
              <a:gd name="T37" fmla="*/ 445620 h 593470"/>
              <a:gd name="T38" fmla="*/ 2941701 w 2991993"/>
              <a:gd name="T39" fmla="*/ 395350 h 593470"/>
              <a:gd name="T40" fmla="*/ 2916555 w 2991993"/>
              <a:gd name="T41" fmla="*/ 395350 h 593470"/>
              <a:gd name="T42" fmla="*/ 2891409 w 2991993"/>
              <a:gd name="T43" fmla="*/ 420496 h 593470"/>
              <a:gd name="T44" fmla="*/ 50291 w 2991993"/>
              <a:gd name="T45" fmla="*/ 420496 h 593470"/>
              <a:gd name="T46" fmla="*/ 50291 w 2991993"/>
              <a:gd name="T47" fmla="*/ 445620 h 593470"/>
              <a:gd name="T48" fmla="*/ 2927650 w 2991993"/>
              <a:gd name="T49" fmla="*/ 443100 h 593470"/>
              <a:gd name="T50" fmla="*/ 2937806 w 2991993"/>
              <a:gd name="T51" fmla="*/ 434013 h 593470"/>
              <a:gd name="T52" fmla="*/ 2941701 w 2991993"/>
              <a:gd name="T53" fmla="*/ 420496 h 593470"/>
              <a:gd name="T54" fmla="*/ 2941701 w 2991993"/>
              <a:gd name="T55" fmla="*/ 395350 h 593470"/>
              <a:gd name="T56" fmla="*/ 2916555 w 2991993"/>
              <a:gd name="T57" fmla="*/ 395350 h 593470"/>
              <a:gd name="T58" fmla="*/ 2891409 w 2991993"/>
              <a:gd name="T59" fmla="*/ 395373 h 593470"/>
              <a:gd name="T60" fmla="*/ 2891409 w 2991993"/>
              <a:gd name="T61" fmla="*/ 420496 h 593470"/>
              <a:gd name="T62" fmla="*/ 2916555 w 2991993"/>
              <a:gd name="T63" fmla="*/ 395350 h 593470"/>
              <a:gd name="T64" fmla="*/ 2916555 w 2991993"/>
              <a:gd name="T65" fmla="*/ 100583 h 593470"/>
              <a:gd name="T66" fmla="*/ 2891409 w 2991993"/>
              <a:gd name="T67" fmla="*/ 117348 h 593470"/>
              <a:gd name="T68" fmla="*/ 2891409 w 2991993"/>
              <a:gd name="T69" fmla="*/ 395373 h 593470"/>
              <a:gd name="T70" fmla="*/ 2941701 w 2991993"/>
              <a:gd name="T71" fmla="*/ 395350 h 593470"/>
              <a:gd name="T72" fmla="*/ 2941701 w 2991993"/>
              <a:gd name="T73" fmla="*/ 117348 h 593470"/>
              <a:gd name="T74" fmla="*/ 2916555 w 2991993"/>
              <a:gd name="T75" fmla="*/ 100583 h 593470"/>
              <a:gd name="T76" fmla="*/ 2916555 w 2991993"/>
              <a:gd name="T77" fmla="*/ 0 h 593470"/>
              <a:gd name="T78" fmla="*/ 2841117 w 2991993"/>
              <a:gd name="T79" fmla="*/ 150875 h 593470"/>
              <a:gd name="T80" fmla="*/ 2891409 w 2991993"/>
              <a:gd name="T81" fmla="*/ 117348 h 593470"/>
              <a:gd name="T82" fmla="*/ 2891409 w 2991993"/>
              <a:gd name="T83" fmla="*/ 100583 h 593470"/>
              <a:gd name="T84" fmla="*/ 2966847 w 2991993"/>
              <a:gd name="T85" fmla="*/ 100583 h 593470"/>
              <a:gd name="T86" fmla="*/ 2916555 w 2991993"/>
              <a:gd name="T87" fmla="*/ 0 h 593470"/>
              <a:gd name="T88" fmla="*/ 2966847 w 2991993"/>
              <a:gd name="T89" fmla="*/ 100583 h 593470"/>
              <a:gd name="T90" fmla="*/ 2941701 w 2991993"/>
              <a:gd name="T91" fmla="*/ 100583 h 593470"/>
              <a:gd name="T92" fmla="*/ 2941701 w 2991993"/>
              <a:gd name="T93" fmla="*/ 117348 h 593470"/>
              <a:gd name="T94" fmla="*/ 2991993 w 2991993"/>
              <a:gd name="T95" fmla="*/ 150875 h 593470"/>
              <a:gd name="T96" fmla="*/ 2966847 w 2991993"/>
              <a:gd name="T97" fmla="*/ 100583 h 593470"/>
              <a:gd name="T98" fmla="*/ 2916555 w 2991993"/>
              <a:gd name="T99" fmla="*/ 100583 h 593470"/>
              <a:gd name="T100" fmla="*/ 2891409 w 2991993"/>
              <a:gd name="T101" fmla="*/ 100583 h 593470"/>
              <a:gd name="T102" fmla="*/ 2891409 w 2991993"/>
              <a:gd name="T103" fmla="*/ 117348 h 593470"/>
              <a:gd name="T104" fmla="*/ 2916555 w 2991993"/>
              <a:gd name="T105" fmla="*/ 100583 h 593470"/>
              <a:gd name="T106" fmla="*/ 2941701 w 2991993"/>
              <a:gd name="T107" fmla="*/ 100583 h 593470"/>
              <a:gd name="T108" fmla="*/ 2916555 w 2991993"/>
              <a:gd name="T109" fmla="*/ 100583 h 593470"/>
              <a:gd name="T110" fmla="*/ 2941701 w 2991993"/>
              <a:gd name="T111" fmla="*/ 117348 h 593470"/>
              <a:gd name="T112" fmla="*/ 2941701 w 2991993"/>
              <a:gd name="T113" fmla="*/ 100583 h 593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91993" h="593470">
                <a:moveTo>
                  <a:pt x="2891409" y="395373"/>
                </a:moveTo>
                <a:lnTo>
                  <a:pt x="14105" y="397915"/>
                </a:lnTo>
                <a:lnTo>
                  <a:pt x="3925" y="407036"/>
                </a:lnTo>
                <a:lnTo>
                  <a:pt x="0" y="420496"/>
                </a:lnTo>
                <a:lnTo>
                  <a:pt x="0" y="593470"/>
                </a:lnTo>
                <a:lnTo>
                  <a:pt x="50291" y="593470"/>
                </a:lnTo>
                <a:lnTo>
                  <a:pt x="50291" y="445642"/>
                </a:lnTo>
                <a:lnTo>
                  <a:pt x="25146" y="445642"/>
                </a:lnTo>
                <a:lnTo>
                  <a:pt x="50291" y="420496"/>
                </a:lnTo>
                <a:lnTo>
                  <a:pt x="2891409" y="420496"/>
                </a:lnTo>
                <a:lnTo>
                  <a:pt x="2891409" y="395373"/>
                </a:lnTo>
                <a:close/>
              </a:path>
              <a:path w="2991993" h="593470">
                <a:moveTo>
                  <a:pt x="50291" y="420496"/>
                </a:moveTo>
                <a:lnTo>
                  <a:pt x="25146" y="445642"/>
                </a:lnTo>
                <a:lnTo>
                  <a:pt x="50292" y="445620"/>
                </a:lnTo>
                <a:lnTo>
                  <a:pt x="50291" y="420496"/>
                </a:lnTo>
                <a:close/>
              </a:path>
              <a:path w="2991993" h="593470">
                <a:moveTo>
                  <a:pt x="50291" y="445620"/>
                </a:moveTo>
                <a:lnTo>
                  <a:pt x="25146" y="445642"/>
                </a:lnTo>
                <a:lnTo>
                  <a:pt x="50291" y="445642"/>
                </a:lnTo>
                <a:lnTo>
                  <a:pt x="50291" y="445620"/>
                </a:lnTo>
                <a:close/>
              </a:path>
              <a:path w="2991993" h="593470">
                <a:moveTo>
                  <a:pt x="2941701" y="395350"/>
                </a:moveTo>
                <a:lnTo>
                  <a:pt x="2916555" y="395350"/>
                </a:lnTo>
                <a:lnTo>
                  <a:pt x="2891409" y="420496"/>
                </a:lnTo>
                <a:lnTo>
                  <a:pt x="50291" y="420496"/>
                </a:lnTo>
                <a:lnTo>
                  <a:pt x="50291" y="445620"/>
                </a:lnTo>
                <a:lnTo>
                  <a:pt x="2927650" y="443100"/>
                </a:lnTo>
                <a:lnTo>
                  <a:pt x="2937806" y="434013"/>
                </a:lnTo>
                <a:lnTo>
                  <a:pt x="2941701" y="420496"/>
                </a:lnTo>
                <a:lnTo>
                  <a:pt x="2941701" y="395350"/>
                </a:lnTo>
                <a:close/>
              </a:path>
              <a:path w="2991993" h="593470">
                <a:moveTo>
                  <a:pt x="2916555" y="395350"/>
                </a:moveTo>
                <a:lnTo>
                  <a:pt x="2891409" y="395373"/>
                </a:lnTo>
                <a:lnTo>
                  <a:pt x="2891409" y="420496"/>
                </a:lnTo>
                <a:lnTo>
                  <a:pt x="2916555" y="395350"/>
                </a:lnTo>
                <a:close/>
              </a:path>
              <a:path w="2991993" h="593470">
                <a:moveTo>
                  <a:pt x="2916555" y="100583"/>
                </a:moveTo>
                <a:lnTo>
                  <a:pt x="2891409" y="117348"/>
                </a:lnTo>
                <a:lnTo>
                  <a:pt x="2891409" y="395373"/>
                </a:lnTo>
                <a:lnTo>
                  <a:pt x="2941701" y="395350"/>
                </a:lnTo>
                <a:lnTo>
                  <a:pt x="2941701" y="117348"/>
                </a:lnTo>
                <a:lnTo>
                  <a:pt x="2916555" y="100583"/>
                </a:lnTo>
                <a:close/>
              </a:path>
              <a:path w="2991993" h="593470">
                <a:moveTo>
                  <a:pt x="2916555" y="0"/>
                </a:moveTo>
                <a:lnTo>
                  <a:pt x="2841117" y="150875"/>
                </a:lnTo>
                <a:lnTo>
                  <a:pt x="2891409" y="117348"/>
                </a:lnTo>
                <a:lnTo>
                  <a:pt x="2891409" y="100583"/>
                </a:lnTo>
                <a:lnTo>
                  <a:pt x="2966847" y="100583"/>
                </a:lnTo>
                <a:lnTo>
                  <a:pt x="2916555" y="0"/>
                </a:lnTo>
                <a:close/>
              </a:path>
              <a:path w="2991993" h="593470">
                <a:moveTo>
                  <a:pt x="2966847" y="100583"/>
                </a:moveTo>
                <a:lnTo>
                  <a:pt x="2941701" y="100583"/>
                </a:lnTo>
                <a:lnTo>
                  <a:pt x="2941701" y="117348"/>
                </a:lnTo>
                <a:lnTo>
                  <a:pt x="2991993" y="150875"/>
                </a:lnTo>
                <a:lnTo>
                  <a:pt x="2966847" y="100583"/>
                </a:lnTo>
                <a:close/>
              </a:path>
              <a:path w="2991993" h="593470">
                <a:moveTo>
                  <a:pt x="2916555" y="100583"/>
                </a:moveTo>
                <a:lnTo>
                  <a:pt x="2891409" y="100583"/>
                </a:lnTo>
                <a:lnTo>
                  <a:pt x="2891409" y="117348"/>
                </a:lnTo>
                <a:lnTo>
                  <a:pt x="2916555" y="100583"/>
                </a:lnTo>
                <a:close/>
              </a:path>
              <a:path w="2991993" h="593470">
                <a:moveTo>
                  <a:pt x="2941701" y="100583"/>
                </a:moveTo>
                <a:lnTo>
                  <a:pt x="2916555" y="100583"/>
                </a:lnTo>
                <a:lnTo>
                  <a:pt x="2941701" y="117348"/>
                </a:lnTo>
                <a:lnTo>
                  <a:pt x="2941701" y="10058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3" name="object 31"/>
          <p:cNvSpPr>
            <a:spLocks/>
          </p:cNvSpPr>
          <p:nvPr/>
        </p:nvSpPr>
        <p:spPr bwMode="auto">
          <a:xfrm>
            <a:off x="4510088" y="3733800"/>
            <a:ext cx="150812" cy="493713"/>
          </a:xfrm>
          <a:custGeom>
            <a:avLst/>
            <a:gdLst>
              <a:gd name="T0" fmla="*/ 100584 w 150875"/>
              <a:gd name="T1" fmla="*/ 222250 h 494792"/>
              <a:gd name="T2" fmla="*/ 75437 w 150875"/>
              <a:gd name="T3" fmla="*/ 222250 h 494792"/>
              <a:gd name="T4" fmla="*/ 50292 w 150875"/>
              <a:gd name="T5" fmla="*/ 247395 h 494792"/>
              <a:gd name="T6" fmla="*/ 50292 w 150875"/>
              <a:gd name="T7" fmla="*/ 494792 h 494792"/>
              <a:gd name="T8" fmla="*/ 100584 w 150875"/>
              <a:gd name="T9" fmla="*/ 494792 h 494792"/>
              <a:gd name="T10" fmla="*/ 100584 w 150875"/>
              <a:gd name="T11" fmla="*/ 272542 h 494792"/>
              <a:gd name="T12" fmla="*/ 75437 w 150875"/>
              <a:gd name="T13" fmla="*/ 272542 h 494792"/>
              <a:gd name="T14" fmla="*/ 100584 w 150875"/>
              <a:gd name="T15" fmla="*/ 247395 h 494792"/>
              <a:gd name="T16" fmla="*/ 100584 w 150875"/>
              <a:gd name="T17" fmla="*/ 222250 h 494792"/>
              <a:gd name="T18" fmla="*/ 100584 w 150875"/>
              <a:gd name="T19" fmla="*/ 247395 h 494792"/>
              <a:gd name="T20" fmla="*/ 75437 w 150875"/>
              <a:gd name="T21" fmla="*/ 272542 h 494792"/>
              <a:gd name="T22" fmla="*/ 86478 w 150875"/>
              <a:gd name="T23" fmla="*/ 269977 h 494792"/>
              <a:gd name="T24" fmla="*/ 96658 w 150875"/>
              <a:gd name="T25" fmla="*/ 260856 h 494792"/>
              <a:gd name="T26" fmla="*/ 100584 w 150875"/>
              <a:gd name="T27" fmla="*/ 247395 h 494792"/>
              <a:gd name="T28" fmla="*/ 100584 w 150875"/>
              <a:gd name="T29" fmla="*/ 247395 h 494792"/>
              <a:gd name="T30" fmla="*/ 96658 w 150875"/>
              <a:gd name="T31" fmla="*/ 260856 h 494792"/>
              <a:gd name="T32" fmla="*/ 86478 w 150875"/>
              <a:gd name="T33" fmla="*/ 269977 h 494792"/>
              <a:gd name="T34" fmla="*/ 75437 w 150875"/>
              <a:gd name="T35" fmla="*/ 272542 h 494792"/>
              <a:gd name="T36" fmla="*/ 100584 w 150875"/>
              <a:gd name="T37" fmla="*/ 272542 h 494792"/>
              <a:gd name="T38" fmla="*/ 100584 w 150875"/>
              <a:gd name="T39" fmla="*/ 247395 h 494792"/>
              <a:gd name="T40" fmla="*/ 75437 w 150875"/>
              <a:gd name="T41" fmla="*/ 100584 h 494792"/>
              <a:gd name="T42" fmla="*/ 50292 w 150875"/>
              <a:gd name="T43" fmla="*/ 117348 h 494792"/>
              <a:gd name="T44" fmla="*/ 50292 w 150875"/>
              <a:gd name="T45" fmla="*/ 247395 h 494792"/>
              <a:gd name="T46" fmla="*/ 54217 w 150875"/>
              <a:gd name="T47" fmla="*/ 233935 h 494792"/>
              <a:gd name="T48" fmla="*/ 64397 w 150875"/>
              <a:gd name="T49" fmla="*/ 224814 h 494792"/>
              <a:gd name="T50" fmla="*/ 75437 w 150875"/>
              <a:gd name="T51" fmla="*/ 222250 h 494792"/>
              <a:gd name="T52" fmla="*/ 100584 w 150875"/>
              <a:gd name="T53" fmla="*/ 222250 h 494792"/>
              <a:gd name="T54" fmla="*/ 100584 w 150875"/>
              <a:gd name="T55" fmla="*/ 117348 h 494792"/>
              <a:gd name="T56" fmla="*/ 75437 w 150875"/>
              <a:gd name="T57" fmla="*/ 100584 h 494792"/>
              <a:gd name="T58" fmla="*/ 75437 w 150875"/>
              <a:gd name="T59" fmla="*/ 222250 h 494792"/>
              <a:gd name="T60" fmla="*/ 64397 w 150875"/>
              <a:gd name="T61" fmla="*/ 224814 h 494792"/>
              <a:gd name="T62" fmla="*/ 54217 w 150875"/>
              <a:gd name="T63" fmla="*/ 233935 h 494792"/>
              <a:gd name="T64" fmla="*/ 50292 w 150875"/>
              <a:gd name="T65" fmla="*/ 247395 h 494792"/>
              <a:gd name="T66" fmla="*/ 75437 w 150875"/>
              <a:gd name="T67" fmla="*/ 222250 h 494792"/>
              <a:gd name="T68" fmla="*/ 75437 w 150875"/>
              <a:gd name="T69" fmla="*/ 0 h 494792"/>
              <a:gd name="T70" fmla="*/ 0 w 150875"/>
              <a:gd name="T71" fmla="*/ 150875 h 494792"/>
              <a:gd name="T72" fmla="*/ 50291 w 150875"/>
              <a:gd name="T73" fmla="*/ 117348 h 494792"/>
              <a:gd name="T74" fmla="*/ 50292 w 150875"/>
              <a:gd name="T75" fmla="*/ 100584 h 494792"/>
              <a:gd name="T76" fmla="*/ 125730 w 150875"/>
              <a:gd name="T77" fmla="*/ 100584 h 494792"/>
              <a:gd name="T78" fmla="*/ 75437 w 150875"/>
              <a:gd name="T79" fmla="*/ 0 h 494792"/>
              <a:gd name="T80" fmla="*/ 125730 w 150875"/>
              <a:gd name="T81" fmla="*/ 100584 h 494792"/>
              <a:gd name="T82" fmla="*/ 100584 w 150875"/>
              <a:gd name="T83" fmla="*/ 100584 h 494792"/>
              <a:gd name="T84" fmla="*/ 100584 w 150875"/>
              <a:gd name="T85" fmla="*/ 117348 h 494792"/>
              <a:gd name="T86" fmla="*/ 150875 w 150875"/>
              <a:gd name="T87" fmla="*/ 150875 h 494792"/>
              <a:gd name="T88" fmla="*/ 125730 w 150875"/>
              <a:gd name="T89" fmla="*/ 100584 h 494792"/>
              <a:gd name="T90" fmla="*/ 75437 w 150875"/>
              <a:gd name="T91" fmla="*/ 100584 h 494792"/>
              <a:gd name="T92" fmla="*/ 50292 w 150875"/>
              <a:gd name="T93" fmla="*/ 100584 h 494792"/>
              <a:gd name="T94" fmla="*/ 50292 w 150875"/>
              <a:gd name="T95" fmla="*/ 117348 h 494792"/>
              <a:gd name="T96" fmla="*/ 75437 w 150875"/>
              <a:gd name="T97" fmla="*/ 100584 h 494792"/>
              <a:gd name="T98" fmla="*/ 100584 w 150875"/>
              <a:gd name="T99" fmla="*/ 100584 h 494792"/>
              <a:gd name="T100" fmla="*/ 75437 w 150875"/>
              <a:gd name="T101" fmla="*/ 100584 h 494792"/>
              <a:gd name="T102" fmla="*/ 100584 w 150875"/>
              <a:gd name="T103" fmla="*/ 117348 h 494792"/>
              <a:gd name="T104" fmla="*/ 100584 w 150875"/>
              <a:gd name="T105" fmla="*/ 100584 h 494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0875" h="494792">
                <a:moveTo>
                  <a:pt x="100584" y="222250"/>
                </a:moveTo>
                <a:lnTo>
                  <a:pt x="75437" y="222250"/>
                </a:lnTo>
                <a:lnTo>
                  <a:pt x="50292" y="247395"/>
                </a:lnTo>
                <a:lnTo>
                  <a:pt x="50292" y="494792"/>
                </a:lnTo>
                <a:lnTo>
                  <a:pt x="100584" y="494792"/>
                </a:lnTo>
                <a:lnTo>
                  <a:pt x="100584" y="272542"/>
                </a:lnTo>
                <a:lnTo>
                  <a:pt x="75437" y="272542"/>
                </a:lnTo>
                <a:lnTo>
                  <a:pt x="100584" y="247395"/>
                </a:lnTo>
                <a:lnTo>
                  <a:pt x="100584" y="222250"/>
                </a:lnTo>
                <a:close/>
              </a:path>
              <a:path w="150875" h="494792">
                <a:moveTo>
                  <a:pt x="100584" y="247395"/>
                </a:moveTo>
                <a:lnTo>
                  <a:pt x="75437" y="272542"/>
                </a:lnTo>
                <a:lnTo>
                  <a:pt x="86478" y="269977"/>
                </a:lnTo>
                <a:lnTo>
                  <a:pt x="96658" y="260856"/>
                </a:lnTo>
                <a:lnTo>
                  <a:pt x="100584" y="247395"/>
                </a:lnTo>
                <a:close/>
              </a:path>
              <a:path w="150875" h="494792">
                <a:moveTo>
                  <a:pt x="100584" y="247395"/>
                </a:moveTo>
                <a:lnTo>
                  <a:pt x="96658" y="260856"/>
                </a:lnTo>
                <a:lnTo>
                  <a:pt x="86478" y="269977"/>
                </a:lnTo>
                <a:lnTo>
                  <a:pt x="75437" y="272542"/>
                </a:lnTo>
                <a:lnTo>
                  <a:pt x="100584" y="272542"/>
                </a:lnTo>
                <a:lnTo>
                  <a:pt x="100584" y="247395"/>
                </a:lnTo>
                <a:close/>
              </a:path>
              <a:path w="150875" h="494792">
                <a:moveTo>
                  <a:pt x="75437" y="100584"/>
                </a:moveTo>
                <a:lnTo>
                  <a:pt x="50292" y="117348"/>
                </a:lnTo>
                <a:lnTo>
                  <a:pt x="50292" y="247395"/>
                </a:lnTo>
                <a:lnTo>
                  <a:pt x="54217" y="233935"/>
                </a:lnTo>
                <a:lnTo>
                  <a:pt x="64397" y="224814"/>
                </a:lnTo>
                <a:lnTo>
                  <a:pt x="75437" y="222250"/>
                </a:lnTo>
                <a:lnTo>
                  <a:pt x="100584" y="222250"/>
                </a:lnTo>
                <a:lnTo>
                  <a:pt x="100584" y="117348"/>
                </a:lnTo>
                <a:lnTo>
                  <a:pt x="75437" y="100584"/>
                </a:lnTo>
                <a:close/>
              </a:path>
              <a:path w="150875" h="494792">
                <a:moveTo>
                  <a:pt x="75437" y="222250"/>
                </a:moveTo>
                <a:lnTo>
                  <a:pt x="64397" y="224814"/>
                </a:lnTo>
                <a:lnTo>
                  <a:pt x="54217" y="233935"/>
                </a:lnTo>
                <a:lnTo>
                  <a:pt x="50292" y="247395"/>
                </a:lnTo>
                <a:lnTo>
                  <a:pt x="75437" y="222250"/>
                </a:lnTo>
                <a:close/>
              </a:path>
              <a:path w="150875" h="494792">
                <a:moveTo>
                  <a:pt x="75437" y="0"/>
                </a:moveTo>
                <a:lnTo>
                  <a:pt x="0" y="150875"/>
                </a:lnTo>
                <a:lnTo>
                  <a:pt x="50291" y="117348"/>
                </a:lnTo>
                <a:lnTo>
                  <a:pt x="50292" y="100584"/>
                </a:lnTo>
                <a:lnTo>
                  <a:pt x="125730" y="100584"/>
                </a:lnTo>
                <a:lnTo>
                  <a:pt x="75437" y="0"/>
                </a:lnTo>
                <a:close/>
              </a:path>
              <a:path w="150875" h="494792">
                <a:moveTo>
                  <a:pt x="125730" y="100584"/>
                </a:moveTo>
                <a:lnTo>
                  <a:pt x="100584" y="100584"/>
                </a:lnTo>
                <a:lnTo>
                  <a:pt x="100584" y="117348"/>
                </a:lnTo>
                <a:lnTo>
                  <a:pt x="150875" y="150875"/>
                </a:lnTo>
                <a:lnTo>
                  <a:pt x="125730" y="100584"/>
                </a:lnTo>
                <a:close/>
              </a:path>
              <a:path w="150875" h="494792">
                <a:moveTo>
                  <a:pt x="75437" y="100584"/>
                </a:moveTo>
                <a:lnTo>
                  <a:pt x="50292" y="100584"/>
                </a:lnTo>
                <a:lnTo>
                  <a:pt x="50292" y="117348"/>
                </a:lnTo>
                <a:lnTo>
                  <a:pt x="75437" y="100584"/>
                </a:lnTo>
                <a:close/>
              </a:path>
              <a:path w="150875" h="494792">
                <a:moveTo>
                  <a:pt x="100584" y="100584"/>
                </a:moveTo>
                <a:lnTo>
                  <a:pt x="75437" y="100584"/>
                </a:lnTo>
                <a:lnTo>
                  <a:pt x="100584" y="117348"/>
                </a:lnTo>
                <a:lnTo>
                  <a:pt x="100584" y="100584"/>
                </a:lnTo>
                <a:close/>
              </a:path>
            </a:pathLst>
          </a:custGeom>
          <a:solidFill>
            <a:srgbClr val="6F2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4" name="object 32"/>
          <p:cNvSpPr>
            <a:spLocks/>
          </p:cNvSpPr>
          <p:nvPr/>
        </p:nvSpPr>
        <p:spPr bwMode="auto">
          <a:xfrm>
            <a:off x="4510088" y="2214563"/>
            <a:ext cx="150812" cy="593725"/>
          </a:xfrm>
          <a:custGeom>
            <a:avLst/>
            <a:gdLst>
              <a:gd name="T0" fmla="*/ 50292 w 150875"/>
              <a:gd name="T1" fmla="*/ 296671 h 593470"/>
              <a:gd name="T2" fmla="*/ 50292 w 150875"/>
              <a:gd name="T3" fmla="*/ 593470 h 593470"/>
              <a:gd name="T4" fmla="*/ 100584 w 150875"/>
              <a:gd name="T5" fmla="*/ 593470 h 593470"/>
              <a:gd name="T6" fmla="*/ 100584 w 150875"/>
              <a:gd name="T7" fmla="*/ 321817 h 593470"/>
              <a:gd name="T8" fmla="*/ 75437 w 150875"/>
              <a:gd name="T9" fmla="*/ 321817 h 593470"/>
              <a:gd name="T10" fmla="*/ 64397 w 150875"/>
              <a:gd name="T11" fmla="*/ 319275 h 593470"/>
              <a:gd name="T12" fmla="*/ 54217 w 150875"/>
              <a:gd name="T13" fmla="*/ 310188 h 593470"/>
              <a:gd name="T14" fmla="*/ 50292 w 150875"/>
              <a:gd name="T15" fmla="*/ 296671 h 593470"/>
              <a:gd name="T16" fmla="*/ 50292 w 150875"/>
              <a:gd name="T17" fmla="*/ 296671 h 593470"/>
              <a:gd name="T18" fmla="*/ 54217 w 150875"/>
              <a:gd name="T19" fmla="*/ 310188 h 593470"/>
              <a:gd name="T20" fmla="*/ 64397 w 150875"/>
              <a:gd name="T21" fmla="*/ 319275 h 593470"/>
              <a:gd name="T22" fmla="*/ 75437 w 150875"/>
              <a:gd name="T23" fmla="*/ 321817 h 593470"/>
              <a:gd name="T24" fmla="*/ 50292 w 150875"/>
              <a:gd name="T25" fmla="*/ 296671 h 593470"/>
              <a:gd name="T26" fmla="*/ 75437 w 150875"/>
              <a:gd name="T27" fmla="*/ 100583 h 593470"/>
              <a:gd name="T28" fmla="*/ 50292 w 150875"/>
              <a:gd name="T29" fmla="*/ 117348 h 593470"/>
              <a:gd name="T30" fmla="*/ 50292 w 150875"/>
              <a:gd name="T31" fmla="*/ 296671 h 593470"/>
              <a:gd name="T32" fmla="*/ 75437 w 150875"/>
              <a:gd name="T33" fmla="*/ 321817 h 593470"/>
              <a:gd name="T34" fmla="*/ 100584 w 150875"/>
              <a:gd name="T35" fmla="*/ 321817 h 593470"/>
              <a:gd name="T36" fmla="*/ 100584 w 150875"/>
              <a:gd name="T37" fmla="*/ 296671 h 593470"/>
              <a:gd name="T38" fmla="*/ 75437 w 150875"/>
              <a:gd name="T39" fmla="*/ 271525 h 593470"/>
              <a:gd name="T40" fmla="*/ 100584 w 150875"/>
              <a:gd name="T41" fmla="*/ 271525 h 593470"/>
              <a:gd name="T42" fmla="*/ 100584 w 150875"/>
              <a:gd name="T43" fmla="*/ 117348 h 593470"/>
              <a:gd name="T44" fmla="*/ 75437 w 150875"/>
              <a:gd name="T45" fmla="*/ 100583 h 593470"/>
              <a:gd name="T46" fmla="*/ 75437 w 150875"/>
              <a:gd name="T47" fmla="*/ 271525 h 593470"/>
              <a:gd name="T48" fmla="*/ 100584 w 150875"/>
              <a:gd name="T49" fmla="*/ 296671 h 593470"/>
              <a:gd name="T50" fmla="*/ 96658 w 150875"/>
              <a:gd name="T51" fmla="*/ 283211 h 593470"/>
              <a:gd name="T52" fmla="*/ 86478 w 150875"/>
              <a:gd name="T53" fmla="*/ 274090 h 593470"/>
              <a:gd name="T54" fmla="*/ 75437 w 150875"/>
              <a:gd name="T55" fmla="*/ 271525 h 593470"/>
              <a:gd name="T56" fmla="*/ 100584 w 150875"/>
              <a:gd name="T57" fmla="*/ 271525 h 593470"/>
              <a:gd name="T58" fmla="*/ 75437 w 150875"/>
              <a:gd name="T59" fmla="*/ 271525 h 593470"/>
              <a:gd name="T60" fmla="*/ 86478 w 150875"/>
              <a:gd name="T61" fmla="*/ 274090 h 593470"/>
              <a:gd name="T62" fmla="*/ 96658 w 150875"/>
              <a:gd name="T63" fmla="*/ 283211 h 593470"/>
              <a:gd name="T64" fmla="*/ 100584 w 150875"/>
              <a:gd name="T65" fmla="*/ 296671 h 593470"/>
              <a:gd name="T66" fmla="*/ 100584 w 150875"/>
              <a:gd name="T67" fmla="*/ 271525 h 593470"/>
              <a:gd name="T68" fmla="*/ 75437 w 150875"/>
              <a:gd name="T69" fmla="*/ 0 h 593470"/>
              <a:gd name="T70" fmla="*/ 0 w 150875"/>
              <a:gd name="T71" fmla="*/ 150875 h 593470"/>
              <a:gd name="T72" fmla="*/ 50291 w 150875"/>
              <a:gd name="T73" fmla="*/ 117348 h 593470"/>
              <a:gd name="T74" fmla="*/ 50292 w 150875"/>
              <a:gd name="T75" fmla="*/ 100583 h 593470"/>
              <a:gd name="T76" fmla="*/ 125729 w 150875"/>
              <a:gd name="T77" fmla="*/ 100583 h 593470"/>
              <a:gd name="T78" fmla="*/ 75437 w 150875"/>
              <a:gd name="T79" fmla="*/ 0 h 593470"/>
              <a:gd name="T80" fmla="*/ 125729 w 150875"/>
              <a:gd name="T81" fmla="*/ 100583 h 593470"/>
              <a:gd name="T82" fmla="*/ 100584 w 150875"/>
              <a:gd name="T83" fmla="*/ 100583 h 593470"/>
              <a:gd name="T84" fmla="*/ 100584 w 150875"/>
              <a:gd name="T85" fmla="*/ 117348 h 593470"/>
              <a:gd name="T86" fmla="*/ 150875 w 150875"/>
              <a:gd name="T87" fmla="*/ 150875 h 593470"/>
              <a:gd name="T88" fmla="*/ 125729 w 150875"/>
              <a:gd name="T89" fmla="*/ 100583 h 593470"/>
              <a:gd name="T90" fmla="*/ 75437 w 150875"/>
              <a:gd name="T91" fmla="*/ 100583 h 593470"/>
              <a:gd name="T92" fmla="*/ 50292 w 150875"/>
              <a:gd name="T93" fmla="*/ 100583 h 593470"/>
              <a:gd name="T94" fmla="*/ 50292 w 150875"/>
              <a:gd name="T95" fmla="*/ 117348 h 593470"/>
              <a:gd name="T96" fmla="*/ 75437 w 150875"/>
              <a:gd name="T97" fmla="*/ 100583 h 593470"/>
              <a:gd name="T98" fmla="*/ 100584 w 150875"/>
              <a:gd name="T99" fmla="*/ 100583 h 593470"/>
              <a:gd name="T100" fmla="*/ 75437 w 150875"/>
              <a:gd name="T101" fmla="*/ 100583 h 593470"/>
              <a:gd name="T102" fmla="*/ 100584 w 150875"/>
              <a:gd name="T103" fmla="*/ 117348 h 593470"/>
              <a:gd name="T104" fmla="*/ 100584 w 150875"/>
              <a:gd name="T105" fmla="*/ 100583 h 593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0875" h="593470">
                <a:moveTo>
                  <a:pt x="50292" y="296671"/>
                </a:moveTo>
                <a:lnTo>
                  <a:pt x="50292" y="593470"/>
                </a:lnTo>
                <a:lnTo>
                  <a:pt x="100584" y="593470"/>
                </a:lnTo>
                <a:lnTo>
                  <a:pt x="100584" y="321817"/>
                </a:lnTo>
                <a:lnTo>
                  <a:pt x="75437" y="321817"/>
                </a:lnTo>
                <a:lnTo>
                  <a:pt x="64397" y="319275"/>
                </a:lnTo>
                <a:lnTo>
                  <a:pt x="54217" y="310188"/>
                </a:lnTo>
                <a:lnTo>
                  <a:pt x="50292" y="296671"/>
                </a:lnTo>
                <a:close/>
              </a:path>
              <a:path w="150875" h="593470">
                <a:moveTo>
                  <a:pt x="50292" y="296671"/>
                </a:moveTo>
                <a:lnTo>
                  <a:pt x="54217" y="310188"/>
                </a:lnTo>
                <a:lnTo>
                  <a:pt x="64397" y="319275"/>
                </a:lnTo>
                <a:lnTo>
                  <a:pt x="75437" y="321817"/>
                </a:lnTo>
                <a:lnTo>
                  <a:pt x="50292" y="296671"/>
                </a:lnTo>
                <a:close/>
              </a:path>
              <a:path w="150875" h="593470">
                <a:moveTo>
                  <a:pt x="75437" y="100583"/>
                </a:moveTo>
                <a:lnTo>
                  <a:pt x="50292" y="117348"/>
                </a:lnTo>
                <a:lnTo>
                  <a:pt x="50292" y="296671"/>
                </a:lnTo>
                <a:lnTo>
                  <a:pt x="75437" y="321817"/>
                </a:lnTo>
                <a:lnTo>
                  <a:pt x="100584" y="321817"/>
                </a:lnTo>
                <a:lnTo>
                  <a:pt x="100584" y="296671"/>
                </a:lnTo>
                <a:lnTo>
                  <a:pt x="75437" y="271525"/>
                </a:lnTo>
                <a:lnTo>
                  <a:pt x="100584" y="271525"/>
                </a:lnTo>
                <a:lnTo>
                  <a:pt x="100584" y="117348"/>
                </a:lnTo>
                <a:lnTo>
                  <a:pt x="75437" y="100583"/>
                </a:lnTo>
                <a:close/>
              </a:path>
              <a:path w="150875" h="593470">
                <a:moveTo>
                  <a:pt x="75437" y="271525"/>
                </a:moveTo>
                <a:lnTo>
                  <a:pt x="100584" y="296671"/>
                </a:lnTo>
                <a:lnTo>
                  <a:pt x="96658" y="283211"/>
                </a:lnTo>
                <a:lnTo>
                  <a:pt x="86478" y="274090"/>
                </a:lnTo>
                <a:lnTo>
                  <a:pt x="75437" y="271525"/>
                </a:lnTo>
                <a:close/>
              </a:path>
              <a:path w="150875" h="593470">
                <a:moveTo>
                  <a:pt x="100584" y="271525"/>
                </a:moveTo>
                <a:lnTo>
                  <a:pt x="75437" y="271525"/>
                </a:lnTo>
                <a:lnTo>
                  <a:pt x="86478" y="274090"/>
                </a:lnTo>
                <a:lnTo>
                  <a:pt x="96658" y="283211"/>
                </a:lnTo>
                <a:lnTo>
                  <a:pt x="100584" y="296671"/>
                </a:lnTo>
                <a:lnTo>
                  <a:pt x="100584" y="271525"/>
                </a:lnTo>
                <a:close/>
              </a:path>
              <a:path w="150875" h="593470">
                <a:moveTo>
                  <a:pt x="75437" y="0"/>
                </a:moveTo>
                <a:lnTo>
                  <a:pt x="0" y="150875"/>
                </a:lnTo>
                <a:lnTo>
                  <a:pt x="50291" y="117348"/>
                </a:lnTo>
                <a:lnTo>
                  <a:pt x="50292" y="100583"/>
                </a:lnTo>
                <a:lnTo>
                  <a:pt x="125729" y="100583"/>
                </a:lnTo>
                <a:lnTo>
                  <a:pt x="75437" y="0"/>
                </a:lnTo>
                <a:close/>
              </a:path>
              <a:path w="150875" h="593470">
                <a:moveTo>
                  <a:pt x="125729" y="100583"/>
                </a:moveTo>
                <a:lnTo>
                  <a:pt x="100584" y="100583"/>
                </a:lnTo>
                <a:lnTo>
                  <a:pt x="100584" y="117348"/>
                </a:lnTo>
                <a:lnTo>
                  <a:pt x="150875" y="150875"/>
                </a:lnTo>
                <a:lnTo>
                  <a:pt x="125729" y="100583"/>
                </a:lnTo>
                <a:close/>
              </a:path>
              <a:path w="150875" h="593470">
                <a:moveTo>
                  <a:pt x="75437" y="100583"/>
                </a:moveTo>
                <a:lnTo>
                  <a:pt x="50292" y="100583"/>
                </a:lnTo>
                <a:lnTo>
                  <a:pt x="50292" y="117348"/>
                </a:lnTo>
                <a:lnTo>
                  <a:pt x="75437" y="100583"/>
                </a:lnTo>
                <a:close/>
              </a:path>
              <a:path w="150875" h="593470">
                <a:moveTo>
                  <a:pt x="100584" y="100583"/>
                </a:moveTo>
                <a:lnTo>
                  <a:pt x="75437" y="100583"/>
                </a:lnTo>
                <a:lnTo>
                  <a:pt x="100584" y="117348"/>
                </a:lnTo>
                <a:lnTo>
                  <a:pt x="100584" y="100583"/>
                </a:lnTo>
                <a:close/>
              </a:path>
            </a:pathLst>
          </a:custGeom>
          <a:solidFill>
            <a:srgbClr val="6F2F9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5" name="object 33"/>
          <p:cNvSpPr>
            <a:spLocks/>
          </p:cNvSpPr>
          <p:nvPr/>
        </p:nvSpPr>
        <p:spPr bwMode="auto">
          <a:xfrm>
            <a:off x="1497013" y="3733800"/>
            <a:ext cx="2990850" cy="493713"/>
          </a:xfrm>
          <a:custGeom>
            <a:avLst/>
            <a:gdLst>
              <a:gd name="T0" fmla="*/ 2891409 w 2991993"/>
              <a:gd name="T1" fmla="*/ 307870 h 494664"/>
              <a:gd name="T2" fmla="*/ 14105 w 2991993"/>
              <a:gd name="T3" fmla="*/ 310412 h 494664"/>
              <a:gd name="T4" fmla="*/ 3925 w 2991993"/>
              <a:gd name="T5" fmla="*/ 319533 h 494664"/>
              <a:gd name="T6" fmla="*/ 0 w 2991993"/>
              <a:gd name="T7" fmla="*/ 332994 h 494664"/>
              <a:gd name="T8" fmla="*/ 0 w 2991993"/>
              <a:gd name="T9" fmla="*/ 494664 h 494664"/>
              <a:gd name="T10" fmla="*/ 50291 w 2991993"/>
              <a:gd name="T11" fmla="*/ 494664 h 494664"/>
              <a:gd name="T12" fmla="*/ 50291 w 2991993"/>
              <a:gd name="T13" fmla="*/ 358139 h 494664"/>
              <a:gd name="T14" fmla="*/ 25145 w 2991993"/>
              <a:gd name="T15" fmla="*/ 358139 h 494664"/>
              <a:gd name="T16" fmla="*/ 50291 w 2991993"/>
              <a:gd name="T17" fmla="*/ 332994 h 494664"/>
              <a:gd name="T18" fmla="*/ 2891409 w 2991993"/>
              <a:gd name="T19" fmla="*/ 332994 h 494664"/>
              <a:gd name="T20" fmla="*/ 2891409 w 2991993"/>
              <a:gd name="T21" fmla="*/ 307870 h 494664"/>
              <a:gd name="T22" fmla="*/ 50291 w 2991993"/>
              <a:gd name="T23" fmla="*/ 332994 h 494664"/>
              <a:gd name="T24" fmla="*/ 25145 w 2991993"/>
              <a:gd name="T25" fmla="*/ 358139 h 494664"/>
              <a:gd name="T26" fmla="*/ 50292 w 2991993"/>
              <a:gd name="T27" fmla="*/ 358117 h 494664"/>
              <a:gd name="T28" fmla="*/ 50291 w 2991993"/>
              <a:gd name="T29" fmla="*/ 332994 h 494664"/>
              <a:gd name="T30" fmla="*/ 50291 w 2991993"/>
              <a:gd name="T31" fmla="*/ 358117 h 494664"/>
              <a:gd name="T32" fmla="*/ 25145 w 2991993"/>
              <a:gd name="T33" fmla="*/ 358139 h 494664"/>
              <a:gd name="T34" fmla="*/ 50291 w 2991993"/>
              <a:gd name="T35" fmla="*/ 358139 h 494664"/>
              <a:gd name="T36" fmla="*/ 50291 w 2991993"/>
              <a:gd name="T37" fmla="*/ 358117 h 494664"/>
              <a:gd name="T38" fmla="*/ 2941701 w 2991993"/>
              <a:gd name="T39" fmla="*/ 307848 h 494664"/>
              <a:gd name="T40" fmla="*/ 2916555 w 2991993"/>
              <a:gd name="T41" fmla="*/ 307848 h 494664"/>
              <a:gd name="T42" fmla="*/ 2891409 w 2991993"/>
              <a:gd name="T43" fmla="*/ 332994 h 494664"/>
              <a:gd name="T44" fmla="*/ 50291 w 2991993"/>
              <a:gd name="T45" fmla="*/ 332994 h 494664"/>
              <a:gd name="T46" fmla="*/ 50291 w 2991993"/>
              <a:gd name="T47" fmla="*/ 358117 h 494664"/>
              <a:gd name="T48" fmla="*/ 2927650 w 2991993"/>
              <a:gd name="T49" fmla="*/ 355597 h 494664"/>
              <a:gd name="T50" fmla="*/ 2937806 w 2991993"/>
              <a:gd name="T51" fmla="*/ 346510 h 494664"/>
              <a:gd name="T52" fmla="*/ 2941701 w 2991993"/>
              <a:gd name="T53" fmla="*/ 332994 h 494664"/>
              <a:gd name="T54" fmla="*/ 2941701 w 2991993"/>
              <a:gd name="T55" fmla="*/ 307848 h 494664"/>
              <a:gd name="T56" fmla="*/ 2916555 w 2991993"/>
              <a:gd name="T57" fmla="*/ 307848 h 494664"/>
              <a:gd name="T58" fmla="*/ 2891409 w 2991993"/>
              <a:gd name="T59" fmla="*/ 307870 h 494664"/>
              <a:gd name="T60" fmla="*/ 2891409 w 2991993"/>
              <a:gd name="T61" fmla="*/ 332994 h 494664"/>
              <a:gd name="T62" fmla="*/ 2916555 w 2991993"/>
              <a:gd name="T63" fmla="*/ 307848 h 494664"/>
              <a:gd name="T64" fmla="*/ 2916555 w 2991993"/>
              <a:gd name="T65" fmla="*/ 100584 h 494664"/>
              <a:gd name="T66" fmla="*/ 2891409 w 2991993"/>
              <a:gd name="T67" fmla="*/ 117348 h 494664"/>
              <a:gd name="T68" fmla="*/ 2891409 w 2991993"/>
              <a:gd name="T69" fmla="*/ 307870 h 494664"/>
              <a:gd name="T70" fmla="*/ 2941701 w 2991993"/>
              <a:gd name="T71" fmla="*/ 307848 h 494664"/>
              <a:gd name="T72" fmla="*/ 2941701 w 2991993"/>
              <a:gd name="T73" fmla="*/ 117348 h 494664"/>
              <a:gd name="T74" fmla="*/ 2916555 w 2991993"/>
              <a:gd name="T75" fmla="*/ 100584 h 494664"/>
              <a:gd name="T76" fmla="*/ 2916555 w 2991993"/>
              <a:gd name="T77" fmla="*/ 0 h 494664"/>
              <a:gd name="T78" fmla="*/ 2841117 w 2991993"/>
              <a:gd name="T79" fmla="*/ 150875 h 494664"/>
              <a:gd name="T80" fmla="*/ 2891409 w 2991993"/>
              <a:gd name="T81" fmla="*/ 117348 h 494664"/>
              <a:gd name="T82" fmla="*/ 2891409 w 2991993"/>
              <a:gd name="T83" fmla="*/ 100584 h 494664"/>
              <a:gd name="T84" fmla="*/ 2966847 w 2991993"/>
              <a:gd name="T85" fmla="*/ 100584 h 494664"/>
              <a:gd name="T86" fmla="*/ 2916555 w 2991993"/>
              <a:gd name="T87" fmla="*/ 0 h 494664"/>
              <a:gd name="T88" fmla="*/ 2966847 w 2991993"/>
              <a:gd name="T89" fmla="*/ 100584 h 494664"/>
              <a:gd name="T90" fmla="*/ 2941701 w 2991993"/>
              <a:gd name="T91" fmla="*/ 100584 h 494664"/>
              <a:gd name="T92" fmla="*/ 2941701 w 2991993"/>
              <a:gd name="T93" fmla="*/ 117348 h 494664"/>
              <a:gd name="T94" fmla="*/ 2991993 w 2991993"/>
              <a:gd name="T95" fmla="*/ 150875 h 494664"/>
              <a:gd name="T96" fmla="*/ 2966847 w 2991993"/>
              <a:gd name="T97" fmla="*/ 100584 h 494664"/>
              <a:gd name="T98" fmla="*/ 2916555 w 2991993"/>
              <a:gd name="T99" fmla="*/ 100584 h 494664"/>
              <a:gd name="T100" fmla="*/ 2891409 w 2991993"/>
              <a:gd name="T101" fmla="*/ 100584 h 494664"/>
              <a:gd name="T102" fmla="*/ 2891409 w 2991993"/>
              <a:gd name="T103" fmla="*/ 117348 h 494664"/>
              <a:gd name="T104" fmla="*/ 2916555 w 2991993"/>
              <a:gd name="T105" fmla="*/ 100584 h 494664"/>
              <a:gd name="T106" fmla="*/ 2941701 w 2991993"/>
              <a:gd name="T107" fmla="*/ 100584 h 494664"/>
              <a:gd name="T108" fmla="*/ 2916555 w 2991993"/>
              <a:gd name="T109" fmla="*/ 100584 h 494664"/>
              <a:gd name="T110" fmla="*/ 2941701 w 2991993"/>
              <a:gd name="T111" fmla="*/ 117348 h 494664"/>
              <a:gd name="T112" fmla="*/ 2941701 w 2991993"/>
              <a:gd name="T113" fmla="*/ 100584 h 494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91993" h="494664">
                <a:moveTo>
                  <a:pt x="2891409" y="307870"/>
                </a:moveTo>
                <a:lnTo>
                  <a:pt x="14105" y="310412"/>
                </a:lnTo>
                <a:lnTo>
                  <a:pt x="3925" y="319533"/>
                </a:lnTo>
                <a:lnTo>
                  <a:pt x="0" y="332994"/>
                </a:lnTo>
                <a:lnTo>
                  <a:pt x="0" y="494664"/>
                </a:lnTo>
                <a:lnTo>
                  <a:pt x="50291" y="494664"/>
                </a:lnTo>
                <a:lnTo>
                  <a:pt x="50291" y="358139"/>
                </a:lnTo>
                <a:lnTo>
                  <a:pt x="25145" y="358139"/>
                </a:lnTo>
                <a:lnTo>
                  <a:pt x="50291" y="332994"/>
                </a:lnTo>
                <a:lnTo>
                  <a:pt x="2891409" y="332994"/>
                </a:lnTo>
                <a:lnTo>
                  <a:pt x="2891409" y="307870"/>
                </a:lnTo>
                <a:close/>
              </a:path>
              <a:path w="2991993" h="494664">
                <a:moveTo>
                  <a:pt x="50291" y="332994"/>
                </a:moveTo>
                <a:lnTo>
                  <a:pt x="25145" y="358139"/>
                </a:lnTo>
                <a:lnTo>
                  <a:pt x="50292" y="358117"/>
                </a:lnTo>
                <a:lnTo>
                  <a:pt x="50291" y="332994"/>
                </a:lnTo>
                <a:close/>
              </a:path>
              <a:path w="2991993" h="494664">
                <a:moveTo>
                  <a:pt x="50291" y="358117"/>
                </a:moveTo>
                <a:lnTo>
                  <a:pt x="25145" y="358139"/>
                </a:lnTo>
                <a:lnTo>
                  <a:pt x="50291" y="358139"/>
                </a:lnTo>
                <a:lnTo>
                  <a:pt x="50291" y="358117"/>
                </a:lnTo>
                <a:close/>
              </a:path>
              <a:path w="2991993" h="494664">
                <a:moveTo>
                  <a:pt x="2941701" y="307848"/>
                </a:moveTo>
                <a:lnTo>
                  <a:pt x="2916555" y="307848"/>
                </a:lnTo>
                <a:lnTo>
                  <a:pt x="2891409" y="332994"/>
                </a:lnTo>
                <a:lnTo>
                  <a:pt x="50291" y="332994"/>
                </a:lnTo>
                <a:lnTo>
                  <a:pt x="50291" y="358117"/>
                </a:lnTo>
                <a:lnTo>
                  <a:pt x="2927650" y="355597"/>
                </a:lnTo>
                <a:lnTo>
                  <a:pt x="2937806" y="346510"/>
                </a:lnTo>
                <a:lnTo>
                  <a:pt x="2941701" y="332994"/>
                </a:lnTo>
                <a:lnTo>
                  <a:pt x="2941701" y="307848"/>
                </a:lnTo>
                <a:close/>
              </a:path>
              <a:path w="2991993" h="494664">
                <a:moveTo>
                  <a:pt x="2916555" y="307848"/>
                </a:moveTo>
                <a:lnTo>
                  <a:pt x="2891409" y="307870"/>
                </a:lnTo>
                <a:lnTo>
                  <a:pt x="2891409" y="332994"/>
                </a:lnTo>
                <a:lnTo>
                  <a:pt x="2916555" y="307848"/>
                </a:lnTo>
                <a:close/>
              </a:path>
              <a:path w="2991993" h="494664">
                <a:moveTo>
                  <a:pt x="2916555" y="100584"/>
                </a:moveTo>
                <a:lnTo>
                  <a:pt x="2891409" y="117348"/>
                </a:lnTo>
                <a:lnTo>
                  <a:pt x="2891409" y="307870"/>
                </a:lnTo>
                <a:lnTo>
                  <a:pt x="2941701" y="307848"/>
                </a:lnTo>
                <a:lnTo>
                  <a:pt x="2941701" y="117348"/>
                </a:lnTo>
                <a:lnTo>
                  <a:pt x="2916555" y="100584"/>
                </a:lnTo>
                <a:close/>
              </a:path>
              <a:path w="2991993" h="494664">
                <a:moveTo>
                  <a:pt x="2916555" y="0"/>
                </a:moveTo>
                <a:lnTo>
                  <a:pt x="2841117" y="150875"/>
                </a:lnTo>
                <a:lnTo>
                  <a:pt x="2891409" y="117348"/>
                </a:lnTo>
                <a:lnTo>
                  <a:pt x="2891409" y="100584"/>
                </a:lnTo>
                <a:lnTo>
                  <a:pt x="2966847" y="100584"/>
                </a:lnTo>
                <a:lnTo>
                  <a:pt x="2916555" y="0"/>
                </a:lnTo>
                <a:close/>
              </a:path>
              <a:path w="2991993" h="494664">
                <a:moveTo>
                  <a:pt x="2966847" y="100584"/>
                </a:moveTo>
                <a:lnTo>
                  <a:pt x="2941701" y="100584"/>
                </a:lnTo>
                <a:lnTo>
                  <a:pt x="2941701" y="117348"/>
                </a:lnTo>
                <a:lnTo>
                  <a:pt x="2991993" y="150875"/>
                </a:lnTo>
                <a:lnTo>
                  <a:pt x="2966847" y="100584"/>
                </a:lnTo>
                <a:close/>
              </a:path>
              <a:path w="2991993" h="494664">
                <a:moveTo>
                  <a:pt x="2916555" y="100584"/>
                </a:moveTo>
                <a:lnTo>
                  <a:pt x="2891409" y="100584"/>
                </a:lnTo>
                <a:lnTo>
                  <a:pt x="2891409" y="117348"/>
                </a:lnTo>
                <a:lnTo>
                  <a:pt x="2916555" y="100584"/>
                </a:lnTo>
                <a:close/>
              </a:path>
              <a:path w="2991993" h="494664">
                <a:moveTo>
                  <a:pt x="2941701" y="100584"/>
                </a:moveTo>
                <a:lnTo>
                  <a:pt x="2916555" y="100584"/>
                </a:lnTo>
                <a:lnTo>
                  <a:pt x="2941701" y="117348"/>
                </a:lnTo>
                <a:lnTo>
                  <a:pt x="2941701" y="100584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16" name="object 34"/>
          <p:cNvSpPr>
            <a:spLocks noChangeArrowheads="1"/>
          </p:cNvSpPr>
          <p:nvPr/>
        </p:nvSpPr>
        <p:spPr bwMode="auto">
          <a:xfrm>
            <a:off x="1744663" y="5945188"/>
            <a:ext cx="2741612" cy="61277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2159000" y="6108700"/>
            <a:ext cx="1914525" cy="28575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Б</a:t>
            </a:r>
            <a:r>
              <a:rPr b="1" spc="-105" dirty="0" err="1">
                <a:solidFill>
                  <a:prstClr val="black"/>
                </a:solidFill>
                <a:latin typeface="Calibri"/>
                <a:cs typeface="Times New Roman"/>
              </a:rPr>
              <a:t>ю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д</a:t>
            </a:r>
            <a:r>
              <a:rPr b="1" spc="-45" dirty="0" err="1">
                <a:solidFill>
                  <a:prstClr val="black"/>
                </a:solidFill>
                <a:latin typeface="Calibri"/>
                <a:cs typeface="Times New Roman"/>
              </a:rPr>
              <a:t>ж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еты</a:t>
            </a:r>
            <a:r>
              <a:rPr b="1" spc="10" dirty="0">
                <a:solidFill>
                  <a:prstClr val="black"/>
                </a:solidFill>
                <a:latin typeface="Calibri"/>
                <a:cs typeface="Times New Roman"/>
              </a:rPr>
              <a:t> 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ра</a:t>
            </a:r>
            <a:r>
              <a:rPr b="1" spc="-10" dirty="0" err="1">
                <a:solidFill>
                  <a:prstClr val="black"/>
                </a:solidFill>
                <a:latin typeface="Calibri"/>
                <a:cs typeface="Times New Roman"/>
              </a:rPr>
              <a:t>й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он</a:t>
            </a:r>
            <a:r>
              <a:rPr b="1" spc="-55" dirty="0" err="1">
                <a:solidFill>
                  <a:prstClr val="black"/>
                </a:solidFill>
                <a:latin typeface="Calibri"/>
                <a:cs typeface="Times New Roman"/>
              </a:rPr>
              <a:t>о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в</a:t>
            </a:r>
            <a:endParaRPr dirty="0">
              <a:solidFill>
                <a:prstClr val="black"/>
              </a:solidFill>
              <a:latin typeface="Calibri"/>
              <a:cs typeface="Times New Roman"/>
            </a:endParaRPr>
          </a:p>
        </p:txBody>
      </p:sp>
      <p:sp>
        <p:nvSpPr>
          <p:cNvPr id="12318" name="object 36"/>
          <p:cNvSpPr>
            <a:spLocks noChangeArrowheads="1"/>
          </p:cNvSpPr>
          <p:nvPr/>
        </p:nvSpPr>
        <p:spPr bwMode="auto">
          <a:xfrm>
            <a:off x="4692650" y="5945188"/>
            <a:ext cx="2711450" cy="612775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978400" y="6108700"/>
            <a:ext cx="2139950" cy="28575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Б</a:t>
            </a:r>
            <a:r>
              <a:rPr b="1" spc="-105" dirty="0" err="1">
                <a:solidFill>
                  <a:prstClr val="black"/>
                </a:solidFill>
                <a:latin typeface="Calibri"/>
                <a:cs typeface="Times New Roman"/>
              </a:rPr>
              <a:t>ю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д</a:t>
            </a:r>
            <a:r>
              <a:rPr b="1" spc="-45" dirty="0" err="1">
                <a:solidFill>
                  <a:prstClr val="black"/>
                </a:solidFill>
                <a:latin typeface="Calibri"/>
                <a:cs typeface="Times New Roman"/>
              </a:rPr>
              <a:t>ж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еты</a:t>
            </a:r>
            <a:r>
              <a:rPr b="1" spc="10" dirty="0">
                <a:solidFill>
                  <a:prstClr val="black"/>
                </a:solidFill>
                <a:latin typeface="Calibri"/>
                <a:cs typeface="Times New Roman"/>
              </a:rPr>
              <a:t> 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по</a:t>
            </a:r>
            <a:r>
              <a:rPr b="1" spc="20" dirty="0" err="1">
                <a:solidFill>
                  <a:prstClr val="black"/>
                </a:solidFill>
                <a:latin typeface="Calibri"/>
                <a:cs typeface="Times New Roman"/>
              </a:rPr>
              <a:t>с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ел</a:t>
            </a:r>
            <a:r>
              <a:rPr b="1" spc="5" dirty="0" err="1">
                <a:solidFill>
                  <a:prstClr val="black"/>
                </a:solidFill>
                <a:latin typeface="Calibri"/>
                <a:cs typeface="Times New Roman"/>
              </a:rPr>
              <a:t>е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н</a:t>
            </a:r>
            <a:r>
              <a:rPr b="1" spc="-10" dirty="0" err="1">
                <a:solidFill>
                  <a:prstClr val="black"/>
                </a:solidFill>
                <a:latin typeface="Calibri"/>
                <a:cs typeface="Times New Roman"/>
              </a:rPr>
              <a:t>и</a:t>
            </a:r>
            <a:r>
              <a:rPr b="1" dirty="0" err="1">
                <a:solidFill>
                  <a:prstClr val="black"/>
                </a:solidFill>
                <a:latin typeface="Calibri"/>
                <a:cs typeface="Times New Roman"/>
              </a:rPr>
              <a:t>й</a:t>
            </a:r>
            <a:endParaRPr dirty="0">
              <a:solidFill>
                <a:prstClr val="black"/>
              </a:solidFill>
              <a:latin typeface="Calibri"/>
              <a:cs typeface="Times New Roman"/>
            </a:endParaRPr>
          </a:p>
        </p:txBody>
      </p:sp>
      <p:sp>
        <p:nvSpPr>
          <p:cNvPr id="12320" name="object 39"/>
          <p:cNvSpPr>
            <a:spLocks/>
          </p:cNvSpPr>
          <p:nvPr/>
        </p:nvSpPr>
        <p:spPr bwMode="auto">
          <a:xfrm>
            <a:off x="5980113" y="2703513"/>
            <a:ext cx="1427162" cy="1133475"/>
          </a:xfrm>
          <a:custGeom>
            <a:avLst/>
            <a:gdLst>
              <a:gd name="T0" fmla="*/ 0 w 1426464"/>
              <a:gd name="T1" fmla="*/ 1133856 h 1133855"/>
              <a:gd name="T2" fmla="*/ 1426464 w 1426464"/>
              <a:gd name="T3" fmla="*/ 1133856 h 1133855"/>
              <a:gd name="T4" fmla="*/ 1426464 w 1426464"/>
              <a:gd name="T5" fmla="*/ 0 h 1133855"/>
              <a:gd name="T6" fmla="*/ 0 w 1426464"/>
              <a:gd name="T7" fmla="*/ 0 h 1133855"/>
              <a:gd name="T8" fmla="*/ 0 w 1426464"/>
              <a:gd name="T9" fmla="*/ 1133856 h 1133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6464" h="1133855">
                <a:moveTo>
                  <a:pt x="0" y="1133856"/>
                </a:moveTo>
                <a:lnTo>
                  <a:pt x="1426464" y="1133856"/>
                </a:lnTo>
                <a:lnTo>
                  <a:pt x="1426464" y="0"/>
                </a:lnTo>
                <a:lnTo>
                  <a:pt x="0" y="0"/>
                </a:lnTo>
                <a:lnTo>
                  <a:pt x="0" y="1133856"/>
                </a:lnTo>
                <a:close/>
              </a:path>
            </a:pathLst>
          </a:custGeom>
          <a:solidFill>
            <a:srgbClr val="B7DEE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088063" y="2809875"/>
            <a:ext cx="1212850" cy="925513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200" b="1" dirty="0">
                <a:solidFill>
                  <a:srgbClr val="404040"/>
                </a:solidFill>
                <a:cs typeface="Times New Roman" pitchFamily="18" charset="0"/>
              </a:rPr>
              <a:t>Государственные внебюджетные фонды Российской Федерации</a:t>
            </a:r>
            <a:endParaRPr lang="ru-RU" altLang="ru-RU" sz="120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2322" name="object 41"/>
          <p:cNvSpPr>
            <a:spLocks/>
          </p:cNvSpPr>
          <p:nvPr/>
        </p:nvSpPr>
        <p:spPr bwMode="auto">
          <a:xfrm>
            <a:off x="7524750" y="2687638"/>
            <a:ext cx="1511300" cy="1136650"/>
          </a:xfrm>
          <a:custGeom>
            <a:avLst/>
            <a:gdLst>
              <a:gd name="T0" fmla="*/ 0 w 1511807"/>
              <a:gd name="T1" fmla="*/ 1135380 h 1135379"/>
              <a:gd name="T2" fmla="*/ 1511807 w 1511807"/>
              <a:gd name="T3" fmla="*/ 1135380 h 1135379"/>
              <a:gd name="T4" fmla="*/ 1511807 w 1511807"/>
              <a:gd name="T5" fmla="*/ 0 h 1135379"/>
              <a:gd name="T6" fmla="*/ 0 w 1511807"/>
              <a:gd name="T7" fmla="*/ 0 h 1135379"/>
              <a:gd name="T8" fmla="*/ 0 w 1511807"/>
              <a:gd name="T9" fmla="*/ 1135380 h 1135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807" h="1135379">
                <a:moveTo>
                  <a:pt x="0" y="1135380"/>
                </a:moveTo>
                <a:lnTo>
                  <a:pt x="1511807" y="1135380"/>
                </a:lnTo>
                <a:lnTo>
                  <a:pt x="1511807" y="0"/>
                </a:lnTo>
                <a:lnTo>
                  <a:pt x="0" y="0"/>
                </a:lnTo>
                <a:lnTo>
                  <a:pt x="0" y="1135380"/>
                </a:lnTo>
                <a:close/>
              </a:path>
            </a:pathLst>
          </a:custGeom>
          <a:solidFill>
            <a:srgbClr val="B7DEE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7639050" y="2795588"/>
            <a:ext cx="1287463" cy="925512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200" b="1" dirty="0">
                <a:solidFill>
                  <a:srgbClr val="404040"/>
                </a:solidFill>
                <a:cs typeface="Times New Roman" pitchFamily="18" charset="0"/>
              </a:rPr>
              <a:t>Территориальные фонды обязательного медицинского страхования</a:t>
            </a:r>
            <a:endParaRPr lang="ru-RU" altLang="ru-RU" sz="1200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12324" name="object 43"/>
          <p:cNvSpPr>
            <a:spLocks/>
          </p:cNvSpPr>
          <p:nvPr/>
        </p:nvSpPr>
        <p:spPr bwMode="auto">
          <a:xfrm>
            <a:off x="6561138" y="2214563"/>
            <a:ext cx="1076325" cy="488950"/>
          </a:xfrm>
          <a:custGeom>
            <a:avLst/>
            <a:gdLst>
              <a:gd name="T0" fmla="*/ 975613 w 1076198"/>
              <a:gd name="T1" fmla="*/ 218886 h 487933"/>
              <a:gd name="T2" fmla="*/ 14105 w 1076198"/>
              <a:gd name="T3" fmla="*/ 221385 h 487933"/>
              <a:gd name="T4" fmla="*/ 3925 w 1076198"/>
              <a:gd name="T5" fmla="*/ 230506 h 487933"/>
              <a:gd name="T6" fmla="*/ 0 w 1076198"/>
              <a:gd name="T7" fmla="*/ 243966 h 487933"/>
              <a:gd name="T8" fmla="*/ 0 w 1076198"/>
              <a:gd name="T9" fmla="*/ 487933 h 487933"/>
              <a:gd name="T10" fmla="*/ 50291 w 1076198"/>
              <a:gd name="T11" fmla="*/ 487933 h 487933"/>
              <a:gd name="T12" fmla="*/ 50291 w 1076198"/>
              <a:gd name="T13" fmla="*/ 269113 h 487933"/>
              <a:gd name="T14" fmla="*/ 25146 w 1076198"/>
              <a:gd name="T15" fmla="*/ 269113 h 487933"/>
              <a:gd name="T16" fmla="*/ 50291 w 1076198"/>
              <a:gd name="T17" fmla="*/ 243966 h 487933"/>
              <a:gd name="T18" fmla="*/ 975613 w 1076198"/>
              <a:gd name="T19" fmla="*/ 243966 h 487933"/>
              <a:gd name="T20" fmla="*/ 975613 w 1076198"/>
              <a:gd name="T21" fmla="*/ 218886 h 487933"/>
              <a:gd name="T22" fmla="*/ 50291 w 1076198"/>
              <a:gd name="T23" fmla="*/ 243966 h 487933"/>
              <a:gd name="T24" fmla="*/ 25146 w 1076198"/>
              <a:gd name="T25" fmla="*/ 269113 h 487933"/>
              <a:gd name="T26" fmla="*/ 50291 w 1076198"/>
              <a:gd name="T27" fmla="*/ 269048 h 487933"/>
              <a:gd name="T28" fmla="*/ 50291 w 1076198"/>
              <a:gd name="T29" fmla="*/ 243966 h 487933"/>
              <a:gd name="T30" fmla="*/ 50291 w 1076198"/>
              <a:gd name="T31" fmla="*/ 269048 h 487933"/>
              <a:gd name="T32" fmla="*/ 25146 w 1076198"/>
              <a:gd name="T33" fmla="*/ 269113 h 487933"/>
              <a:gd name="T34" fmla="*/ 50291 w 1076198"/>
              <a:gd name="T35" fmla="*/ 269113 h 487933"/>
              <a:gd name="T36" fmla="*/ 50291 w 1076198"/>
              <a:gd name="T37" fmla="*/ 269048 h 487933"/>
              <a:gd name="T38" fmla="*/ 1025905 w 1076198"/>
              <a:gd name="T39" fmla="*/ 218820 h 487933"/>
              <a:gd name="T40" fmla="*/ 1000759 w 1076198"/>
              <a:gd name="T41" fmla="*/ 218820 h 487933"/>
              <a:gd name="T42" fmla="*/ 975613 w 1076198"/>
              <a:gd name="T43" fmla="*/ 243966 h 487933"/>
              <a:gd name="T44" fmla="*/ 50291 w 1076198"/>
              <a:gd name="T45" fmla="*/ 243966 h 487933"/>
              <a:gd name="T46" fmla="*/ 50291 w 1076198"/>
              <a:gd name="T47" fmla="*/ 269048 h 487933"/>
              <a:gd name="T48" fmla="*/ 1011800 w 1076198"/>
              <a:gd name="T49" fmla="*/ 266570 h 487933"/>
              <a:gd name="T50" fmla="*/ 1021980 w 1076198"/>
              <a:gd name="T51" fmla="*/ 257483 h 487933"/>
              <a:gd name="T52" fmla="*/ 1025905 w 1076198"/>
              <a:gd name="T53" fmla="*/ 243966 h 487933"/>
              <a:gd name="T54" fmla="*/ 1025905 w 1076198"/>
              <a:gd name="T55" fmla="*/ 218820 h 487933"/>
              <a:gd name="T56" fmla="*/ 1000759 w 1076198"/>
              <a:gd name="T57" fmla="*/ 218820 h 487933"/>
              <a:gd name="T58" fmla="*/ 975613 w 1076198"/>
              <a:gd name="T59" fmla="*/ 218886 h 487933"/>
              <a:gd name="T60" fmla="*/ 975613 w 1076198"/>
              <a:gd name="T61" fmla="*/ 243966 h 487933"/>
              <a:gd name="T62" fmla="*/ 1000759 w 1076198"/>
              <a:gd name="T63" fmla="*/ 218820 h 487933"/>
              <a:gd name="T64" fmla="*/ 1000759 w 1076198"/>
              <a:gd name="T65" fmla="*/ 100583 h 487933"/>
              <a:gd name="T66" fmla="*/ 975613 w 1076198"/>
              <a:gd name="T67" fmla="*/ 117348 h 487933"/>
              <a:gd name="T68" fmla="*/ 975613 w 1076198"/>
              <a:gd name="T69" fmla="*/ 218886 h 487933"/>
              <a:gd name="T70" fmla="*/ 1025905 w 1076198"/>
              <a:gd name="T71" fmla="*/ 218820 h 487933"/>
              <a:gd name="T72" fmla="*/ 1025905 w 1076198"/>
              <a:gd name="T73" fmla="*/ 117348 h 487933"/>
              <a:gd name="T74" fmla="*/ 1000759 w 1076198"/>
              <a:gd name="T75" fmla="*/ 100583 h 487933"/>
              <a:gd name="T76" fmla="*/ 1000759 w 1076198"/>
              <a:gd name="T77" fmla="*/ 0 h 487933"/>
              <a:gd name="T78" fmla="*/ 925322 w 1076198"/>
              <a:gd name="T79" fmla="*/ 150875 h 487933"/>
              <a:gd name="T80" fmla="*/ 975613 w 1076198"/>
              <a:gd name="T81" fmla="*/ 117348 h 487933"/>
              <a:gd name="T82" fmla="*/ 975613 w 1076198"/>
              <a:gd name="T83" fmla="*/ 100583 h 487933"/>
              <a:gd name="T84" fmla="*/ 1051051 w 1076198"/>
              <a:gd name="T85" fmla="*/ 100583 h 487933"/>
              <a:gd name="T86" fmla="*/ 1000759 w 1076198"/>
              <a:gd name="T87" fmla="*/ 0 h 487933"/>
              <a:gd name="T88" fmla="*/ 1051051 w 1076198"/>
              <a:gd name="T89" fmla="*/ 100583 h 487933"/>
              <a:gd name="T90" fmla="*/ 1025905 w 1076198"/>
              <a:gd name="T91" fmla="*/ 100583 h 487933"/>
              <a:gd name="T92" fmla="*/ 1025906 w 1076198"/>
              <a:gd name="T93" fmla="*/ 117348 h 487933"/>
              <a:gd name="T94" fmla="*/ 1076198 w 1076198"/>
              <a:gd name="T95" fmla="*/ 150875 h 487933"/>
              <a:gd name="T96" fmla="*/ 1051051 w 1076198"/>
              <a:gd name="T97" fmla="*/ 100583 h 487933"/>
              <a:gd name="T98" fmla="*/ 1000759 w 1076198"/>
              <a:gd name="T99" fmla="*/ 100583 h 487933"/>
              <a:gd name="T100" fmla="*/ 975613 w 1076198"/>
              <a:gd name="T101" fmla="*/ 100583 h 487933"/>
              <a:gd name="T102" fmla="*/ 975613 w 1076198"/>
              <a:gd name="T103" fmla="*/ 117348 h 487933"/>
              <a:gd name="T104" fmla="*/ 1000759 w 1076198"/>
              <a:gd name="T105" fmla="*/ 100583 h 487933"/>
              <a:gd name="T106" fmla="*/ 1025905 w 1076198"/>
              <a:gd name="T107" fmla="*/ 100583 h 487933"/>
              <a:gd name="T108" fmla="*/ 1000759 w 1076198"/>
              <a:gd name="T109" fmla="*/ 100583 h 487933"/>
              <a:gd name="T110" fmla="*/ 1025906 w 1076198"/>
              <a:gd name="T111" fmla="*/ 117348 h 487933"/>
              <a:gd name="T112" fmla="*/ 1025905 w 1076198"/>
              <a:gd name="T113" fmla="*/ 100583 h 487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76198" h="487933">
                <a:moveTo>
                  <a:pt x="975613" y="218886"/>
                </a:moveTo>
                <a:lnTo>
                  <a:pt x="14105" y="221385"/>
                </a:lnTo>
                <a:lnTo>
                  <a:pt x="3925" y="230506"/>
                </a:lnTo>
                <a:lnTo>
                  <a:pt x="0" y="243966"/>
                </a:lnTo>
                <a:lnTo>
                  <a:pt x="0" y="487933"/>
                </a:lnTo>
                <a:lnTo>
                  <a:pt x="50291" y="487933"/>
                </a:lnTo>
                <a:lnTo>
                  <a:pt x="50291" y="269113"/>
                </a:lnTo>
                <a:lnTo>
                  <a:pt x="25146" y="269113"/>
                </a:lnTo>
                <a:lnTo>
                  <a:pt x="50291" y="243966"/>
                </a:lnTo>
                <a:lnTo>
                  <a:pt x="975613" y="243966"/>
                </a:lnTo>
                <a:lnTo>
                  <a:pt x="975613" y="218886"/>
                </a:lnTo>
                <a:close/>
              </a:path>
              <a:path w="1076198" h="487933">
                <a:moveTo>
                  <a:pt x="50291" y="243966"/>
                </a:moveTo>
                <a:lnTo>
                  <a:pt x="25146" y="269113"/>
                </a:lnTo>
                <a:lnTo>
                  <a:pt x="50291" y="269048"/>
                </a:lnTo>
                <a:lnTo>
                  <a:pt x="50291" y="243966"/>
                </a:lnTo>
                <a:close/>
              </a:path>
              <a:path w="1076198" h="487933">
                <a:moveTo>
                  <a:pt x="50291" y="269048"/>
                </a:moveTo>
                <a:lnTo>
                  <a:pt x="25146" y="269113"/>
                </a:lnTo>
                <a:lnTo>
                  <a:pt x="50291" y="269113"/>
                </a:lnTo>
                <a:lnTo>
                  <a:pt x="50291" y="269048"/>
                </a:lnTo>
                <a:close/>
              </a:path>
              <a:path w="1076198" h="487933">
                <a:moveTo>
                  <a:pt x="1025905" y="218820"/>
                </a:moveTo>
                <a:lnTo>
                  <a:pt x="1000759" y="218820"/>
                </a:lnTo>
                <a:lnTo>
                  <a:pt x="975613" y="243966"/>
                </a:lnTo>
                <a:lnTo>
                  <a:pt x="50291" y="243966"/>
                </a:lnTo>
                <a:lnTo>
                  <a:pt x="50291" y="269048"/>
                </a:lnTo>
                <a:lnTo>
                  <a:pt x="1011800" y="266570"/>
                </a:lnTo>
                <a:lnTo>
                  <a:pt x="1021980" y="257483"/>
                </a:lnTo>
                <a:lnTo>
                  <a:pt x="1025905" y="243966"/>
                </a:lnTo>
                <a:lnTo>
                  <a:pt x="1025905" y="218820"/>
                </a:lnTo>
                <a:close/>
              </a:path>
              <a:path w="1076198" h="487933">
                <a:moveTo>
                  <a:pt x="1000759" y="218820"/>
                </a:moveTo>
                <a:lnTo>
                  <a:pt x="975613" y="218886"/>
                </a:lnTo>
                <a:lnTo>
                  <a:pt x="975613" y="243966"/>
                </a:lnTo>
                <a:lnTo>
                  <a:pt x="1000759" y="218820"/>
                </a:lnTo>
                <a:close/>
              </a:path>
              <a:path w="1076198" h="487933">
                <a:moveTo>
                  <a:pt x="1000759" y="100583"/>
                </a:moveTo>
                <a:lnTo>
                  <a:pt x="975613" y="117348"/>
                </a:lnTo>
                <a:lnTo>
                  <a:pt x="975613" y="218886"/>
                </a:lnTo>
                <a:lnTo>
                  <a:pt x="1025905" y="218820"/>
                </a:lnTo>
                <a:lnTo>
                  <a:pt x="1025905" y="117348"/>
                </a:lnTo>
                <a:lnTo>
                  <a:pt x="1000759" y="100583"/>
                </a:lnTo>
                <a:close/>
              </a:path>
              <a:path w="1076198" h="487933">
                <a:moveTo>
                  <a:pt x="1000759" y="0"/>
                </a:moveTo>
                <a:lnTo>
                  <a:pt x="925322" y="150875"/>
                </a:lnTo>
                <a:lnTo>
                  <a:pt x="975613" y="117348"/>
                </a:lnTo>
                <a:lnTo>
                  <a:pt x="975613" y="100583"/>
                </a:lnTo>
                <a:lnTo>
                  <a:pt x="1051051" y="100583"/>
                </a:lnTo>
                <a:lnTo>
                  <a:pt x="1000759" y="0"/>
                </a:lnTo>
                <a:close/>
              </a:path>
              <a:path w="1076198" h="487933">
                <a:moveTo>
                  <a:pt x="1051051" y="100583"/>
                </a:moveTo>
                <a:lnTo>
                  <a:pt x="1025905" y="100583"/>
                </a:lnTo>
                <a:lnTo>
                  <a:pt x="1025906" y="117348"/>
                </a:lnTo>
                <a:lnTo>
                  <a:pt x="1076198" y="150875"/>
                </a:lnTo>
                <a:lnTo>
                  <a:pt x="1051051" y="100583"/>
                </a:lnTo>
                <a:close/>
              </a:path>
              <a:path w="1076198" h="487933">
                <a:moveTo>
                  <a:pt x="1000759" y="100583"/>
                </a:moveTo>
                <a:lnTo>
                  <a:pt x="975613" y="100583"/>
                </a:lnTo>
                <a:lnTo>
                  <a:pt x="975613" y="117348"/>
                </a:lnTo>
                <a:lnTo>
                  <a:pt x="1000759" y="100583"/>
                </a:lnTo>
                <a:close/>
              </a:path>
              <a:path w="1076198" h="487933">
                <a:moveTo>
                  <a:pt x="1025905" y="100583"/>
                </a:moveTo>
                <a:lnTo>
                  <a:pt x="1000759" y="100583"/>
                </a:lnTo>
                <a:lnTo>
                  <a:pt x="1025906" y="117348"/>
                </a:lnTo>
                <a:lnTo>
                  <a:pt x="1025905" y="100583"/>
                </a:lnTo>
                <a:close/>
              </a:path>
            </a:pathLst>
          </a:custGeom>
          <a:solidFill>
            <a:srgbClr val="94B3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325" name="object 44"/>
          <p:cNvSpPr>
            <a:spLocks/>
          </p:cNvSpPr>
          <p:nvPr/>
        </p:nvSpPr>
        <p:spPr bwMode="auto">
          <a:xfrm>
            <a:off x="7685088" y="2222500"/>
            <a:ext cx="1076325" cy="474663"/>
          </a:xfrm>
          <a:custGeom>
            <a:avLst/>
            <a:gdLst>
              <a:gd name="T0" fmla="*/ 1025398 w 1075690"/>
              <a:gd name="T1" fmla="*/ 261936 h 473837"/>
              <a:gd name="T2" fmla="*/ 1025398 w 1075690"/>
              <a:gd name="T3" fmla="*/ 473837 h 473837"/>
              <a:gd name="T4" fmla="*/ 1075690 w 1075690"/>
              <a:gd name="T5" fmla="*/ 473837 h 473837"/>
              <a:gd name="T6" fmla="*/ 1075690 w 1075690"/>
              <a:gd name="T7" fmla="*/ 262000 h 473837"/>
              <a:gd name="T8" fmla="*/ 1050544 w 1075690"/>
              <a:gd name="T9" fmla="*/ 262000 h 473837"/>
              <a:gd name="T10" fmla="*/ 1025398 w 1075690"/>
              <a:gd name="T11" fmla="*/ 261936 h 473837"/>
              <a:gd name="T12" fmla="*/ 1025398 w 1075690"/>
              <a:gd name="T13" fmla="*/ 236855 h 473837"/>
              <a:gd name="T14" fmla="*/ 1025398 w 1075690"/>
              <a:gd name="T15" fmla="*/ 261936 h 473837"/>
              <a:gd name="T16" fmla="*/ 1050544 w 1075690"/>
              <a:gd name="T17" fmla="*/ 262000 h 473837"/>
              <a:gd name="T18" fmla="*/ 1025398 w 1075690"/>
              <a:gd name="T19" fmla="*/ 236855 h 473837"/>
              <a:gd name="T20" fmla="*/ 100584 w 1075690"/>
              <a:gd name="T21" fmla="*/ 211774 h 473837"/>
              <a:gd name="T22" fmla="*/ 100584 w 1075690"/>
              <a:gd name="T23" fmla="*/ 236855 h 473837"/>
              <a:gd name="T24" fmla="*/ 1025398 w 1075690"/>
              <a:gd name="T25" fmla="*/ 236855 h 473837"/>
              <a:gd name="T26" fmla="*/ 1050544 w 1075690"/>
              <a:gd name="T27" fmla="*/ 262000 h 473837"/>
              <a:gd name="T28" fmla="*/ 1075690 w 1075690"/>
              <a:gd name="T29" fmla="*/ 262000 h 473837"/>
              <a:gd name="T30" fmla="*/ 1075690 w 1075690"/>
              <a:gd name="T31" fmla="*/ 236855 h 473837"/>
              <a:gd name="T32" fmla="*/ 1071764 w 1075690"/>
              <a:gd name="T33" fmla="*/ 223394 h 473837"/>
              <a:gd name="T34" fmla="*/ 1061584 w 1075690"/>
              <a:gd name="T35" fmla="*/ 214273 h 473837"/>
              <a:gd name="T36" fmla="*/ 100584 w 1075690"/>
              <a:gd name="T37" fmla="*/ 211774 h 473837"/>
              <a:gd name="T38" fmla="*/ 75438 w 1075690"/>
              <a:gd name="T39" fmla="*/ 100584 h 473837"/>
              <a:gd name="T40" fmla="*/ 50292 w 1075690"/>
              <a:gd name="T41" fmla="*/ 117348 h 473837"/>
              <a:gd name="T42" fmla="*/ 50292 w 1075690"/>
              <a:gd name="T43" fmla="*/ 236855 h 473837"/>
              <a:gd name="T44" fmla="*/ 54217 w 1075690"/>
              <a:gd name="T45" fmla="*/ 250371 h 473837"/>
              <a:gd name="T46" fmla="*/ 64397 w 1075690"/>
              <a:gd name="T47" fmla="*/ 259458 h 473837"/>
              <a:gd name="T48" fmla="*/ 1025398 w 1075690"/>
              <a:gd name="T49" fmla="*/ 261936 h 473837"/>
              <a:gd name="T50" fmla="*/ 1025398 w 1075690"/>
              <a:gd name="T51" fmla="*/ 236855 h 473837"/>
              <a:gd name="T52" fmla="*/ 100584 w 1075690"/>
              <a:gd name="T53" fmla="*/ 236855 h 473837"/>
              <a:gd name="T54" fmla="*/ 75438 w 1075690"/>
              <a:gd name="T55" fmla="*/ 211709 h 473837"/>
              <a:gd name="T56" fmla="*/ 100584 w 1075690"/>
              <a:gd name="T57" fmla="*/ 211709 h 473837"/>
              <a:gd name="T58" fmla="*/ 100584 w 1075690"/>
              <a:gd name="T59" fmla="*/ 117348 h 473837"/>
              <a:gd name="T60" fmla="*/ 75438 w 1075690"/>
              <a:gd name="T61" fmla="*/ 100584 h 473837"/>
              <a:gd name="T62" fmla="*/ 75438 w 1075690"/>
              <a:gd name="T63" fmla="*/ 211709 h 473837"/>
              <a:gd name="T64" fmla="*/ 100584 w 1075690"/>
              <a:gd name="T65" fmla="*/ 236855 h 473837"/>
              <a:gd name="T66" fmla="*/ 100584 w 1075690"/>
              <a:gd name="T67" fmla="*/ 211774 h 473837"/>
              <a:gd name="T68" fmla="*/ 75438 w 1075690"/>
              <a:gd name="T69" fmla="*/ 211709 h 473837"/>
              <a:gd name="T70" fmla="*/ 100584 w 1075690"/>
              <a:gd name="T71" fmla="*/ 211709 h 473837"/>
              <a:gd name="T72" fmla="*/ 75438 w 1075690"/>
              <a:gd name="T73" fmla="*/ 211709 h 473837"/>
              <a:gd name="T74" fmla="*/ 100584 w 1075690"/>
              <a:gd name="T75" fmla="*/ 211774 h 473837"/>
              <a:gd name="T76" fmla="*/ 100584 w 1075690"/>
              <a:gd name="T77" fmla="*/ 211709 h 473837"/>
              <a:gd name="T78" fmla="*/ 75438 w 1075690"/>
              <a:gd name="T79" fmla="*/ 0 h 473837"/>
              <a:gd name="T80" fmla="*/ 0 w 1075690"/>
              <a:gd name="T81" fmla="*/ 150875 h 473837"/>
              <a:gd name="T82" fmla="*/ 50292 w 1075690"/>
              <a:gd name="T83" fmla="*/ 117348 h 473837"/>
              <a:gd name="T84" fmla="*/ 50292 w 1075690"/>
              <a:gd name="T85" fmla="*/ 100584 h 473837"/>
              <a:gd name="T86" fmla="*/ 125730 w 1075690"/>
              <a:gd name="T87" fmla="*/ 100584 h 473837"/>
              <a:gd name="T88" fmla="*/ 75438 w 1075690"/>
              <a:gd name="T89" fmla="*/ 0 h 473837"/>
              <a:gd name="T90" fmla="*/ 125730 w 1075690"/>
              <a:gd name="T91" fmla="*/ 100584 h 473837"/>
              <a:gd name="T92" fmla="*/ 100584 w 1075690"/>
              <a:gd name="T93" fmla="*/ 100584 h 473837"/>
              <a:gd name="T94" fmla="*/ 100584 w 1075690"/>
              <a:gd name="T95" fmla="*/ 117348 h 473837"/>
              <a:gd name="T96" fmla="*/ 150875 w 1075690"/>
              <a:gd name="T97" fmla="*/ 150875 h 473837"/>
              <a:gd name="T98" fmla="*/ 125730 w 1075690"/>
              <a:gd name="T99" fmla="*/ 100584 h 473837"/>
              <a:gd name="T100" fmla="*/ 75438 w 1075690"/>
              <a:gd name="T101" fmla="*/ 100584 h 473837"/>
              <a:gd name="T102" fmla="*/ 50292 w 1075690"/>
              <a:gd name="T103" fmla="*/ 100584 h 473837"/>
              <a:gd name="T104" fmla="*/ 50292 w 1075690"/>
              <a:gd name="T105" fmla="*/ 117348 h 473837"/>
              <a:gd name="T106" fmla="*/ 75438 w 1075690"/>
              <a:gd name="T107" fmla="*/ 100584 h 473837"/>
              <a:gd name="T108" fmla="*/ 100584 w 1075690"/>
              <a:gd name="T109" fmla="*/ 100584 h 473837"/>
              <a:gd name="T110" fmla="*/ 75438 w 1075690"/>
              <a:gd name="T111" fmla="*/ 100584 h 473837"/>
              <a:gd name="T112" fmla="*/ 100584 w 1075690"/>
              <a:gd name="T113" fmla="*/ 117348 h 473837"/>
              <a:gd name="T114" fmla="*/ 100584 w 1075690"/>
              <a:gd name="T115" fmla="*/ 100584 h 473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75690" h="473837">
                <a:moveTo>
                  <a:pt x="1025398" y="261936"/>
                </a:moveTo>
                <a:lnTo>
                  <a:pt x="1025398" y="473837"/>
                </a:lnTo>
                <a:lnTo>
                  <a:pt x="1075690" y="473837"/>
                </a:lnTo>
                <a:lnTo>
                  <a:pt x="1075690" y="262000"/>
                </a:lnTo>
                <a:lnTo>
                  <a:pt x="1050544" y="262000"/>
                </a:lnTo>
                <a:lnTo>
                  <a:pt x="1025398" y="261936"/>
                </a:lnTo>
                <a:close/>
              </a:path>
              <a:path w="1075690" h="473837">
                <a:moveTo>
                  <a:pt x="1025398" y="236855"/>
                </a:moveTo>
                <a:lnTo>
                  <a:pt x="1025398" y="261936"/>
                </a:lnTo>
                <a:lnTo>
                  <a:pt x="1050544" y="262000"/>
                </a:lnTo>
                <a:lnTo>
                  <a:pt x="1025398" y="236855"/>
                </a:lnTo>
                <a:close/>
              </a:path>
              <a:path w="1075690" h="473837">
                <a:moveTo>
                  <a:pt x="100584" y="211774"/>
                </a:moveTo>
                <a:lnTo>
                  <a:pt x="100584" y="236855"/>
                </a:lnTo>
                <a:lnTo>
                  <a:pt x="1025398" y="236855"/>
                </a:lnTo>
                <a:lnTo>
                  <a:pt x="1050544" y="262000"/>
                </a:lnTo>
                <a:lnTo>
                  <a:pt x="1075690" y="262000"/>
                </a:lnTo>
                <a:lnTo>
                  <a:pt x="1075690" y="236855"/>
                </a:lnTo>
                <a:lnTo>
                  <a:pt x="1071764" y="223394"/>
                </a:lnTo>
                <a:lnTo>
                  <a:pt x="1061584" y="214273"/>
                </a:lnTo>
                <a:lnTo>
                  <a:pt x="100584" y="211774"/>
                </a:lnTo>
                <a:close/>
              </a:path>
              <a:path w="1075690" h="473837">
                <a:moveTo>
                  <a:pt x="75438" y="100584"/>
                </a:moveTo>
                <a:lnTo>
                  <a:pt x="50292" y="117348"/>
                </a:lnTo>
                <a:lnTo>
                  <a:pt x="50292" y="236855"/>
                </a:lnTo>
                <a:lnTo>
                  <a:pt x="54217" y="250371"/>
                </a:lnTo>
                <a:lnTo>
                  <a:pt x="64397" y="259458"/>
                </a:lnTo>
                <a:lnTo>
                  <a:pt x="1025398" y="261936"/>
                </a:lnTo>
                <a:lnTo>
                  <a:pt x="1025398" y="236855"/>
                </a:lnTo>
                <a:lnTo>
                  <a:pt x="100584" y="236855"/>
                </a:lnTo>
                <a:lnTo>
                  <a:pt x="75438" y="211709"/>
                </a:lnTo>
                <a:lnTo>
                  <a:pt x="100584" y="211709"/>
                </a:lnTo>
                <a:lnTo>
                  <a:pt x="100584" y="117348"/>
                </a:lnTo>
                <a:lnTo>
                  <a:pt x="75438" y="100584"/>
                </a:lnTo>
                <a:close/>
              </a:path>
              <a:path w="1075690" h="473837">
                <a:moveTo>
                  <a:pt x="75438" y="211709"/>
                </a:moveTo>
                <a:lnTo>
                  <a:pt x="100584" y="236855"/>
                </a:lnTo>
                <a:lnTo>
                  <a:pt x="100584" y="211774"/>
                </a:lnTo>
                <a:lnTo>
                  <a:pt x="75438" y="211709"/>
                </a:lnTo>
                <a:close/>
              </a:path>
              <a:path w="1075690" h="473837">
                <a:moveTo>
                  <a:pt x="100584" y="211709"/>
                </a:moveTo>
                <a:lnTo>
                  <a:pt x="75438" y="211709"/>
                </a:lnTo>
                <a:lnTo>
                  <a:pt x="100584" y="211774"/>
                </a:lnTo>
                <a:lnTo>
                  <a:pt x="100584" y="211709"/>
                </a:lnTo>
                <a:close/>
              </a:path>
              <a:path w="1075690" h="473837">
                <a:moveTo>
                  <a:pt x="75438" y="0"/>
                </a:moveTo>
                <a:lnTo>
                  <a:pt x="0" y="150875"/>
                </a:lnTo>
                <a:lnTo>
                  <a:pt x="50292" y="117348"/>
                </a:lnTo>
                <a:lnTo>
                  <a:pt x="50292" y="100584"/>
                </a:lnTo>
                <a:lnTo>
                  <a:pt x="125730" y="100584"/>
                </a:lnTo>
                <a:lnTo>
                  <a:pt x="75438" y="0"/>
                </a:lnTo>
                <a:close/>
              </a:path>
              <a:path w="1075690" h="473837">
                <a:moveTo>
                  <a:pt x="125730" y="100584"/>
                </a:moveTo>
                <a:lnTo>
                  <a:pt x="100584" y="100584"/>
                </a:lnTo>
                <a:lnTo>
                  <a:pt x="100584" y="117348"/>
                </a:lnTo>
                <a:lnTo>
                  <a:pt x="150875" y="150875"/>
                </a:lnTo>
                <a:lnTo>
                  <a:pt x="125730" y="100584"/>
                </a:lnTo>
                <a:close/>
              </a:path>
              <a:path w="1075690" h="473837">
                <a:moveTo>
                  <a:pt x="75438" y="100584"/>
                </a:moveTo>
                <a:lnTo>
                  <a:pt x="50292" y="100584"/>
                </a:lnTo>
                <a:lnTo>
                  <a:pt x="50292" y="117348"/>
                </a:lnTo>
                <a:lnTo>
                  <a:pt x="75438" y="100584"/>
                </a:lnTo>
                <a:close/>
              </a:path>
              <a:path w="1075690" h="473837">
                <a:moveTo>
                  <a:pt x="100584" y="100584"/>
                </a:moveTo>
                <a:lnTo>
                  <a:pt x="75438" y="100584"/>
                </a:lnTo>
                <a:lnTo>
                  <a:pt x="100584" y="117348"/>
                </a:lnTo>
                <a:lnTo>
                  <a:pt x="100584" y="100584"/>
                </a:lnTo>
                <a:close/>
              </a:path>
            </a:pathLst>
          </a:custGeom>
          <a:solidFill>
            <a:srgbClr val="94B3D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0" y="639740"/>
            <a:ext cx="9144000" cy="508022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rgbClr val="FFFF00"/>
                </a:solidFill>
                <a:latin typeface="Calibri"/>
                <a:ea typeface="+mj-ea"/>
                <a:cs typeface="+mj-cs"/>
              </a:rPr>
              <a:t>Бюджетная система Российской Федерации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848113" y="239630"/>
            <a:ext cx="80951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Calibri"/>
                <a:cs typeface="Calibri" pitchFamily="34" charset="0"/>
              </a:rPr>
              <a:t>Со </a:t>
            </a:r>
            <a:r>
              <a:rPr lang="ru-RU" altLang="ru-RU" sz="2000" b="1" dirty="0" err="1">
                <a:solidFill>
                  <a:prstClr val="black"/>
                </a:solidFill>
                <a:latin typeface="Calibri"/>
              </a:rPr>
              <a:t>старонормандского</a:t>
            </a:r>
            <a:r>
              <a:rPr lang="ru-RU" altLang="ru-RU" sz="20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altLang="ru-RU" sz="2000" b="1" i="1" dirty="0" err="1">
                <a:solidFill>
                  <a:srgbClr val="FFFF00"/>
                </a:solidFill>
                <a:latin typeface="Calibri"/>
              </a:rPr>
              <a:t>bougette</a:t>
            </a:r>
            <a:r>
              <a:rPr lang="en-US" altLang="ru-RU" sz="2000" b="1" dirty="0">
                <a:solidFill>
                  <a:prstClr val="black"/>
                </a:solidFill>
                <a:latin typeface="Calibri"/>
              </a:rPr>
              <a:t> — </a:t>
            </a:r>
            <a:r>
              <a:rPr lang="ru-RU" altLang="ru-RU" sz="2000" b="1" dirty="0">
                <a:solidFill>
                  <a:prstClr val="black"/>
                </a:solidFill>
                <a:latin typeface="Calibri"/>
              </a:rPr>
              <a:t>это сумка, кошелёк</a:t>
            </a:r>
            <a:endParaRPr lang="ru-RU" altLang="ru-RU" sz="2000" b="1" dirty="0">
              <a:solidFill>
                <a:prstClr val="black"/>
              </a:solidFill>
              <a:latin typeface="Calibri"/>
              <a:cs typeface="Calibri" pitchFamily="34" charset="0"/>
            </a:endParaRPr>
          </a:p>
        </p:txBody>
      </p:sp>
      <p:sp>
        <p:nvSpPr>
          <p:cNvPr id="47" name="object 3"/>
          <p:cNvSpPr txBox="1"/>
          <p:nvPr/>
        </p:nvSpPr>
        <p:spPr>
          <a:xfrm>
            <a:off x="971600" y="0"/>
            <a:ext cx="8204150" cy="3937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400" b="1" dirty="0" err="1">
                <a:solidFill>
                  <a:srgbClr val="FFFF00"/>
                </a:solidFill>
                <a:latin typeface="Calibri"/>
                <a:cs typeface="Calibri"/>
              </a:rPr>
              <a:t>Б</a:t>
            </a:r>
            <a:r>
              <a:rPr sz="2400" b="1" spc="-60" dirty="0" err="1">
                <a:solidFill>
                  <a:srgbClr val="FFFF00"/>
                </a:solidFill>
                <a:latin typeface="Calibri"/>
                <a:cs typeface="Calibri"/>
              </a:rPr>
              <a:t>ю</a:t>
            </a:r>
            <a:r>
              <a:rPr sz="2400" b="1" dirty="0" err="1">
                <a:solidFill>
                  <a:srgbClr val="FFFF00"/>
                </a:solidFill>
                <a:latin typeface="Calibri"/>
                <a:cs typeface="Calibri"/>
              </a:rPr>
              <a:t>д</a:t>
            </a:r>
            <a:r>
              <a:rPr sz="2400" b="1" spc="-50" dirty="0" err="1">
                <a:solidFill>
                  <a:srgbClr val="FFFF00"/>
                </a:solidFill>
                <a:latin typeface="Calibri"/>
                <a:cs typeface="Calibri"/>
              </a:rPr>
              <a:t>ж</a:t>
            </a:r>
            <a:r>
              <a:rPr sz="2400" b="1" dirty="0" err="1">
                <a:solidFill>
                  <a:srgbClr val="FFFF00"/>
                </a:solidFill>
                <a:latin typeface="Calibri"/>
                <a:cs typeface="Calibri"/>
              </a:rPr>
              <a:t>ет</a:t>
            </a:r>
            <a:r>
              <a:rPr sz="2400" b="1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prstClr val="white"/>
                </a:solidFill>
                <a:latin typeface="Calibri"/>
                <a:cs typeface="Calibri"/>
              </a:rPr>
              <a:t>– </a:t>
            </a:r>
            <a:r>
              <a:rPr sz="2000" b="1" dirty="0" err="1" smtClean="0">
                <a:solidFill>
                  <a:prstClr val="black"/>
                </a:solidFill>
                <a:latin typeface="Calibri"/>
                <a:cs typeface="Calibri"/>
              </a:rPr>
              <a:t>э</a:t>
            </a:r>
            <a:r>
              <a:rPr sz="2000" b="1" spc="-40" dirty="0" err="1" smtClean="0">
                <a:solidFill>
                  <a:prstClr val="black"/>
                </a:solidFill>
                <a:latin typeface="Calibri"/>
                <a:cs typeface="Calibri"/>
              </a:rPr>
              <a:t>т</a:t>
            </a:r>
            <a:r>
              <a:rPr lang="ru-RU" sz="2000" b="1" spc="-40" dirty="0" smtClean="0">
                <a:solidFill>
                  <a:prstClr val="black"/>
                </a:solidFill>
                <a:latin typeface="Calibri"/>
                <a:cs typeface="Calibri"/>
              </a:rPr>
              <a:t>о</a:t>
            </a:r>
            <a:r>
              <a:rPr sz="2000" b="1" spc="-20" dirty="0" smtClean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план</a:t>
            </a:r>
            <a:r>
              <a:rPr sz="2000" b="1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spc="-25" dirty="0" err="1">
                <a:solidFill>
                  <a:prstClr val="black"/>
                </a:solidFill>
                <a:latin typeface="Calibri"/>
                <a:cs typeface="Calibri"/>
              </a:rPr>
              <a:t>д</a:t>
            </a:r>
            <a:r>
              <a:rPr sz="2000" b="1" spc="-30" dirty="0" err="1">
                <a:solidFill>
                  <a:prstClr val="black"/>
                </a:solidFill>
                <a:latin typeface="Calibri"/>
                <a:cs typeface="Calibri"/>
              </a:rPr>
              <a:t>о</a:t>
            </a:r>
            <a:r>
              <a:rPr sz="2000" b="1" spc="-35" dirty="0" err="1">
                <a:solidFill>
                  <a:prstClr val="black"/>
                </a:solidFill>
                <a:latin typeface="Calibri"/>
                <a:cs typeface="Calibri"/>
              </a:rPr>
              <a:t>х</a:t>
            </a:r>
            <a:r>
              <a:rPr sz="2000" b="1" spc="-80" dirty="0" err="1">
                <a:solidFill>
                  <a:prstClr val="black"/>
                </a:solidFill>
                <a:latin typeface="Calibri"/>
                <a:cs typeface="Calibri"/>
              </a:rPr>
              <a:t>о</a:t>
            </a:r>
            <a:r>
              <a:rPr sz="2000" b="1" spc="-20" dirty="0" err="1">
                <a:solidFill>
                  <a:prstClr val="black"/>
                </a:solidFill>
                <a:latin typeface="Calibri"/>
                <a:cs typeface="Calibri"/>
              </a:rPr>
              <a:t>д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ов</a:t>
            </a:r>
            <a:r>
              <a:rPr sz="2000" b="1" spc="-2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prstClr val="black"/>
                </a:solidFill>
                <a:latin typeface="Calibri"/>
                <a:cs typeface="Calibri"/>
              </a:rPr>
              <a:t>и 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рас</a:t>
            </a:r>
            <a:r>
              <a:rPr sz="2000" b="1" spc="-30" dirty="0" err="1">
                <a:solidFill>
                  <a:prstClr val="black"/>
                </a:solidFill>
                <a:latin typeface="Calibri"/>
                <a:cs typeface="Calibri"/>
              </a:rPr>
              <a:t>х</a:t>
            </a:r>
            <a:r>
              <a:rPr sz="2000" b="1" spc="-80" dirty="0" err="1">
                <a:solidFill>
                  <a:prstClr val="black"/>
                </a:solidFill>
                <a:latin typeface="Calibri"/>
                <a:cs typeface="Calibri"/>
              </a:rPr>
              <a:t>о</a:t>
            </a:r>
            <a:r>
              <a:rPr sz="2000" b="1" spc="-20" dirty="0" err="1">
                <a:solidFill>
                  <a:prstClr val="black"/>
                </a:solidFill>
                <a:latin typeface="Calibri"/>
                <a:cs typeface="Calibri"/>
              </a:rPr>
              <a:t>д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ов</a:t>
            </a:r>
            <a:r>
              <a:rPr sz="2000" b="1" spc="-20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на</a:t>
            </a:r>
            <a:r>
              <a:rPr sz="2000" b="1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о</a:t>
            </a:r>
            <a:r>
              <a:rPr sz="2000" b="1" spc="-10" dirty="0" err="1">
                <a:solidFill>
                  <a:prstClr val="black"/>
                </a:solidFill>
                <a:latin typeface="Calibri"/>
                <a:cs typeface="Calibri"/>
              </a:rPr>
              <a:t>п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р</a:t>
            </a:r>
            <a:r>
              <a:rPr sz="2000" b="1" spc="-35" dirty="0" err="1">
                <a:solidFill>
                  <a:prstClr val="black"/>
                </a:solidFill>
                <a:latin typeface="Calibri"/>
                <a:cs typeface="Calibri"/>
              </a:rPr>
              <a:t>е</a:t>
            </a:r>
            <a:r>
              <a:rPr sz="2000" b="1" spc="-20" dirty="0" err="1">
                <a:solidFill>
                  <a:prstClr val="black"/>
                </a:solidFill>
                <a:latin typeface="Calibri"/>
                <a:cs typeface="Calibri"/>
              </a:rPr>
              <a:t>д</a:t>
            </a:r>
            <a:r>
              <a:rPr sz="2000" b="1" spc="-35" dirty="0" err="1">
                <a:solidFill>
                  <a:prstClr val="black"/>
                </a:solidFill>
                <a:latin typeface="Calibri"/>
                <a:cs typeface="Calibri"/>
              </a:rPr>
              <a:t>е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ленный</a:t>
            </a:r>
            <a:r>
              <a:rPr sz="2000" b="1" spc="5" dirty="0">
                <a:solidFill>
                  <a:prstClr val="black"/>
                </a:solidFill>
                <a:latin typeface="Calibri"/>
                <a:cs typeface="Calibri"/>
              </a:rPr>
              <a:t> 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пери</a:t>
            </a:r>
            <a:r>
              <a:rPr sz="2000" b="1" spc="-80" dirty="0" err="1">
                <a:solidFill>
                  <a:prstClr val="black"/>
                </a:solidFill>
                <a:latin typeface="Calibri"/>
                <a:cs typeface="Calibri"/>
              </a:rPr>
              <a:t>о</a:t>
            </a:r>
            <a:r>
              <a:rPr sz="2000" b="1" dirty="0" err="1">
                <a:solidFill>
                  <a:prstClr val="black"/>
                </a:solidFill>
                <a:latin typeface="Calibri"/>
                <a:cs typeface="Calibri"/>
              </a:rPr>
              <a:t>д</a:t>
            </a:r>
            <a:endParaRPr sz="2000" b="1" dirty="0">
              <a:solidFill>
                <a:prstClr val="black"/>
              </a:solidFill>
              <a:latin typeface="Calibri"/>
              <a:cs typeface="Calibri"/>
            </a:endParaRPr>
          </a:p>
        </p:txBody>
      </p:sp>
      <p:pic>
        <p:nvPicPr>
          <p:cNvPr id="45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6823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zbyka.ru/palomnik/images/thumb/e/e2/%D0%A5%D1%80%D0%B0%D0%BC_%D0%BC%D0%BE%D1%88%D0%B5%D0%BD%D1%81%D0%BA%D0%BE%D0%B54.jpg/600px-%D0%A5%D1%80%D0%B0%D0%BC_%D0%BC%D0%BE%D1%88%D0%B5%D0%BD%D1%81%D0%BA%D0%BE%D0%B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9378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357166"/>
            <a:ext cx="68353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bject 49"/>
          <p:cNvSpPr>
            <a:spLocks noChangeArrowheads="1"/>
          </p:cNvSpPr>
          <p:nvPr/>
        </p:nvSpPr>
        <p:spPr bwMode="auto">
          <a:xfrm>
            <a:off x="1905000" y="4344988"/>
            <a:ext cx="1800225" cy="1655762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endParaRPr lang="ru-RU" dirty="0"/>
          </a:p>
        </p:txBody>
      </p:sp>
      <p:sp>
        <p:nvSpPr>
          <p:cNvPr id="5124" name="Содержимое 2"/>
          <p:cNvSpPr>
            <a:spLocks noGrp="1"/>
          </p:cNvSpPr>
          <p:nvPr>
            <p:ph idx="1"/>
          </p:nvPr>
        </p:nvSpPr>
        <p:spPr>
          <a:xfrm>
            <a:off x="142875" y="571500"/>
            <a:ext cx="8858250" cy="60721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293" name="object 19"/>
          <p:cNvSpPr>
            <a:spLocks noChangeArrowheads="1"/>
          </p:cNvSpPr>
          <p:nvPr/>
        </p:nvSpPr>
        <p:spPr bwMode="auto">
          <a:xfrm>
            <a:off x="6796088" y="2628900"/>
            <a:ext cx="1592262" cy="160337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4" name="object 20"/>
          <p:cNvSpPr>
            <a:spLocks noChangeArrowheads="1"/>
          </p:cNvSpPr>
          <p:nvPr/>
        </p:nvSpPr>
        <p:spPr bwMode="auto">
          <a:xfrm>
            <a:off x="2730500" y="1677988"/>
            <a:ext cx="3770313" cy="1071562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5" name="object 21"/>
          <p:cNvSpPr>
            <a:spLocks noChangeArrowheads="1"/>
          </p:cNvSpPr>
          <p:nvPr/>
        </p:nvSpPr>
        <p:spPr bwMode="auto">
          <a:xfrm>
            <a:off x="2152650" y="2557463"/>
            <a:ext cx="641350" cy="62388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6" name="object 22"/>
          <p:cNvSpPr>
            <a:spLocks noChangeArrowheads="1"/>
          </p:cNvSpPr>
          <p:nvPr/>
        </p:nvSpPr>
        <p:spPr bwMode="auto">
          <a:xfrm>
            <a:off x="6399213" y="2538413"/>
            <a:ext cx="636587" cy="60642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7" name="object 23"/>
          <p:cNvSpPr>
            <a:spLocks noChangeArrowheads="1"/>
          </p:cNvSpPr>
          <p:nvPr/>
        </p:nvSpPr>
        <p:spPr bwMode="auto">
          <a:xfrm>
            <a:off x="2268538" y="3141663"/>
            <a:ext cx="1511300" cy="29527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8" name="object 24"/>
          <p:cNvSpPr>
            <a:spLocks noChangeArrowheads="1"/>
          </p:cNvSpPr>
          <p:nvPr/>
        </p:nvSpPr>
        <p:spPr bwMode="auto">
          <a:xfrm>
            <a:off x="2185988" y="3629025"/>
            <a:ext cx="1593850" cy="447675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3" name="Группа 31"/>
          <p:cNvGrpSpPr>
            <a:grpSpLocks/>
          </p:cNvGrpSpPr>
          <p:nvPr/>
        </p:nvGrpSpPr>
        <p:grpSpPr bwMode="auto">
          <a:xfrm>
            <a:off x="3770313" y="2841625"/>
            <a:ext cx="884237" cy="796925"/>
            <a:chOff x="3770313" y="2841625"/>
            <a:chExt cx="884237" cy="796925"/>
          </a:xfrm>
        </p:grpSpPr>
        <p:sp>
          <p:nvSpPr>
            <p:cNvPr id="12325" name="object 26"/>
            <p:cNvSpPr>
              <a:spLocks noChangeArrowheads="1"/>
            </p:cNvSpPr>
            <p:nvPr/>
          </p:nvSpPr>
          <p:spPr bwMode="auto">
            <a:xfrm>
              <a:off x="3770313" y="2841625"/>
              <a:ext cx="884237" cy="796925"/>
            </a:xfrm>
            <a:prstGeom prst="rect">
              <a:avLst/>
            </a:prstGeom>
            <a:blipFill dpi="0" rotWithShape="1">
              <a:blip r:embed="rId9" cstate="print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326" name="object 27"/>
            <p:cNvSpPr>
              <a:spLocks noChangeArrowheads="1"/>
            </p:cNvSpPr>
            <p:nvPr/>
          </p:nvSpPr>
          <p:spPr bwMode="auto">
            <a:xfrm>
              <a:off x="4095750" y="3060700"/>
              <a:ext cx="266700" cy="392113"/>
            </a:xfrm>
            <a:prstGeom prst="rect">
              <a:avLst/>
            </a:prstGeom>
            <a:blipFill dpi="0" rotWithShape="1">
              <a:blip r:embed="rId10" cstate="print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4" name="Группа 30"/>
          <p:cNvGrpSpPr>
            <a:grpSpLocks/>
          </p:cNvGrpSpPr>
          <p:nvPr/>
        </p:nvGrpSpPr>
        <p:grpSpPr bwMode="auto">
          <a:xfrm>
            <a:off x="3786188" y="3643313"/>
            <a:ext cx="884237" cy="692150"/>
            <a:chOff x="3786182" y="3571876"/>
            <a:chExt cx="884237" cy="692150"/>
          </a:xfrm>
        </p:grpSpPr>
        <p:sp>
          <p:nvSpPr>
            <p:cNvPr id="12323" name="object 30"/>
            <p:cNvSpPr>
              <a:spLocks noChangeArrowheads="1"/>
            </p:cNvSpPr>
            <p:nvPr/>
          </p:nvSpPr>
          <p:spPr bwMode="auto">
            <a:xfrm>
              <a:off x="3786182" y="3571876"/>
              <a:ext cx="884237" cy="692150"/>
            </a:xfrm>
            <a:prstGeom prst="rect">
              <a:avLst/>
            </a:prstGeom>
            <a:blipFill dpi="0" rotWithShape="1">
              <a:blip r:embed="rId11" cstate="print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324" name="object 32"/>
            <p:cNvSpPr>
              <a:spLocks noChangeArrowheads="1"/>
            </p:cNvSpPr>
            <p:nvPr/>
          </p:nvSpPr>
          <p:spPr bwMode="auto">
            <a:xfrm>
              <a:off x="4143372" y="3714752"/>
              <a:ext cx="215900" cy="327025"/>
            </a:xfrm>
            <a:custGeom>
              <a:avLst/>
              <a:gdLst>
                <a:gd name="T0" fmla="*/ 0 w 215010"/>
                <a:gd name="T1" fmla="*/ 293623 h 326389"/>
                <a:gd name="T2" fmla="*/ 380 w 215010"/>
                <a:gd name="T3" fmla="*/ 309625 h 326389"/>
                <a:gd name="T4" fmla="*/ 1777 w 215010"/>
                <a:gd name="T5" fmla="*/ 316864 h 326389"/>
                <a:gd name="T6" fmla="*/ 4698 w 215010"/>
                <a:gd name="T7" fmla="*/ 321563 h 326389"/>
                <a:gd name="T8" fmla="*/ 11175 w 215010"/>
                <a:gd name="T9" fmla="*/ 325373 h 326389"/>
                <a:gd name="T10" fmla="*/ 16890 w 215010"/>
                <a:gd name="T11" fmla="*/ 326389 h 326389"/>
                <a:gd name="T12" fmla="*/ 211708 w 215010"/>
                <a:gd name="T13" fmla="*/ 322579 h 326389"/>
                <a:gd name="T14" fmla="*/ 214375 w 215010"/>
                <a:gd name="T15" fmla="*/ 312038 h 326389"/>
                <a:gd name="T16" fmla="*/ 215010 w 215010"/>
                <a:gd name="T17" fmla="*/ 295147 h 326389"/>
                <a:gd name="T18" fmla="*/ 213105 w 215010"/>
                <a:gd name="T19" fmla="*/ 281685 h 326389"/>
                <a:gd name="T20" fmla="*/ 203962 w 215010"/>
                <a:gd name="T21" fmla="*/ 273557 h 326389"/>
                <a:gd name="T22" fmla="*/ 114934 w 215010"/>
                <a:gd name="T23" fmla="*/ 235203 h 326389"/>
                <a:gd name="T24" fmla="*/ 137186 w 215010"/>
                <a:gd name="T25" fmla="*/ 212328 h 326389"/>
                <a:gd name="T26" fmla="*/ 153372 w 215010"/>
                <a:gd name="T27" fmla="*/ 194255 h 326389"/>
                <a:gd name="T28" fmla="*/ 166401 w 215010"/>
                <a:gd name="T29" fmla="*/ 178160 h 326389"/>
                <a:gd name="T30" fmla="*/ 181116 w 215010"/>
                <a:gd name="T31" fmla="*/ 157075 h 326389"/>
                <a:gd name="T32" fmla="*/ 191437 w 215010"/>
                <a:gd name="T33" fmla="*/ 137980 h 326389"/>
                <a:gd name="T34" fmla="*/ 199135 w 215010"/>
                <a:gd name="T35" fmla="*/ 114681 h 326389"/>
                <a:gd name="T36" fmla="*/ 202183 w 215010"/>
                <a:gd name="T37" fmla="*/ 83946 h 326389"/>
                <a:gd name="T38" fmla="*/ 199806 w 215010"/>
                <a:gd name="T39" fmla="*/ 62621 h 326389"/>
                <a:gd name="T40" fmla="*/ 186365 w 215010"/>
                <a:gd name="T41" fmla="*/ 33338 h 326389"/>
                <a:gd name="T42" fmla="*/ 169985 w 215010"/>
                <a:gd name="T43" fmla="*/ 17798 h 326389"/>
                <a:gd name="T44" fmla="*/ 146557 w 215010"/>
                <a:gd name="T45" fmla="*/ 6350 h 326389"/>
                <a:gd name="T46" fmla="*/ 116636 w 215010"/>
                <a:gd name="T47" fmla="*/ 529 h 326389"/>
                <a:gd name="T48" fmla="*/ 97385 w 215010"/>
                <a:gd name="T49" fmla="*/ 87 h 326389"/>
                <a:gd name="T50" fmla="*/ 72262 w 215010"/>
                <a:gd name="T51" fmla="*/ 2920 h 326389"/>
                <a:gd name="T52" fmla="*/ 45592 w 215010"/>
                <a:gd name="T53" fmla="*/ 10287 h 326389"/>
                <a:gd name="T54" fmla="*/ 25145 w 215010"/>
                <a:gd name="T55" fmla="*/ 19176 h 326389"/>
                <a:gd name="T56" fmla="*/ 15747 w 215010"/>
                <a:gd name="T57" fmla="*/ 24764 h 326389"/>
                <a:gd name="T58" fmla="*/ 9397 w 215010"/>
                <a:gd name="T59" fmla="*/ 31876 h 326389"/>
                <a:gd name="T60" fmla="*/ 6857 w 215010"/>
                <a:gd name="T61" fmla="*/ 38734 h 326389"/>
                <a:gd name="T62" fmla="*/ 5968 w 215010"/>
                <a:gd name="T63" fmla="*/ 49275 h 326389"/>
                <a:gd name="T64" fmla="*/ 6476 w 215010"/>
                <a:gd name="T65" fmla="*/ 67309 h 326389"/>
                <a:gd name="T66" fmla="*/ 7492 w 215010"/>
                <a:gd name="T67" fmla="*/ 74294 h 326389"/>
                <a:gd name="T68" fmla="*/ 9651 w 215010"/>
                <a:gd name="T69" fmla="*/ 80517 h 326389"/>
                <a:gd name="T70" fmla="*/ 16763 w 215010"/>
                <a:gd name="T71" fmla="*/ 83057 h 326389"/>
                <a:gd name="T72" fmla="*/ 23494 w 215010"/>
                <a:gd name="T73" fmla="*/ 79120 h 326389"/>
                <a:gd name="T74" fmla="*/ 32003 w 215010"/>
                <a:gd name="T75" fmla="*/ 73787 h 326389"/>
                <a:gd name="T76" fmla="*/ 43433 w 215010"/>
                <a:gd name="T77" fmla="*/ 67690 h 326389"/>
                <a:gd name="T78" fmla="*/ 57530 w 215010"/>
                <a:gd name="T79" fmla="*/ 62483 h 326389"/>
                <a:gd name="T80" fmla="*/ 70112 w 215010"/>
                <a:gd name="T81" fmla="*/ 59570 h 326389"/>
                <a:gd name="T82" fmla="*/ 90423 w 215010"/>
                <a:gd name="T83" fmla="*/ 58673 h 326389"/>
                <a:gd name="T84" fmla="*/ 101600 w 215010"/>
                <a:gd name="T85" fmla="*/ 61848 h 326389"/>
                <a:gd name="T86" fmla="*/ 110997 w 215010"/>
                <a:gd name="T87" fmla="*/ 66675 h 326389"/>
                <a:gd name="T88" fmla="*/ 117728 w 215010"/>
                <a:gd name="T89" fmla="*/ 74040 h 326389"/>
                <a:gd name="T90" fmla="*/ 122046 w 215010"/>
                <a:gd name="T91" fmla="*/ 83184 h 326389"/>
                <a:gd name="T92" fmla="*/ 124587 w 215010"/>
                <a:gd name="T93" fmla="*/ 93217 h 326389"/>
                <a:gd name="T94" fmla="*/ 123951 w 215010"/>
                <a:gd name="T95" fmla="*/ 110870 h 326389"/>
                <a:gd name="T96" fmla="*/ 121157 w 215010"/>
                <a:gd name="T97" fmla="*/ 124078 h 326389"/>
                <a:gd name="T98" fmla="*/ 114680 w 215010"/>
                <a:gd name="T99" fmla="*/ 139191 h 326389"/>
                <a:gd name="T100" fmla="*/ 98805 w 215010"/>
                <a:gd name="T101" fmla="*/ 165100 h 326389"/>
                <a:gd name="T102" fmla="*/ 81701 w 215010"/>
                <a:gd name="T103" fmla="*/ 186366 h 326389"/>
                <a:gd name="T104" fmla="*/ 16509 w 215010"/>
                <a:gd name="T105" fmla="*/ 256158 h 326389"/>
                <a:gd name="T106" fmla="*/ 10540 w 215010"/>
                <a:gd name="T107" fmla="*/ 262889 h 326389"/>
                <a:gd name="T108" fmla="*/ 6476 w 215010"/>
                <a:gd name="T109" fmla="*/ 268604 h 326389"/>
                <a:gd name="T110" fmla="*/ 3428 w 215010"/>
                <a:gd name="T111" fmla="*/ 274700 h 326389"/>
                <a:gd name="T112" fmla="*/ 1142 w 215010"/>
                <a:gd name="T113" fmla="*/ 281177 h 326389"/>
                <a:gd name="T114" fmla="*/ 253 w 215010"/>
                <a:gd name="T115" fmla="*/ 288925 h 32638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15010"/>
                <a:gd name="T175" fmla="*/ 0 h 326389"/>
                <a:gd name="T176" fmla="*/ 215010 w 215010"/>
                <a:gd name="T177" fmla="*/ 326389 h 32638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15010" h="326389">
                  <a:moveTo>
                    <a:pt x="253" y="288925"/>
                  </a:moveTo>
                  <a:lnTo>
                    <a:pt x="0" y="293623"/>
                  </a:lnTo>
                  <a:lnTo>
                    <a:pt x="0" y="304926"/>
                  </a:lnTo>
                  <a:lnTo>
                    <a:pt x="380" y="309625"/>
                  </a:lnTo>
                  <a:lnTo>
                    <a:pt x="1142" y="313181"/>
                  </a:lnTo>
                  <a:lnTo>
                    <a:pt x="1777" y="316864"/>
                  </a:lnTo>
                  <a:lnTo>
                    <a:pt x="3047" y="319658"/>
                  </a:lnTo>
                  <a:lnTo>
                    <a:pt x="4698" y="321563"/>
                  </a:lnTo>
                  <a:lnTo>
                    <a:pt x="8508" y="324738"/>
                  </a:lnTo>
                  <a:lnTo>
                    <a:pt x="11175" y="325373"/>
                  </a:lnTo>
                  <a:lnTo>
                    <a:pt x="13715" y="326008"/>
                  </a:lnTo>
                  <a:lnTo>
                    <a:pt x="16890" y="326389"/>
                  </a:lnTo>
                  <a:lnTo>
                    <a:pt x="204850" y="326389"/>
                  </a:lnTo>
                  <a:lnTo>
                    <a:pt x="211708" y="322579"/>
                  </a:lnTo>
                  <a:lnTo>
                    <a:pt x="213994" y="315467"/>
                  </a:lnTo>
                  <a:lnTo>
                    <a:pt x="214375" y="312038"/>
                  </a:lnTo>
                  <a:lnTo>
                    <a:pt x="214883" y="308737"/>
                  </a:lnTo>
                  <a:lnTo>
                    <a:pt x="215010" y="295147"/>
                  </a:lnTo>
                  <a:lnTo>
                    <a:pt x="214375" y="287781"/>
                  </a:lnTo>
                  <a:lnTo>
                    <a:pt x="213105" y="281685"/>
                  </a:lnTo>
                  <a:lnTo>
                    <a:pt x="209930" y="276097"/>
                  </a:lnTo>
                  <a:lnTo>
                    <a:pt x="203962" y="273557"/>
                  </a:lnTo>
                  <a:lnTo>
                    <a:pt x="77469" y="273557"/>
                  </a:lnTo>
                  <a:lnTo>
                    <a:pt x="114934" y="235203"/>
                  </a:lnTo>
                  <a:lnTo>
                    <a:pt x="127900" y="222084"/>
                  </a:lnTo>
                  <a:lnTo>
                    <a:pt x="137186" y="212328"/>
                  </a:lnTo>
                  <a:lnTo>
                    <a:pt x="145677" y="203053"/>
                  </a:lnTo>
                  <a:lnTo>
                    <a:pt x="153372" y="194255"/>
                  </a:lnTo>
                  <a:lnTo>
                    <a:pt x="160273" y="185927"/>
                  </a:lnTo>
                  <a:lnTo>
                    <a:pt x="166401" y="178160"/>
                  </a:lnTo>
                  <a:lnTo>
                    <a:pt x="174321" y="167350"/>
                  </a:lnTo>
                  <a:lnTo>
                    <a:pt x="181116" y="157075"/>
                  </a:lnTo>
                  <a:lnTo>
                    <a:pt x="186816" y="147319"/>
                  </a:lnTo>
                  <a:lnTo>
                    <a:pt x="191437" y="137980"/>
                  </a:lnTo>
                  <a:lnTo>
                    <a:pt x="196158" y="126041"/>
                  </a:lnTo>
                  <a:lnTo>
                    <a:pt x="199135" y="114681"/>
                  </a:lnTo>
                  <a:lnTo>
                    <a:pt x="201668" y="96720"/>
                  </a:lnTo>
                  <a:lnTo>
                    <a:pt x="202183" y="83946"/>
                  </a:lnTo>
                  <a:lnTo>
                    <a:pt x="201805" y="75241"/>
                  </a:lnTo>
                  <a:lnTo>
                    <a:pt x="199806" y="62621"/>
                  </a:lnTo>
                  <a:lnTo>
                    <a:pt x="196087" y="50672"/>
                  </a:lnTo>
                  <a:lnTo>
                    <a:pt x="186365" y="33338"/>
                  </a:lnTo>
                  <a:lnTo>
                    <a:pt x="177672" y="23875"/>
                  </a:lnTo>
                  <a:lnTo>
                    <a:pt x="169985" y="17798"/>
                  </a:lnTo>
                  <a:lnTo>
                    <a:pt x="159059" y="11447"/>
                  </a:lnTo>
                  <a:lnTo>
                    <a:pt x="146557" y="6350"/>
                  </a:lnTo>
                  <a:lnTo>
                    <a:pt x="129464" y="2107"/>
                  </a:lnTo>
                  <a:lnTo>
                    <a:pt x="116636" y="529"/>
                  </a:lnTo>
                  <a:lnTo>
                    <a:pt x="102742" y="0"/>
                  </a:lnTo>
                  <a:lnTo>
                    <a:pt x="97385" y="87"/>
                  </a:lnTo>
                  <a:lnTo>
                    <a:pt x="84627" y="1018"/>
                  </a:lnTo>
                  <a:lnTo>
                    <a:pt x="72262" y="2920"/>
                  </a:lnTo>
                  <a:lnTo>
                    <a:pt x="57215" y="6573"/>
                  </a:lnTo>
                  <a:lnTo>
                    <a:pt x="45592" y="10287"/>
                  </a:lnTo>
                  <a:lnTo>
                    <a:pt x="37464" y="13207"/>
                  </a:lnTo>
                  <a:lnTo>
                    <a:pt x="25145" y="19176"/>
                  </a:lnTo>
                  <a:lnTo>
                    <a:pt x="19557" y="22225"/>
                  </a:lnTo>
                  <a:lnTo>
                    <a:pt x="15747" y="24764"/>
                  </a:lnTo>
                  <a:lnTo>
                    <a:pt x="11683" y="28701"/>
                  </a:lnTo>
                  <a:lnTo>
                    <a:pt x="9397" y="31876"/>
                  </a:lnTo>
                  <a:lnTo>
                    <a:pt x="7873" y="34925"/>
                  </a:lnTo>
                  <a:lnTo>
                    <a:pt x="6857" y="38734"/>
                  </a:lnTo>
                  <a:lnTo>
                    <a:pt x="6222" y="43433"/>
                  </a:lnTo>
                  <a:lnTo>
                    <a:pt x="5968" y="49275"/>
                  </a:lnTo>
                  <a:lnTo>
                    <a:pt x="6095" y="63372"/>
                  </a:lnTo>
                  <a:lnTo>
                    <a:pt x="6476" y="67309"/>
                  </a:lnTo>
                  <a:lnTo>
                    <a:pt x="6984" y="71119"/>
                  </a:lnTo>
                  <a:lnTo>
                    <a:pt x="7492" y="74294"/>
                  </a:lnTo>
                  <a:lnTo>
                    <a:pt x="8127" y="76581"/>
                  </a:lnTo>
                  <a:lnTo>
                    <a:pt x="9651" y="80517"/>
                  </a:lnTo>
                  <a:lnTo>
                    <a:pt x="13080" y="83057"/>
                  </a:lnTo>
                  <a:lnTo>
                    <a:pt x="16763" y="83057"/>
                  </a:lnTo>
                  <a:lnTo>
                    <a:pt x="19684" y="81787"/>
                  </a:lnTo>
                  <a:lnTo>
                    <a:pt x="23494" y="79120"/>
                  </a:lnTo>
                  <a:lnTo>
                    <a:pt x="27304" y="76581"/>
                  </a:lnTo>
                  <a:lnTo>
                    <a:pt x="32003" y="73787"/>
                  </a:lnTo>
                  <a:lnTo>
                    <a:pt x="37718" y="70738"/>
                  </a:lnTo>
                  <a:lnTo>
                    <a:pt x="43433" y="67690"/>
                  </a:lnTo>
                  <a:lnTo>
                    <a:pt x="50037" y="64896"/>
                  </a:lnTo>
                  <a:lnTo>
                    <a:pt x="57530" y="62483"/>
                  </a:lnTo>
                  <a:lnTo>
                    <a:pt x="58220" y="62258"/>
                  </a:lnTo>
                  <a:lnTo>
                    <a:pt x="70112" y="59570"/>
                  </a:lnTo>
                  <a:lnTo>
                    <a:pt x="83438" y="58673"/>
                  </a:lnTo>
                  <a:lnTo>
                    <a:pt x="90423" y="58673"/>
                  </a:lnTo>
                  <a:lnTo>
                    <a:pt x="96392" y="59816"/>
                  </a:lnTo>
                  <a:lnTo>
                    <a:pt x="101600" y="61848"/>
                  </a:lnTo>
                  <a:lnTo>
                    <a:pt x="106679" y="63881"/>
                  </a:lnTo>
                  <a:lnTo>
                    <a:pt x="110997" y="66675"/>
                  </a:lnTo>
                  <a:lnTo>
                    <a:pt x="114300" y="70357"/>
                  </a:lnTo>
                  <a:lnTo>
                    <a:pt x="117728" y="74040"/>
                  </a:lnTo>
                  <a:lnTo>
                    <a:pt x="120268" y="78231"/>
                  </a:lnTo>
                  <a:lnTo>
                    <a:pt x="122046" y="83184"/>
                  </a:lnTo>
                  <a:lnTo>
                    <a:pt x="123697" y="88010"/>
                  </a:lnTo>
                  <a:lnTo>
                    <a:pt x="124587" y="93217"/>
                  </a:lnTo>
                  <a:lnTo>
                    <a:pt x="124587" y="104520"/>
                  </a:lnTo>
                  <a:lnTo>
                    <a:pt x="123951" y="110870"/>
                  </a:lnTo>
                  <a:lnTo>
                    <a:pt x="122554" y="117475"/>
                  </a:lnTo>
                  <a:lnTo>
                    <a:pt x="121157" y="124078"/>
                  </a:lnTo>
                  <a:lnTo>
                    <a:pt x="118490" y="131317"/>
                  </a:lnTo>
                  <a:lnTo>
                    <a:pt x="114680" y="139191"/>
                  </a:lnTo>
                  <a:lnTo>
                    <a:pt x="106558" y="153676"/>
                  </a:lnTo>
                  <a:lnTo>
                    <a:pt x="98805" y="165100"/>
                  </a:lnTo>
                  <a:lnTo>
                    <a:pt x="90046" y="176584"/>
                  </a:lnTo>
                  <a:lnTo>
                    <a:pt x="81701" y="186366"/>
                  </a:lnTo>
                  <a:lnTo>
                    <a:pt x="72135" y="196722"/>
                  </a:lnTo>
                  <a:lnTo>
                    <a:pt x="16509" y="256158"/>
                  </a:lnTo>
                  <a:lnTo>
                    <a:pt x="13207" y="259714"/>
                  </a:lnTo>
                  <a:lnTo>
                    <a:pt x="10540" y="262889"/>
                  </a:lnTo>
                  <a:lnTo>
                    <a:pt x="8508" y="265810"/>
                  </a:lnTo>
                  <a:lnTo>
                    <a:pt x="6476" y="268604"/>
                  </a:lnTo>
                  <a:lnTo>
                    <a:pt x="4698" y="271652"/>
                  </a:lnTo>
                  <a:lnTo>
                    <a:pt x="3428" y="274700"/>
                  </a:lnTo>
                  <a:lnTo>
                    <a:pt x="2158" y="277748"/>
                  </a:lnTo>
                  <a:lnTo>
                    <a:pt x="1142" y="281177"/>
                  </a:lnTo>
                  <a:lnTo>
                    <a:pt x="762" y="285114"/>
                  </a:lnTo>
                  <a:lnTo>
                    <a:pt x="253" y="288925"/>
                  </a:lnTo>
                  <a:close/>
                </a:path>
              </a:pathLst>
            </a:custGeom>
            <a:solidFill>
              <a:srgbClr val="F4F0E2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12301" name="object 38"/>
          <p:cNvSpPr>
            <a:spLocks noChangeArrowheads="1"/>
          </p:cNvSpPr>
          <p:nvPr/>
        </p:nvSpPr>
        <p:spPr bwMode="auto">
          <a:xfrm>
            <a:off x="817563" y="2698750"/>
            <a:ext cx="1460500" cy="1460500"/>
          </a:xfrm>
          <a:prstGeom prst="rect">
            <a:avLst/>
          </a:prstGeom>
          <a:blipFill dpi="0" rotWithShape="1">
            <a:blip r:embed="rId1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5400">
                <a:latin typeface="Calibri" pitchFamily="34" charset="0"/>
              </a:rPr>
              <a:t>    </a:t>
            </a:r>
            <a:endParaRPr lang="ru-RU" sz="540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5" name="Группа 34"/>
          <p:cNvGrpSpPr>
            <a:grpSpLocks/>
          </p:cNvGrpSpPr>
          <p:nvPr/>
        </p:nvGrpSpPr>
        <p:grpSpPr bwMode="auto">
          <a:xfrm>
            <a:off x="3786188" y="5072063"/>
            <a:ext cx="884237" cy="669925"/>
            <a:chOff x="3789363" y="5521325"/>
            <a:chExt cx="884237" cy="669925"/>
          </a:xfrm>
        </p:grpSpPr>
        <p:sp>
          <p:nvSpPr>
            <p:cNvPr id="12320" name="object 44"/>
            <p:cNvSpPr>
              <a:spLocks noChangeArrowheads="1"/>
            </p:cNvSpPr>
            <p:nvPr/>
          </p:nvSpPr>
          <p:spPr bwMode="auto">
            <a:xfrm>
              <a:off x="3789363" y="5521325"/>
              <a:ext cx="884237" cy="669925"/>
            </a:xfrm>
            <a:prstGeom prst="rect">
              <a:avLst/>
            </a:prstGeom>
            <a:blipFill dpi="0" rotWithShape="1">
              <a:blip r:embed="rId13" cstate="print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321" name="object 47"/>
            <p:cNvSpPr>
              <a:spLocks noChangeArrowheads="1"/>
            </p:cNvSpPr>
            <p:nvPr/>
          </p:nvSpPr>
          <p:spPr bwMode="auto">
            <a:xfrm>
              <a:off x="4162425" y="5761038"/>
              <a:ext cx="85725" cy="147637"/>
            </a:xfrm>
            <a:custGeom>
              <a:avLst/>
              <a:gdLst>
                <a:gd name="T0" fmla="*/ 84455 w 84962"/>
                <a:gd name="T1" fmla="*/ 0 h 147447"/>
                <a:gd name="T2" fmla="*/ 0 w 84962"/>
                <a:gd name="T3" fmla="*/ 147446 h 147447"/>
                <a:gd name="T4" fmla="*/ 84962 w 84962"/>
                <a:gd name="T5" fmla="*/ 147446 h 147447"/>
                <a:gd name="T6" fmla="*/ 84962 w 84962"/>
                <a:gd name="T7" fmla="*/ 0 h 147447"/>
                <a:gd name="T8" fmla="*/ 84455 w 84962"/>
                <a:gd name="T9" fmla="*/ 0 h 1474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962"/>
                <a:gd name="T16" fmla="*/ 0 h 147447"/>
                <a:gd name="T17" fmla="*/ 84962 w 84962"/>
                <a:gd name="T18" fmla="*/ 147447 h 1474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962" h="147447">
                  <a:moveTo>
                    <a:pt x="84455" y="0"/>
                  </a:moveTo>
                  <a:lnTo>
                    <a:pt x="0" y="147446"/>
                  </a:lnTo>
                  <a:lnTo>
                    <a:pt x="84962" y="147446"/>
                  </a:lnTo>
                  <a:lnTo>
                    <a:pt x="84962" y="0"/>
                  </a:lnTo>
                  <a:lnTo>
                    <a:pt x="84455" y="0"/>
                  </a:lnTo>
                  <a:close/>
                </a:path>
              </a:pathLst>
            </a:custGeom>
            <a:noFill/>
            <a:ln w="12192">
              <a:solidFill>
                <a:srgbClr val="6F2F9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12322" name="object 48"/>
            <p:cNvSpPr>
              <a:spLocks noChangeArrowheads="1"/>
            </p:cNvSpPr>
            <p:nvPr/>
          </p:nvSpPr>
          <p:spPr bwMode="auto">
            <a:xfrm>
              <a:off x="4110038" y="5703888"/>
              <a:ext cx="238125" cy="323850"/>
            </a:xfrm>
            <a:custGeom>
              <a:avLst/>
              <a:gdLst>
                <a:gd name="T0" fmla="*/ 162051 w 237870"/>
                <a:gd name="T1" fmla="*/ 0 h 323621"/>
                <a:gd name="T2" fmla="*/ 175132 w 237870"/>
                <a:gd name="T3" fmla="*/ 622 h 323621"/>
                <a:gd name="T4" fmla="*/ 185927 w 237870"/>
                <a:gd name="T5" fmla="*/ 1689 h 323621"/>
                <a:gd name="T6" fmla="*/ 193039 w 237870"/>
                <a:gd name="T7" fmla="*/ 3517 h 323621"/>
                <a:gd name="T8" fmla="*/ 197230 w 237870"/>
                <a:gd name="T9" fmla="*/ 5943 h 323621"/>
                <a:gd name="T10" fmla="*/ 199770 w 237870"/>
                <a:gd name="T11" fmla="*/ 8839 h 323621"/>
                <a:gd name="T12" fmla="*/ 199770 w 237870"/>
                <a:gd name="T13" fmla="*/ 203695 h 323621"/>
                <a:gd name="T14" fmla="*/ 230885 w 237870"/>
                <a:gd name="T15" fmla="*/ 203695 h 323621"/>
                <a:gd name="T16" fmla="*/ 235076 w 237870"/>
                <a:gd name="T17" fmla="*/ 209765 h 323621"/>
                <a:gd name="T18" fmla="*/ 237870 w 237870"/>
                <a:gd name="T19" fmla="*/ 220548 h 323621"/>
                <a:gd name="T20" fmla="*/ 237870 w 237870"/>
                <a:gd name="T21" fmla="*/ 238378 h 323621"/>
                <a:gd name="T22" fmla="*/ 235330 w 237870"/>
                <a:gd name="T23" fmla="*/ 249161 h 323621"/>
                <a:gd name="T24" fmla="*/ 231139 w 237870"/>
                <a:gd name="T25" fmla="*/ 255727 h 323621"/>
                <a:gd name="T26" fmla="*/ 199770 w 237870"/>
                <a:gd name="T27" fmla="*/ 255727 h 323621"/>
                <a:gd name="T28" fmla="*/ 199770 w 237870"/>
                <a:gd name="T29" fmla="*/ 315366 h 323621"/>
                <a:gd name="T30" fmla="*/ 198246 w 237870"/>
                <a:gd name="T31" fmla="*/ 318046 h 323621"/>
                <a:gd name="T32" fmla="*/ 195452 w 237870"/>
                <a:gd name="T33" fmla="*/ 320319 h 323621"/>
                <a:gd name="T34" fmla="*/ 190500 w 237870"/>
                <a:gd name="T35" fmla="*/ 321970 h 323621"/>
                <a:gd name="T36" fmla="*/ 183387 w 237870"/>
                <a:gd name="T37" fmla="*/ 323011 h 323621"/>
                <a:gd name="T38" fmla="*/ 174243 w 237870"/>
                <a:gd name="T39" fmla="*/ 323621 h 323621"/>
                <a:gd name="T40" fmla="*/ 162051 w 237870"/>
                <a:gd name="T41" fmla="*/ 323621 h 323621"/>
                <a:gd name="T42" fmla="*/ 153034 w 237870"/>
                <a:gd name="T43" fmla="*/ 323011 h 323621"/>
                <a:gd name="T44" fmla="*/ 145795 w 237870"/>
                <a:gd name="T45" fmla="*/ 321970 h 323621"/>
                <a:gd name="T46" fmla="*/ 140969 w 237870"/>
                <a:gd name="T47" fmla="*/ 320319 h 323621"/>
                <a:gd name="T48" fmla="*/ 138429 w 237870"/>
                <a:gd name="T49" fmla="*/ 318046 h 323621"/>
                <a:gd name="T50" fmla="*/ 137032 w 237870"/>
                <a:gd name="T51" fmla="*/ 315366 h 323621"/>
                <a:gd name="T52" fmla="*/ 137032 w 237870"/>
                <a:gd name="T53" fmla="*/ 255727 h 323621"/>
                <a:gd name="T54" fmla="*/ 12064 w 237870"/>
                <a:gd name="T55" fmla="*/ 255727 h 323621"/>
                <a:gd name="T56" fmla="*/ 8127 w 237870"/>
                <a:gd name="T57" fmla="*/ 254863 h 323621"/>
                <a:gd name="T58" fmla="*/ 4825 w 237870"/>
                <a:gd name="T59" fmla="*/ 252958 h 323621"/>
                <a:gd name="T60" fmla="*/ 2285 w 237870"/>
                <a:gd name="T61" fmla="*/ 248831 h 323621"/>
                <a:gd name="T62" fmla="*/ 888 w 237870"/>
                <a:gd name="T63" fmla="*/ 241973 h 323621"/>
                <a:gd name="T64" fmla="*/ 0 w 237870"/>
                <a:gd name="T65" fmla="*/ 232930 h 323621"/>
                <a:gd name="T66" fmla="*/ 0 w 237870"/>
                <a:gd name="T67" fmla="*/ 221208 h 323621"/>
                <a:gd name="T68" fmla="*/ 380 w 237870"/>
                <a:gd name="T69" fmla="*/ 212737 h 323621"/>
                <a:gd name="T70" fmla="*/ 1015 w 237870"/>
                <a:gd name="T71" fmla="*/ 205346 h 323621"/>
                <a:gd name="T72" fmla="*/ 2158 w 237870"/>
                <a:gd name="T73" fmla="*/ 199072 h 323621"/>
                <a:gd name="T74" fmla="*/ 8127 w 237870"/>
                <a:gd name="T75" fmla="*/ 184365 h 323621"/>
                <a:gd name="T76" fmla="*/ 108584 w 237870"/>
                <a:gd name="T77" fmla="*/ 7188 h 323621"/>
                <a:gd name="T78" fmla="*/ 112013 w 237870"/>
                <a:gd name="T79" fmla="*/ 4838 h 323621"/>
                <a:gd name="T80" fmla="*/ 116712 w 237870"/>
                <a:gd name="T81" fmla="*/ 2857 h 323621"/>
                <a:gd name="T82" fmla="*/ 123825 w 237870"/>
                <a:gd name="T83" fmla="*/ 1358 h 323621"/>
                <a:gd name="T84" fmla="*/ 133857 w 237870"/>
                <a:gd name="T85" fmla="*/ 495 h 323621"/>
                <a:gd name="T86" fmla="*/ 145795 w 237870"/>
                <a:gd name="T87" fmla="*/ 0 h 32362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37870"/>
                <a:gd name="T133" fmla="*/ 0 h 323621"/>
                <a:gd name="T134" fmla="*/ 237870 w 237870"/>
                <a:gd name="T135" fmla="*/ 323621 h 32362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37870" h="323621">
                  <a:moveTo>
                    <a:pt x="153669" y="0"/>
                  </a:moveTo>
                  <a:lnTo>
                    <a:pt x="162051" y="0"/>
                  </a:lnTo>
                  <a:lnTo>
                    <a:pt x="169290" y="203"/>
                  </a:lnTo>
                  <a:lnTo>
                    <a:pt x="175132" y="622"/>
                  </a:lnTo>
                  <a:lnTo>
                    <a:pt x="181101" y="1028"/>
                  </a:lnTo>
                  <a:lnTo>
                    <a:pt x="185927" y="1689"/>
                  </a:lnTo>
                  <a:lnTo>
                    <a:pt x="189483" y="2603"/>
                  </a:lnTo>
                  <a:lnTo>
                    <a:pt x="193039" y="3517"/>
                  </a:lnTo>
                  <a:lnTo>
                    <a:pt x="195579" y="4622"/>
                  </a:lnTo>
                  <a:lnTo>
                    <a:pt x="197230" y="5943"/>
                  </a:lnTo>
                  <a:lnTo>
                    <a:pt x="198881" y="7277"/>
                  </a:lnTo>
                  <a:lnTo>
                    <a:pt x="199770" y="8839"/>
                  </a:lnTo>
                  <a:lnTo>
                    <a:pt x="199770" y="10655"/>
                  </a:lnTo>
                  <a:lnTo>
                    <a:pt x="199770" y="203695"/>
                  </a:lnTo>
                  <a:lnTo>
                    <a:pt x="228218" y="203695"/>
                  </a:lnTo>
                  <a:lnTo>
                    <a:pt x="230885" y="203695"/>
                  </a:lnTo>
                  <a:lnTo>
                    <a:pt x="233171" y="205714"/>
                  </a:lnTo>
                  <a:lnTo>
                    <a:pt x="235076" y="209765"/>
                  </a:lnTo>
                  <a:lnTo>
                    <a:pt x="236981" y="213817"/>
                  </a:lnTo>
                  <a:lnTo>
                    <a:pt x="237870" y="220548"/>
                  </a:lnTo>
                  <a:lnTo>
                    <a:pt x="237870" y="229958"/>
                  </a:lnTo>
                  <a:lnTo>
                    <a:pt x="237870" y="238378"/>
                  </a:lnTo>
                  <a:lnTo>
                    <a:pt x="236981" y="244779"/>
                  </a:lnTo>
                  <a:lnTo>
                    <a:pt x="235330" y="249161"/>
                  </a:lnTo>
                  <a:lnTo>
                    <a:pt x="233552" y="253542"/>
                  </a:lnTo>
                  <a:lnTo>
                    <a:pt x="231139" y="255727"/>
                  </a:lnTo>
                  <a:lnTo>
                    <a:pt x="228218" y="255727"/>
                  </a:lnTo>
                  <a:lnTo>
                    <a:pt x="199770" y="255727"/>
                  </a:lnTo>
                  <a:lnTo>
                    <a:pt x="199770" y="313715"/>
                  </a:lnTo>
                  <a:lnTo>
                    <a:pt x="199770" y="315366"/>
                  </a:lnTo>
                  <a:lnTo>
                    <a:pt x="199262" y="316814"/>
                  </a:lnTo>
                  <a:lnTo>
                    <a:pt x="198246" y="318046"/>
                  </a:lnTo>
                  <a:lnTo>
                    <a:pt x="197230" y="319290"/>
                  </a:lnTo>
                  <a:lnTo>
                    <a:pt x="195452" y="320319"/>
                  </a:lnTo>
                  <a:lnTo>
                    <a:pt x="193039" y="321144"/>
                  </a:lnTo>
                  <a:lnTo>
                    <a:pt x="190500" y="321970"/>
                  </a:lnTo>
                  <a:lnTo>
                    <a:pt x="187325" y="322592"/>
                  </a:lnTo>
                  <a:lnTo>
                    <a:pt x="183387" y="323011"/>
                  </a:lnTo>
                  <a:lnTo>
                    <a:pt x="179450" y="323418"/>
                  </a:lnTo>
                  <a:lnTo>
                    <a:pt x="174243" y="323621"/>
                  </a:lnTo>
                  <a:lnTo>
                    <a:pt x="168020" y="323621"/>
                  </a:lnTo>
                  <a:lnTo>
                    <a:pt x="162051" y="323621"/>
                  </a:lnTo>
                  <a:lnTo>
                    <a:pt x="157098" y="323418"/>
                  </a:lnTo>
                  <a:lnTo>
                    <a:pt x="153034" y="323011"/>
                  </a:lnTo>
                  <a:lnTo>
                    <a:pt x="148970" y="322592"/>
                  </a:lnTo>
                  <a:lnTo>
                    <a:pt x="145795" y="321970"/>
                  </a:lnTo>
                  <a:lnTo>
                    <a:pt x="143382" y="321144"/>
                  </a:lnTo>
                  <a:lnTo>
                    <a:pt x="140969" y="320319"/>
                  </a:lnTo>
                  <a:lnTo>
                    <a:pt x="139318" y="319290"/>
                  </a:lnTo>
                  <a:lnTo>
                    <a:pt x="138429" y="318046"/>
                  </a:lnTo>
                  <a:lnTo>
                    <a:pt x="137413" y="316814"/>
                  </a:lnTo>
                  <a:lnTo>
                    <a:pt x="137032" y="315366"/>
                  </a:lnTo>
                  <a:lnTo>
                    <a:pt x="137032" y="313715"/>
                  </a:lnTo>
                  <a:lnTo>
                    <a:pt x="137032" y="255727"/>
                  </a:lnTo>
                  <a:lnTo>
                    <a:pt x="14350" y="255727"/>
                  </a:lnTo>
                  <a:lnTo>
                    <a:pt x="12064" y="255727"/>
                  </a:lnTo>
                  <a:lnTo>
                    <a:pt x="10032" y="255435"/>
                  </a:lnTo>
                  <a:lnTo>
                    <a:pt x="8127" y="254863"/>
                  </a:lnTo>
                  <a:lnTo>
                    <a:pt x="6350" y="254279"/>
                  </a:lnTo>
                  <a:lnTo>
                    <a:pt x="4825" y="252958"/>
                  </a:lnTo>
                  <a:lnTo>
                    <a:pt x="3555" y="250901"/>
                  </a:lnTo>
                  <a:lnTo>
                    <a:pt x="2285" y="248831"/>
                  </a:lnTo>
                  <a:lnTo>
                    <a:pt x="1396" y="245859"/>
                  </a:lnTo>
                  <a:lnTo>
                    <a:pt x="888" y="241973"/>
                  </a:lnTo>
                  <a:lnTo>
                    <a:pt x="253" y="238099"/>
                  </a:lnTo>
                  <a:lnTo>
                    <a:pt x="0" y="232930"/>
                  </a:lnTo>
                  <a:lnTo>
                    <a:pt x="0" y="226491"/>
                  </a:lnTo>
                  <a:lnTo>
                    <a:pt x="0" y="221208"/>
                  </a:lnTo>
                  <a:lnTo>
                    <a:pt x="126" y="216623"/>
                  </a:lnTo>
                  <a:lnTo>
                    <a:pt x="380" y="212737"/>
                  </a:lnTo>
                  <a:lnTo>
                    <a:pt x="634" y="208851"/>
                  </a:lnTo>
                  <a:lnTo>
                    <a:pt x="1015" y="205346"/>
                  </a:lnTo>
                  <a:lnTo>
                    <a:pt x="1650" y="202209"/>
                  </a:lnTo>
                  <a:lnTo>
                    <a:pt x="2158" y="199072"/>
                  </a:lnTo>
                  <a:lnTo>
                    <a:pt x="5206" y="190474"/>
                  </a:lnTo>
                  <a:lnTo>
                    <a:pt x="8127" y="184365"/>
                  </a:lnTo>
                  <a:lnTo>
                    <a:pt x="107822" y="8674"/>
                  </a:lnTo>
                  <a:lnTo>
                    <a:pt x="108584" y="7188"/>
                  </a:lnTo>
                  <a:lnTo>
                    <a:pt x="109981" y="5905"/>
                  </a:lnTo>
                  <a:lnTo>
                    <a:pt x="112013" y="4838"/>
                  </a:lnTo>
                  <a:lnTo>
                    <a:pt x="113918" y="3759"/>
                  </a:lnTo>
                  <a:lnTo>
                    <a:pt x="116712" y="2857"/>
                  </a:lnTo>
                  <a:lnTo>
                    <a:pt x="120268" y="2108"/>
                  </a:lnTo>
                  <a:lnTo>
                    <a:pt x="123825" y="1358"/>
                  </a:lnTo>
                  <a:lnTo>
                    <a:pt x="128396" y="825"/>
                  </a:lnTo>
                  <a:lnTo>
                    <a:pt x="133857" y="495"/>
                  </a:lnTo>
                  <a:lnTo>
                    <a:pt x="139191" y="165"/>
                  </a:lnTo>
                  <a:lnTo>
                    <a:pt x="145795" y="0"/>
                  </a:lnTo>
                  <a:lnTo>
                    <a:pt x="153669" y="0"/>
                  </a:lnTo>
                  <a:close/>
                </a:path>
              </a:pathLst>
            </a:custGeom>
            <a:noFill/>
            <a:ln w="12192">
              <a:solidFill>
                <a:srgbClr val="6F2F9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12303" name="object 49"/>
          <p:cNvSpPr>
            <a:spLocks noChangeArrowheads="1"/>
          </p:cNvSpPr>
          <p:nvPr/>
        </p:nvSpPr>
        <p:spPr bwMode="auto">
          <a:xfrm rot="-587625">
            <a:off x="2055813" y="3927475"/>
            <a:ext cx="1800225" cy="1655763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36" name="object 10"/>
          <p:cNvSpPr txBox="1">
            <a:spLocks noChangeArrowheads="1"/>
          </p:cNvSpPr>
          <p:nvPr/>
        </p:nvSpPr>
        <p:spPr bwMode="auto">
          <a:xfrm>
            <a:off x="2924175" y="1955800"/>
            <a:ext cx="3319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2138"/>
              </a:lnSpc>
              <a:spcBef>
                <a:spcPts val="113"/>
              </a:spcBef>
              <a:defRPr/>
            </a:pPr>
            <a:r>
              <a:rPr lang="ru-RU" sz="3000" b="1" baseline="3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Консолидированный бюджет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2400"/>
              </a:lnSpc>
              <a:spcBef>
                <a:spcPts val="13"/>
              </a:spcBef>
              <a:defRPr/>
            </a:pPr>
            <a:r>
              <a:rPr lang="ru-RU" sz="3000" b="1" baseline="1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муниципального района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305" name="object 7"/>
          <p:cNvSpPr txBox="1">
            <a:spLocks noChangeArrowheads="1"/>
          </p:cNvSpPr>
          <p:nvPr/>
        </p:nvSpPr>
        <p:spPr bwMode="auto">
          <a:xfrm>
            <a:off x="500063" y="4357688"/>
            <a:ext cx="2357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>
              <a:lnSpc>
                <a:spcPts val="1725"/>
              </a:lnSpc>
              <a:spcBef>
                <a:spcPts val="88"/>
              </a:spcBef>
            </a:pPr>
            <a:r>
              <a:rPr lang="ru-RU" sz="2400" b="1" baseline="3000">
                <a:latin typeface="Calibri" pitchFamily="34" charset="0"/>
                <a:cs typeface="Calibri" pitchFamily="34" charset="0"/>
              </a:rPr>
              <a:t>Бюджеты муниципальных</a:t>
            </a:r>
            <a:endParaRPr lang="ru-RU" sz="1600">
              <a:latin typeface="Calibri" pitchFamily="34" charset="0"/>
              <a:cs typeface="Calibri" pitchFamily="34" charset="0"/>
            </a:endParaRPr>
          </a:p>
          <a:p>
            <a:pPr marL="12700" algn="ctr">
              <a:lnSpc>
                <a:spcPts val="1925"/>
              </a:lnSpc>
              <a:spcBef>
                <a:spcPts val="13"/>
              </a:spcBef>
            </a:pPr>
            <a:r>
              <a:rPr lang="ru-RU" sz="2400" b="1" baseline="2000">
                <a:latin typeface="Calibri" pitchFamily="34" charset="0"/>
                <a:cs typeface="Calibri" pitchFamily="34" charset="0"/>
              </a:rPr>
              <a:t>образований </a:t>
            </a:r>
            <a:r>
              <a:rPr lang="ru-RU" sz="2100" b="1" baseline="2000">
                <a:latin typeface="Calibri" pitchFamily="34" charset="0"/>
                <a:cs typeface="Calibri" pitchFamily="34" charset="0"/>
              </a:rPr>
              <a:t>(бюджеты поселений)</a:t>
            </a:r>
            <a:endParaRPr lang="ru-RU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306" name="object 6"/>
          <p:cNvSpPr txBox="1">
            <a:spLocks noChangeArrowheads="1"/>
          </p:cNvSpPr>
          <p:nvPr/>
        </p:nvSpPr>
        <p:spPr bwMode="auto">
          <a:xfrm>
            <a:off x="6429375" y="4214813"/>
            <a:ext cx="223361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674688" algn="ctr">
              <a:lnSpc>
                <a:spcPts val="1725"/>
              </a:lnSpc>
              <a:spcBef>
                <a:spcPts val="88"/>
              </a:spcBef>
            </a:pPr>
            <a:r>
              <a:rPr lang="ru-RU" sz="2400" b="1" baseline="3000">
                <a:latin typeface="Calibri" pitchFamily="34" charset="0"/>
                <a:cs typeface="Calibri" pitchFamily="34" charset="0"/>
              </a:rPr>
              <a:t>Бюджет</a:t>
            </a:r>
            <a:endParaRPr lang="ru-RU" sz="1600">
              <a:latin typeface="Calibri" pitchFamily="34" charset="0"/>
              <a:cs typeface="Calibri" pitchFamily="34" charset="0"/>
            </a:endParaRPr>
          </a:p>
          <a:p>
            <a:pPr marL="674688" algn="ctr">
              <a:lnSpc>
                <a:spcPts val="1925"/>
              </a:lnSpc>
              <a:spcBef>
                <a:spcPts val="13"/>
              </a:spcBef>
            </a:pPr>
            <a:r>
              <a:rPr lang="ru-RU" sz="2400" b="1" baseline="2000">
                <a:latin typeface="Calibri" pitchFamily="34" charset="0"/>
                <a:cs typeface="Calibri" pitchFamily="34" charset="0"/>
              </a:rPr>
              <a:t>муниципального района</a:t>
            </a:r>
          </a:p>
        </p:txBody>
      </p:sp>
      <p:sp>
        <p:nvSpPr>
          <p:cNvPr id="5139" name="object 3"/>
          <p:cNvSpPr txBox="1">
            <a:spLocks noChangeArrowheads="1"/>
          </p:cNvSpPr>
          <p:nvPr/>
        </p:nvSpPr>
        <p:spPr bwMode="auto">
          <a:xfrm>
            <a:off x="4786313" y="5143500"/>
            <a:ext cx="1774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Долговского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6" name="Группа 32"/>
          <p:cNvGrpSpPr>
            <a:grpSpLocks/>
          </p:cNvGrpSpPr>
          <p:nvPr/>
        </p:nvGrpSpPr>
        <p:grpSpPr bwMode="auto">
          <a:xfrm>
            <a:off x="3786188" y="4357688"/>
            <a:ext cx="884237" cy="668337"/>
            <a:chOff x="3770313" y="4643438"/>
            <a:chExt cx="884237" cy="668337"/>
          </a:xfrm>
        </p:grpSpPr>
        <p:sp>
          <p:nvSpPr>
            <p:cNvPr id="12316" name="object 34"/>
            <p:cNvSpPr>
              <a:spLocks noChangeArrowheads="1"/>
            </p:cNvSpPr>
            <p:nvPr/>
          </p:nvSpPr>
          <p:spPr bwMode="auto">
            <a:xfrm>
              <a:off x="3770313" y="4643438"/>
              <a:ext cx="884237" cy="668337"/>
            </a:xfrm>
            <a:prstGeom prst="rect">
              <a:avLst/>
            </a:prstGeom>
            <a:blipFill dpi="0" rotWithShape="1">
              <a:blip r:embed="rId14" cstate="print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317" name="object 37"/>
            <p:cNvSpPr>
              <a:spLocks noChangeArrowheads="1"/>
            </p:cNvSpPr>
            <p:nvPr/>
          </p:nvSpPr>
          <p:spPr bwMode="auto">
            <a:xfrm>
              <a:off x="4103688" y="4821238"/>
              <a:ext cx="214312" cy="331787"/>
            </a:xfrm>
            <a:custGeom>
              <a:avLst/>
              <a:gdLst>
                <a:gd name="T0" fmla="*/ 0 w 214375"/>
                <a:gd name="T1" fmla="*/ 0 h 331977"/>
                <a:gd name="T2" fmla="*/ 214375 w 214375"/>
                <a:gd name="T3" fmla="*/ 331977 h 331977"/>
              </a:gdLst>
              <a:ahLst/>
              <a:cxnLst/>
              <a:rect l="T0" t="T1" r="T2" b="T3"/>
              <a:pathLst>
                <a:path w="214375" h="331977">
                  <a:moveTo>
                    <a:pt x="103377" y="0"/>
                  </a:moveTo>
                  <a:lnTo>
                    <a:pt x="117100" y="502"/>
                  </a:lnTo>
                  <a:lnTo>
                    <a:pt x="129823" y="2026"/>
                  </a:lnTo>
                  <a:lnTo>
                    <a:pt x="141548" y="4592"/>
                  </a:lnTo>
                  <a:lnTo>
                    <a:pt x="157193" y="10133"/>
                  </a:lnTo>
                  <a:lnTo>
                    <a:pt x="168202" y="16185"/>
                  </a:lnTo>
                  <a:lnTo>
                    <a:pt x="174751" y="21082"/>
                  </a:lnTo>
                  <a:lnTo>
                    <a:pt x="183765" y="30190"/>
                  </a:lnTo>
                  <a:lnTo>
                    <a:pt x="190788" y="40816"/>
                  </a:lnTo>
                  <a:lnTo>
                    <a:pt x="193420" y="46355"/>
                  </a:lnTo>
                  <a:lnTo>
                    <a:pt x="197217" y="57951"/>
                  </a:lnTo>
                  <a:lnTo>
                    <a:pt x="199322" y="70581"/>
                  </a:lnTo>
                  <a:lnTo>
                    <a:pt x="199770" y="80264"/>
                  </a:lnTo>
                  <a:lnTo>
                    <a:pt x="198955" y="93363"/>
                  </a:lnTo>
                  <a:lnTo>
                    <a:pt x="196507" y="105558"/>
                  </a:lnTo>
                  <a:lnTo>
                    <a:pt x="195960" y="107442"/>
                  </a:lnTo>
                  <a:lnTo>
                    <a:pt x="193547" y="115951"/>
                  </a:lnTo>
                  <a:lnTo>
                    <a:pt x="189864" y="123444"/>
                  </a:lnTo>
                  <a:lnTo>
                    <a:pt x="185038" y="130048"/>
                  </a:lnTo>
                  <a:lnTo>
                    <a:pt x="180339" y="136652"/>
                  </a:lnTo>
                  <a:lnTo>
                    <a:pt x="174370" y="142240"/>
                  </a:lnTo>
                  <a:lnTo>
                    <a:pt x="167131" y="146939"/>
                  </a:lnTo>
                  <a:lnTo>
                    <a:pt x="156221" y="152648"/>
                  </a:lnTo>
                  <a:lnTo>
                    <a:pt x="143881" y="156917"/>
                  </a:lnTo>
                  <a:lnTo>
                    <a:pt x="142239" y="157353"/>
                  </a:lnTo>
                  <a:lnTo>
                    <a:pt x="142239" y="157988"/>
                  </a:lnTo>
                  <a:lnTo>
                    <a:pt x="155271" y="160381"/>
                  </a:lnTo>
                  <a:lnTo>
                    <a:pt x="167206" y="164244"/>
                  </a:lnTo>
                  <a:lnTo>
                    <a:pt x="183757" y="173261"/>
                  </a:lnTo>
                  <a:lnTo>
                    <a:pt x="193338" y="181325"/>
                  </a:lnTo>
                  <a:lnTo>
                    <a:pt x="203026" y="193156"/>
                  </a:lnTo>
                  <a:lnTo>
                    <a:pt x="208980" y="204391"/>
                  </a:lnTo>
                  <a:lnTo>
                    <a:pt x="212952" y="217504"/>
                  </a:lnTo>
                  <a:lnTo>
                    <a:pt x="214350" y="230331"/>
                  </a:lnTo>
                  <a:lnTo>
                    <a:pt x="214375" y="232410"/>
                  </a:lnTo>
                  <a:lnTo>
                    <a:pt x="213594" y="245954"/>
                  </a:lnTo>
                  <a:lnTo>
                    <a:pt x="211239" y="258572"/>
                  </a:lnTo>
                  <a:lnTo>
                    <a:pt x="207290" y="270245"/>
                  </a:lnTo>
                  <a:lnTo>
                    <a:pt x="198630" y="286104"/>
                  </a:lnTo>
                  <a:lnTo>
                    <a:pt x="190722" y="296045"/>
                  </a:lnTo>
                  <a:lnTo>
                    <a:pt x="181378" y="304779"/>
                  </a:lnTo>
                  <a:lnTo>
                    <a:pt x="169557" y="313091"/>
                  </a:lnTo>
                  <a:lnTo>
                    <a:pt x="158389" y="318903"/>
                  </a:lnTo>
                  <a:lnTo>
                    <a:pt x="146094" y="323653"/>
                  </a:lnTo>
                  <a:lnTo>
                    <a:pt x="128706" y="328309"/>
                  </a:lnTo>
                  <a:lnTo>
                    <a:pt x="116377" y="330380"/>
                  </a:lnTo>
                  <a:lnTo>
                    <a:pt x="103489" y="331598"/>
                  </a:lnTo>
                  <a:lnTo>
                    <a:pt x="90677" y="331978"/>
                  </a:lnTo>
                  <a:lnTo>
                    <a:pt x="77546" y="331589"/>
                  </a:lnTo>
                  <a:lnTo>
                    <a:pt x="65083" y="330425"/>
                  </a:lnTo>
                  <a:lnTo>
                    <a:pt x="46758" y="327082"/>
                  </a:lnTo>
                  <a:lnTo>
                    <a:pt x="35108" y="324023"/>
                  </a:lnTo>
                  <a:lnTo>
                    <a:pt x="27177" y="321564"/>
                  </a:lnTo>
                  <a:lnTo>
                    <a:pt x="16382" y="316611"/>
                  </a:lnTo>
                  <a:lnTo>
                    <a:pt x="11556" y="314198"/>
                  </a:lnTo>
                  <a:lnTo>
                    <a:pt x="8381" y="312293"/>
                  </a:lnTo>
                  <a:lnTo>
                    <a:pt x="6984" y="310896"/>
                  </a:lnTo>
                  <a:lnTo>
                    <a:pt x="5460" y="309626"/>
                  </a:lnTo>
                  <a:lnTo>
                    <a:pt x="4317" y="308102"/>
                  </a:lnTo>
                  <a:lnTo>
                    <a:pt x="3555" y="306451"/>
                  </a:lnTo>
                  <a:lnTo>
                    <a:pt x="2793" y="304800"/>
                  </a:lnTo>
                  <a:lnTo>
                    <a:pt x="2158" y="302895"/>
                  </a:lnTo>
                  <a:lnTo>
                    <a:pt x="1650" y="300609"/>
                  </a:lnTo>
                  <a:lnTo>
                    <a:pt x="1015" y="298450"/>
                  </a:lnTo>
                  <a:lnTo>
                    <a:pt x="634" y="295656"/>
                  </a:lnTo>
                  <a:lnTo>
                    <a:pt x="380" y="292227"/>
                  </a:lnTo>
                  <a:lnTo>
                    <a:pt x="126" y="288798"/>
                  </a:lnTo>
                  <a:lnTo>
                    <a:pt x="0" y="284734"/>
                  </a:lnTo>
                  <a:lnTo>
                    <a:pt x="0" y="279908"/>
                  </a:lnTo>
                  <a:lnTo>
                    <a:pt x="0" y="272034"/>
                  </a:lnTo>
                  <a:lnTo>
                    <a:pt x="634" y="266573"/>
                  </a:lnTo>
                  <a:lnTo>
                    <a:pt x="1904" y="263525"/>
                  </a:lnTo>
                  <a:lnTo>
                    <a:pt x="3301" y="260477"/>
                  </a:lnTo>
                  <a:lnTo>
                    <a:pt x="5333" y="258953"/>
                  </a:lnTo>
                  <a:lnTo>
                    <a:pt x="7874" y="258953"/>
                  </a:lnTo>
                  <a:lnTo>
                    <a:pt x="9525" y="258953"/>
                  </a:lnTo>
                  <a:lnTo>
                    <a:pt x="12445" y="259969"/>
                  </a:lnTo>
                  <a:lnTo>
                    <a:pt x="16509" y="262255"/>
                  </a:lnTo>
                  <a:lnTo>
                    <a:pt x="20574" y="264541"/>
                  </a:lnTo>
                  <a:lnTo>
                    <a:pt x="25653" y="266827"/>
                  </a:lnTo>
                  <a:lnTo>
                    <a:pt x="32003" y="269494"/>
                  </a:lnTo>
                  <a:lnTo>
                    <a:pt x="38226" y="272034"/>
                  </a:lnTo>
                  <a:lnTo>
                    <a:pt x="45592" y="274447"/>
                  </a:lnTo>
                  <a:lnTo>
                    <a:pt x="53975" y="276606"/>
                  </a:lnTo>
                  <a:lnTo>
                    <a:pt x="65752" y="278899"/>
                  </a:lnTo>
                  <a:lnTo>
                    <a:pt x="78825" y="279860"/>
                  </a:lnTo>
                  <a:lnTo>
                    <a:pt x="82803" y="279908"/>
                  </a:lnTo>
                  <a:lnTo>
                    <a:pt x="91820" y="279908"/>
                  </a:lnTo>
                  <a:lnTo>
                    <a:pt x="99821" y="278892"/>
                  </a:lnTo>
                  <a:lnTo>
                    <a:pt x="106806" y="276733"/>
                  </a:lnTo>
                  <a:lnTo>
                    <a:pt x="113664" y="274574"/>
                  </a:lnTo>
                  <a:lnTo>
                    <a:pt x="119633" y="271526"/>
                  </a:lnTo>
                  <a:lnTo>
                    <a:pt x="124459" y="267716"/>
                  </a:lnTo>
                  <a:lnTo>
                    <a:pt x="129412" y="263779"/>
                  </a:lnTo>
                  <a:lnTo>
                    <a:pt x="132968" y="259080"/>
                  </a:lnTo>
                  <a:lnTo>
                    <a:pt x="135381" y="253619"/>
                  </a:lnTo>
                  <a:lnTo>
                    <a:pt x="137794" y="248031"/>
                  </a:lnTo>
                  <a:lnTo>
                    <a:pt x="138937" y="241935"/>
                  </a:lnTo>
                  <a:lnTo>
                    <a:pt x="138937" y="235077"/>
                  </a:lnTo>
                  <a:lnTo>
                    <a:pt x="138937" y="227711"/>
                  </a:lnTo>
                  <a:lnTo>
                    <a:pt x="137540" y="220980"/>
                  </a:lnTo>
                  <a:lnTo>
                    <a:pt x="134619" y="215011"/>
                  </a:lnTo>
                  <a:lnTo>
                    <a:pt x="131825" y="209042"/>
                  </a:lnTo>
                  <a:lnTo>
                    <a:pt x="127507" y="203962"/>
                  </a:lnTo>
                  <a:lnTo>
                    <a:pt x="121792" y="199771"/>
                  </a:lnTo>
                  <a:lnTo>
                    <a:pt x="116077" y="195580"/>
                  </a:lnTo>
                  <a:lnTo>
                    <a:pt x="108838" y="192278"/>
                  </a:lnTo>
                  <a:lnTo>
                    <a:pt x="100202" y="189992"/>
                  </a:lnTo>
                  <a:lnTo>
                    <a:pt x="88733" y="187747"/>
                  </a:lnTo>
                  <a:lnTo>
                    <a:pt x="75655" y="186668"/>
                  </a:lnTo>
                  <a:lnTo>
                    <a:pt x="69595" y="186563"/>
                  </a:lnTo>
                  <a:lnTo>
                    <a:pt x="41909" y="186563"/>
                  </a:lnTo>
                  <a:lnTo>
                    <a:pt x="39750" y="186563"/>
                  </a:lnTo>
                  <a:lnTo>
                    <a:pt x="37845" y="186309"/>
                  </a:lnTo>
                  <a:lnTo>
                    <a:pt x="36449" y="185674"/>
                  </a:lnTo>
                  <a:lnTo>
                    <a:pt x="34925" y="185039"/>
                  </a:lnTo>
                  <a:lnTo>
                    <a:pt x="33654" y="183896"/>
                  </a:lnTo>
                  <a:lnTo>
                    <a:pt x="32638" y="182118"/>
                  </a:lnTo>
                  <a:lnTo>
                    <a:pt x="31750" y="180213"/>
                  </a:lnTo>
                  <a:lnTo>
                    <a:pt x="30987" y="177800"/>
                  </a:lnTo>
                  <a:lnTo>
                    <a:pt x="30606" y="174498"/>
                  </a:lnTo>
                  <a:lnTo>
                    <a:pt x="30225" y="171323"/>
                  </a:lnTo>
                  <a:lnTo>
                    <a:pt x="29971" y="167132"/>
                  </a:lnTo>
                  <a:lnTo>
                    <a:pt x="29971" y="162052"/>
                  </a:lnTo>
                  <a:lnTo>
                    <a:pt x="29971" y="157226"/>
                  </a:lnTo>
                  <a:lnTo>
                    <a:pt x="30225" y="153289"/>
                  </a:lnTo>
                  <a:lnTo>
                    <a:pt x="30606" y="150241"/>
                  </a:lnTo>
                  <a:lnTo>
                    <a:pt x="30987" y="147193"/>
                  </a:lnTo>
                  <a:lnTo>
                    <a:pt x="31622" y="144780"/>
                  </a:lnTo>
                  <a:lnTo>
                    <a:pt x="32512" y="143129"/>
                  </a:lnTo>
                  <a:lnTo>
                    <a:pt x="33527" y="141478"/>
                  </a:lnTo>
                  <a:lnTo>
                    <a:pt x="34670" y="140335"/>
                  </a:lnTo>
                  <a:lnTo>
                    <a:pt x="36067" y="139700"/>
                  </a:lnTo>
                  <a:lnTo>
                    <a:pt x="37464" y="139065"/>
                  </a:lnTo>
                  <a:lnTo>
                    <a:pt x="39115" y="138684"/>
                  </a:lnTo>
                  <a:lnTo>
                    <a:pt x="41147" y="138684"/>
                  </a:lnTo>
                  <a:lnTo>
                    <a:pt x="69087" y="138684"/>
                  </a:lnTo>
                  <a:lnTo>
                    <a:pt x="82540" y="137911"/>
                  </a:lnTo>
                  <a:lnTo>
                    <a:pt x="94322" y="135471"/>
                  </a:lnTo>
                  <a:lnTo>
                    <a:pt x="94614" y="135382"/>
                  </a:lnTo>
                  <a:lnTo>
                    <a:pt x="102107" y="133096"/>
                  </a:lnTo>
                  <a:lnTo>
                    <a:pt x="108330" y="129921"/>
                  </a:lnTo>
                  <a:lnTo>
                    <a:pt x="113410" y="125857"/>
                  </a:lnTo>
                  <a:lnTo>
                    <a:pt x="118363" y="121666"/>
                  </a:lnTo>
                  <a:lnTo>
                    <a:pt x="122174" y="116713"/>
                  </a:lnTo>
                  <a:lnTo>
                    <a:pt x="124840" y="110871"/>
                  </a:lnTo>
                  <a:lnTo>
                    <a:pt x="127507" y="105029"/>
                  </a:lnTo>
                  <a:lnTo>
                    <a:pt x="128777" y="98552"/>
                  </a:lnTo>
                  <a:lnTo>
                    <a:pt x="128777" y="91440"/>
                  </a:lnTo>
                  <a:lnTo>
                    <a:pt x="128777" y="85979"/>
                  </a:lnTo>
                  <a:lnTo>
                    <a:pt x="127888" y="80772"/>
                  </a:lnTo>
                  <a:lnTo>
                    <a:pt x="126110" y="75946"/>
                  </a:lnTo>
                  <a:lnTo>
                    <a:pt x="124332" y="70993"/>
                  </a:lnTo>
                  <a:lnTo>
                    <a:pt x="121665" y="66802"/>
                  </a:lnTo>
                  <a:lnTo>
                    <a:pt x="118109" y="63246"/>
                  </a:lnTo>
                  <a:lnTo>
                    <a:pt x="114553" y="59690"/>
                  </a:lnTo>
                  <a:lnTo>
                    <a:pt x="109981" y="56896"/>
                  </a:lnTo>
                  <a:lnTo>
                    <a:pt x="104266" y="54864"/>
                  </a:lnTo>
                  <a:lnTo>
                    <a:pt x="98678" y="52832"/>
                  </a:lnTo>
                  <a:lnTo>
                    <a:pt x="92075" y="51689"/>
                  </a:lnTo>
                  <a:lnTo>
                    <a:pt x="84454" y="51689"/>
                  </a:lnTo>
                  <a:lnTo>
                    <a:pt x="75945" y="51689"/>
                  </a:lnTo>
                  <a:lnTo>
                    <a:pt x="67817" y="53086"/>
                  </a:lnTo>
                  <a:lnTo>
                    <a:pt x="60197" y="55626"/>
                  </a:lnTo>
                  <a:lnTo>
                    <a:pt x="52577" y="58166"/>
                  </a:lnTo>
                  <a:lnTo>
                    <a:pt x="45846" y="60960"/>
                  </a:lnTo>
                  <a:lnTo>
                    <a:pt x="39750" y="64008"/>
                  </a:lnTo>
                  <a:lnTo>
                    <a:pt x="33781" y="67056"/>
                  </a:lnTo>
                  <a:lnTo>
                    <a:pt x="28575" y="69977"/>
                  </a:lnTo>
                  <a:lnTo>
                    <a:pt x="24383" y="72517"/>
                  </a:lnTo>
                  <a:lnTo>
                    <a:pt x="20192" y="75184"/>
                  </a:lnTo>
                  <a:lnTo>
                    <a:pt x="17144" y="76581"/>
                  </a:lnTo>
                  <a:lnTo>
                    <a:pt x="15112" y="76581"/>
                  </a:lnTo>
                  <a:lnTo>
                    <a:pt x="13842" y="76581"/>
                  </a:lnTo>
                  <a:lnTo>
                    <a:pt x="12572" y="76200"/>
                  </a:lnTo>
                  <a:lnTo>
                    <a:pt x="11683" y="75692"/>
                  </a:lnTo>
                  <a:lnTo>
                    <a:pt x="10667" y="75057"/>
                  </a:lnTo>
                  <a:lnTo>
                    <a:pt x="9778" y="73914"/>
                  </a:lnTo>
                  <a:lnTo>
                    <a:pt x="9143" y="72263"/>
                  </a:lnTo>
                  <a:lnTo>
                    <a:pt x="8508" y="70612"/>
                  </a:lnTo>
                  <a:lnTo>
                    <a:pt x="8000" y="68326"/>
                  </a:lnTo>
                  <a:lnTo>
                    <a:pt x="7619" y="65151"/>
                  </a:lnTo>
                  <a:lnTo>
                    <a:pt x="7365" y="61976"/>
                  </a:lnTo>
                  <a:lnTo>
                    <a:pt x="7112" y="57912"/>
                  </a:lnTo>
                  <a:lnTo>
                    <a:pt x="7112" y="52959"/>
                  </a:lnTo>
                  <a:lnTo>
                    <a:pt x="7112" y="48895"/>
                  </a:lnTo>
                  <a:lnTo>
                    <a:pt x="7238" y="45466"/>
                  </a:lnTo>
                  <a:lnTo>
                    <a:pt x="7365" y="42672"/>
                  </a:lnTo>
                  <a:lnTo>
                    <a:pt x="7619" y="40005"/>
                  </a:lnTo>
                  <a:lnTo>
                    <a:pt x="7874" y="37719"/>
                  </a:lnTo>
                  <a:lnTo>
                    <a:pt x="8381" y="35941"/>
                  </a:lnTo>
                  <a:lnTo>
                    <a:pt x="8889" y="34036"/>
                  </a:lnTo>
                  <a:lnTo>
                    <a:pt x="9525" y="32512"/>
                  </a:lnTo>
                  <a:lnTo>
                    <a:pt x="10287" y="31115"/>
                  </a:lnTo>
                  <a:lnTo>
                    <a:pt x="11049" y="29845"/>
                  </a:lnTo>
                  <a:lnTo>
                    <a:pt x="12191" y="28448"/>
                  </a:lnTo>
                  <a:lnTo>
                    <a:pt x="13842" y="26797"/>
                  </a:lnTo>
                  <a:lnTo>
                    <a:pt x="15493" y="25273"/>
                  </a:lnTo>
                  <a:lnTo>
                    <a:pt x="18922" y="22860"/>
                  </a:lnTo>
                  <a:lnTo>
                    <a:pt x="24002" y="19812"/>
                  </a:lnTo>
                  <a:lnTo>
                    <a:pt x="29082" y="16637"/>
                  </a:lnTo>
                  <a:lnTo>
                    <a:pt x="35559" y="13589"/>
                  </a:lnTo>
                  <a:lnTo>
                    <a:pt x="43306" y="10668"/>
                  </a:lnTo>
                  <a:lnTo>
                    <a:pt x="54628" y="6831"/>
                  </a:lnTo>
                  <a:lnTo>
                    <a:pt x="67448" y="3623"/>
                  </a:lnTo>
                  <a:lnTo>
                    <a:pt x="70230" y="3048"/>
                  </a:lnTo>
                  <a:lnTo>
                    <a:pt x="82248" y="1165"/>
                  </a:lnTo>
                  <a:lnTo>
                    <a:pt x="95042" y="171"/>
                  </a:lnTo>
                  <a:lnTo>
                    <a:pt x="103377" y="0"/>
                  </a:lnTo>
                  <a:close/>
                </a:path>
              </a:pathLst>
            </a:custGeom>
            <a:ln w="12192">
              <a:solidFill>
                <a:srgbClr val="6F2F9F"/>
              </a:solidFill>
              <a:miter lim="800000"/>
              <a:headEnd/>
              <a:tailEnd/>
            </a:ln>
          </p:spPr>
          <p:style>
            <a:lnRef idx="0">
              <a:scrgbClr r="0" g="0" b="0"/>
            </a:lnRef>
            <a:fillRef idx="1003">
              <a:schemeClr val="lt2"/>
            </a:fillRef>
            <a:effectRef idx="0">
              <a:scrgbClr r="0" g="0" b="0"/>
            </a:effectRef>
            <a:fontRef idx="major"/>
          </p:style>
          <p:txBody>
            <a:bodyPr lIns="0" tIns="0" rIns="0" bIns="0"/>
            <a:lstStyle/>
            <a:p>
              <a:pPr>
                <a:defRPr/>
              </a:pPr>
              <a:endParaRPr lang="ru-RU">
                <a:latin typeface="Calibri" pitchFamily="34" charset="0"/>
              </a:endParaRPr>
            </a:p>
          </p:txBody>
        </p:sp>
      </p:grpSp>
      <p:sp>
        <p:nvSpPr>
          <p:cNvPr id="5141" name="object 3"/>
          <p:cNvSpPr txBox="1">
            <a:spLocks noChangeArrowheads="1"/>
          </p:cNvSpPr>
          <p:nvPr/>
        </p:nvSpPr>
        <p:spPr bwMode="auto">
          <a:xfrm>
            <a:off x="4786313" y="3000375"/>
            <a:ext cx="1774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Мошенского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42" name="object 3"/>
          <p:cNvSpPr txBox="1">
            <a:spLocks noChangeArrowheads="1"/>
          </p:cNvSpPr>
          <p:nvPr/>
        </p:nvSpPr>
        <p:spPr bwMode="auto">
          <a:xfrm>
            <a:off x="4643438" y="3714750"/>
            <a:ext cx="2071687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Калининского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43" name="object 3"/>
          <p:cNvSpPr txBox="1">
            <a:spLocks noChangeArrowheads="1"/>
          </p:cNvSpPr>
          <p:nvPr/>
        </p:nvSpPr>
        <p:spPr bwMode="auto">
          <a:xfrm>
            <a:off x="4786313" y="4429125"/>
            <a:ext cx="1774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Кировского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312" name="object 24"/>
          <p:cNvSpPr>
            <a:spLocks noChangeArrowheads="1"/>
          </p:cNvSpPr>
          <p:nvPr/>
        </p:nvSpPr>
        <p:spPr bwMode="auto">
          <a:xfrm rot="899757">
            <a:off x="2173288" y="3984625"/>
            <a:ext cx="1593850" cy="447675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313" name="object 26"/>
          <p:cNvSpPr>
            <a:spLocks noChangeArrowheads="1"/>
          </p:cNvSpPr>
          <p:nvPr/>
        </p:nvSpPr>
        <p:spPr bwMode="auto">
          <a:xfrm>
            <a:off x="3786188" y="5715000"/>
            <a:ext cx="884237" cy="796925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4400">
                <a:latin typeface="Calibri" pitchFamily="34" charset="0"/>
              </a:rPr>
              <a:t>  </a:t>
            </a:r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5146" name="object 3"/>
          <p:cNvSpPr txBox="1">
            <a:spLocks noChangeArrowheads="1"/>
          </p:cNvSpPr>
          <p:nvPr/>
        </p:nvSpPr>
        <p:spPr bwMode="auto">
          <a:xfrm>
            <a:off x="4786313" y="5929313"/>
            <a:ext cx="1774825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Ореховского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85852" y="2928934"/>
            <a:ext cx="78581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pic>
        <p:nvPicPr>
          <p:cNvPr id="37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4282" y="0"/>
            <a:ext cx="792832" cy="100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5"/>
          <p:cNvSpPr/>
          <p:nvPr/>
        </p:nvSpPr>
        <p:spPr>
          <a:xfrm>
            <a:off x="0" y="5334002"/>
            <a:ext cx="9144000" cy="16763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258" y="116632"/>
            <a:ext cx="8154741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Мошенского муниципального района основывается на: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/>
          </p:nvPr>
        </p:nvGraphicFramePr>
        <p:xfrm>
          <a:off x="107504" y="1600200"/>
          <a:ext cx="885698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5698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/>
          <p:cNvSpPr/>
          <p:nvPr/>
        </p:nvSpPr>
        <p:spPr>
          <a:xfrm>
            <a:off x="0" y="0"/>
            <a:ext cx="9143999" cy="9087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0"/>
            <a:ext cx="9252520" cy="47667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Бюджетный процесс - ежегодное формирование и исполнение бюджета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/>
          </p:nvPr>
        </p:nvGraphicFramePr>
        <p:xfrm>
          <a:off x="7021" y="429529"/>
          <a:ext cx="9151020" cy="6428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679568" cy="857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764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bject 2"/>
          <p:cNvSpPr/>
          <p:nvPr/>
        </p:nvSpPr>
        <p:spPr>
          <a:xfrm>
            <a:off x="-890" y="-15875"/>
            <a:ext cx="9143999" cy="12024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2" name="object 2"/>
          <p:cNvSpPr>
            <a:spLocks/>
          </p:cNvSpPr>
          <p:nvPr/>
        </p:nvSpPr>
        <p:spPr bwMode="auto">
          <a:xfrm>
            <a:off x="7634288" y="3213100"/>
            <a:ext cx="0" cy="141288"/>
          </a:xfrm>
          <a:custGeom>
            <a:avLst/>
            <a:gdLst>
              <a:gd name="T0" fmla="*/ 0 w 126"/>
              <a:gd name="T1" fmla="*/ 0 h 142112"/>
              <a:gd name="T2" fmla="*/ 126 w 126"/>
              <a:gd name="T3" fmla="*/ 142112 h 142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6" h="142112">
                <a:moveTo>
                  <a:pt x="0" y="0"/>
                </a:moveTo>
                <a:lnTo>
                  <a:pt x="126" y="142112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3" name="object 3"/>
          <p:cNvSpPr>
            <a:spLocks/>
          </p:cNvSpPr>
          <p:nvPr/>
        </p:nvSpPr>
        <p:spPr bwMode="auto">
          <a:xfrm>
            <a:off x="4519613" y="2303463"/>
            <a:ext cx="4762" cy="579437"/>
          </a:xfrm>
          <a:custGeom>
            <a:avLst/>
            <a:gdLst>
              <a:gd name="T0" fmla="*/ 0 w 5080"/>
              <a:gd name="T1" fmla="*/ 0 h 579119"/>
              <a:gd name="T2" fmla="*/ 5080 w 5080"/>
              <a:gd name="T3" fmla="*/ 579119 h 57911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080" h="579119">
                <a:moveTo>
                  <a:pt x="0" y="0"/>
                </a:moveTo>
                <a:lnTo>
                  <a:pt x="5080" y="579119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4" name="object 4"/>
          <p:cNvSpPr>
            <a:spLocks/>
          </p:cNvSpPr>
          <p:nvPr/>
        </p:nvSpPr>
        <p:spPr bwMode="auto">
          <a:xfrm>
            <a:off x="1684338" y="2216150"/>
            <a:ext cx="2840037" cy="579438"/>
          </a:xfrm>
          <a:custGeom>
            <a:avLst/>
            <a:gdLst>
              <a:gd name="T0" fmla="*/ 0 w 2840482"/>
              <a:gd name="T1" fmla="*/ 579120 h 579120"/>
              <a:gd name="T2" fmla="*/ 0 w 2840482"/>
              <a:gd name="T3" fmla="*/ 289560 h 579120"/>
              <a:gd name="T4" fmla="*/ 2840482 w 2840482"/>
              <a:gd name="T5" fmla="*/ 289560 h 579120"/>
              <a:gd name="T6" fmla="*/ 2840482 w 2840482"/>
              <a:gd name="T7" fmla="*/ 0 h 579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40482" h="579120">
                <a:moveTo>
                  <a:pt x="0" y="579120"/>
                </a:moveTo>
                <a:lnTo>
                  <a:pt x="0" y="289560"/>
                </a:lnTo>
                <a:lnTo>
                  <a:pt x="2840482" y="289560"/>
                </a:lnTo>
                <a:lnTo>
                  <a:pt x="2840482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5" name="object 5"/>
          <p:cNvSpPr>
            <a:spLocks/>
          </p:cNvSpPr>
          <p:nvPr/>
        </p:nvSpPr>
        <p:spPr bwMode="auto">
          <a:xfrm>
            <a:off x="4524375" y="3302000"/>
            <a:ext cx="0" cy="74613"/>
          </a:xfrm>
          <a:custGeom>
            <a:avLst/>
            <a:gdLst>
              <a:gd name="T0" fmla="*/ 0 h 73533"/>
              <a:gd name="T1" fmla="*/ 73533 h 73533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73533">
                <a:moveTo>
                  <a:pt x="0" y="0"/>
                </a:moveTo>
                <a:lnTo>
                  <a:pt x="0" y="73533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6" name="object 7"/>
          <p:cNvSpPr>
            <a:spLocks/>
          </p:cNvSpPr>
          <p:nvPr/>
        </p:nvSpPr>
        <p:spPr bwMode="auto">
          <a:xfrm>
            <a:off x="7832725" y="3284538"/>
            <a:ext cx="0" cy="261937"/>
          </a:xfrm>
          <a:custGeom>
            <a:avLst/>
            <a:gdLst>
              <a:gd name="T0" fmla="*/ 260857 h 260857"/>
              <a:gd name="T1" fmla="*/ 0 h 260857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260857">
                <a:moveTo>
                  <a:pt x="0" y="260857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7" name="object 8"/>
          <p:cNvSpPr>
            <a:spLocks/>
          </p:cNvSpPr>
          <p:nvPr/>
        </p:nvSpPr>
        <p:spPr bwMode="auto">
          <a:xfrm>
            <a:off x="1692275" y="3040063"/>
            <a:ext cx="0" cy="533400"/>
          </a:xfrm>
          <a:custGeom>
            <a:avLst/>
            <a:gdLst>
              <a:gd name="T0" fmla="*/ 0 h 533400"/>
              <a:gd name="T1" fmla="*/ 533400 h 533400"/>
            </a:gdLst>
            <a:ahLst/>
            <a:cxnLst>
              <a:cxn ang="0">
                <a:pos x="0" y="T0"/>
              </a:cxn>
              <a:cxn ang="0">
                <a:pos x="0" y="T1"/>
              </a:cxn>
            </a:cxnLst>
            <a:rect l="0" t="0" r="r" b="b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368" name="object 9"/>
          <p:cNvSpPr>
            <a:spLocks noChangeArrowheads="1"/>
          </p:cNvSpPr>
          <p:nvPr/>
        </p:nvSpPr>
        <p:spPr bwMode="auto">
          <a:xfrm>
            <a:off x="3295650" y="1681163"/>
            <a:ext cx="2495550" cy="73818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69" name="object 10"/>
          <p:cNvSpPr>
            <a:spLocks noChangeArrowheads="1"/>
          </p:cNvSpPr>
          <p:nvPr/>
        </p:nvSpPr>
        <p:spPr bwMode="auto">
          <a:xfrm>
            <a:off x="3351213" y="1717675"/>
            <a:ext cx="2338387" cy="63023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70" name="object 11"/>
          <p:cNvSpPr>
            <a:spLocks noChangeArrowheads="1"/>
          </p:cNvSpPr>
          <p:nvPr/>
        </p:nvSpPr>
        <p:spPr bwMode="auto">
          <a:xfrm>
            <a:off x="3371850" y="1724025"/>
            <a:ext cx="2295525" cy="58737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540125" y="1811338"/>
            <a:ext cx="1962150" cy="3302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 spc="-2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000" b="1" spc="-35">
                <a:solidFill>
                  <a:srgbClr val="FFFFFF"/>
                </a:solidFill>
                <a:latin typeface="Calibri"/>
                <a:cs typeface="Calibri"/>
              </a:rPr>
              <a:t>ох</a:t>
            </a:r>
            <a:r>
              <a:rPr sz="2000" b="1" spc="-5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ды</a:t>
            </a:r>
            <a:r>
              <a:rPr sz="2000" b="1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sz="2000" b="1" spc="-45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spc="-4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ета</a:t>
            </a:r>
            <a:endParaRPr sz="200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2" name="object 13"/>
          <p:cNvSpPr>
            <a:spLocks noChangeArrowheads="1"/>
          </p:cNvSpPr>
          <p:nvPr/>
        </p:nvSpPr>
        <p:spPr bwMode="auto">
          <a:xfrm>
            <a:off x="5286375" y="1717675"/>
            <a:ext cx="460375" cy="6302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74" name="object 15"/>
          <p:cNvSpPr>
            <a:spLocks noChangeArrowheads="1"/>
          </p:cNvSpPr>
          <p:nvPr/>
        </p:nvSpPr>
        <p:spPr bwMode="auto">
          <a:xfrm>
            <a:off x="6223000" y="2552700"/>
            <a:ext cx="2801938" cy="102552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75" name="object 16"/>
          <p:cNvSpPr>
            <a:spLocks noChangeArrowheads="1"/>
          </p:cNvSpPr>
          <p:nvPr/>
        </p:nvSpPr>
        <p:spPr bwMode="auto">
          <a:xfrm>
            <a:off x="6540500" y="2570163"/>
            <a:ext cx="2219325" cy="630237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76" name="object 17"/>
          <p:cNvSpPr>
            <a:spLocks noChangeArrowheads="1"/>
          </p:cNvSpPr>
          <p:nvPr/>
        </p:nvSpPr>
        <p:spPr bwMode="auto">
          <a:xfrm>
            <a:off x="6562725" y="2574925"/>
            <a:ext cx="2176463" cy="58896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731000" y="2663825"/>
            <a:ext cx="1789113" cy="331788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Безво</a:t>
            </a:r>
            <a:r>
              <a:rPr sz="2000" b="1" spc="-10">
                <a:solidFill>
                  <a:srgbClr val="FFFFFF"/>
                </a:solidFill>
                <a:latin typeface="Calibri"/>
                <a:cs typeface="Calibri"/>
              </a:rPr>
              <a:t>з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ме</a:t>
            </a:r>
            <a:r>
              <a:rPr sz="2000" b="1" spc="-20">
                <a:solidFill>
                  <a:srgbClr val="FFFFFF"/>
                </a:solidFill>
                <a:latin typeface="Calibri"/>
                <a:cs typeface="Calibri"/>
              </a:rPr>
              <a:t>з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дные</a:t>
            </a:r>
            <a:endParaRPr sz="200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15378" name="object 19"/>
          <p:cNvSpPr>
            <a:spLocks noChangeArrowheads="1"/>
          </p:cNvSpPr>
          <p:nvPr/>
        </p:nvSpPr>
        <p:spPr bwMode="auto">
          <a:xfrm>
            <a:off x="6721475" y="2874963"/>
            <a:ext cx="1804988" cy="630237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79" name="object 20"/>
          <p:cNvSpPr>
            <a:spLocks noChangeArrowheads="1"/>
          </p:cNvSpPr>
          <p:nvPr/>
        </p:nvSpPr>
        <p:spPr bwMode="auto">
          <a:xfrm>
            <a:off x="6786578" y="2714620"/>
            <a:ext cx="1763712" cy="588963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0" name="object 21"/>
          <p:cNvSpPr txBox="1">
            <a:spLocks noChangeArrowheads="1"/>
          </p:cNvSpPr>
          <p:nvPr/>
        </p:nvSpPr>
        <p:spPr bwMode="auto">
          <a:xfrm>
            <a:off x="6910388" y="2968625"/>
            <a:ext cx="1590702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поступления</a:t>
            </a:r>
            <a:endParaRPr lang="ru-RU" altLang="ru-RU" sz="20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81" name="object 22"/>
          <p:cNvSpPr>
            <a:spLocks noChangeArrowheads="1"/>
          </p:cNvSpPr>
          <p:nvPr/>
        </p:nvSpPr>
        <p:spPr bwMode="auto">
          <a:xfrm>
            <a:off x="8124825" y="2874963"/>
            <a:ext cx="460375" cy="6302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2" name="object 23"/>
          <p:cNvSpPr>
            <a:spLocks noChangeArrowheads="1"/>
          </p:cNvSpPr>
          <p:nvPr/>
        </p:nvSpPr>
        <p:spPr bwMode="auto">
          <a:xfrm>
            <a:off x="8145463" y="2879725"/>
            <a:ext cx="417512" cy="588963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3" name="object 24"/>
          <p:cNvSpPr>
            <a:spLocks noChangeArrowheads="1"/>
          </p:cNvSpPr>
          <p:nvPr/>
        </p:nvSpPr>
        <p:spPr bwMode="auto">
          <a:xfrm>
            <a:off x="3217863" y="2682875"/>
            <a:ext cx="2938462" cy="742950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4" name="object 25"/>
          <p:cNvSpPr>
            <a:spLocks noChangeArrowheads="1"/>
          </p:cNvSpPr>
          <p:nvPr/>
        </p:nvSpPr>
        <p:spPr bwMode="auto">
          <a:xfrm>
            <a:off x="3260725" y="2722563"/>
            <a:ext cx="2792413" cy="630237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5" name="object 26"/>
          <p:cNvSpPr>
            <a:spLocks noChangeArrowheads="1"/>
          </p:cNvSpPr>
          <p:nvPr/>
        </p:nvSpPr>
        <p:spPr bwMode="auto">
          <a:xfrm>
            <a:off x="3282950" y="2727325"/>
            <a:ext cx="2749550" cy="588963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3451225" y="2816225"/>
            <a:ext cx="2414588" cy="331788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Нен</a:t>
            </a:r>
            <a:r>
              <a:rPr sz="2000" b="1" spc="-10">
                <a:solidFill>
                  <a:srgbClr val="FFFFFF"/>
                </a:solidFill>
                <a:latin typeface="Calibri"/>
                <a:cs typeface="Calibri"/>
              </a:rPr>
              <a:t>а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ло</a:t>
            </a:r>
            <a:r>
              <a:rPr sz="2000" b="1" spc="-15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ов</a:t>
            </a:r>
            <a:r>
              <a:rPr sz="2000" b="1" spc="5">
                <a:solidFill>
                  <a:srgbClr val="FFFFFF"/>
                </a:solidFill>
                <a:latin typeface="Calibri"/>
                <a:cs typeface="Calibri"/>
              </a:rPr>
              <a:t>ы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sz="2000" b="1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3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000" b="1" spc="-35">
                <a:solidFill>
                  <a:srgbClr val="FFFFFF"/>
                </a:solidFill>
                <a:latin typeface="Calibri"/>
                <a:cs typeface="Calibri"/>
              </a:rPr>
              <a:t>ох</a:t>
            </a:r>
            <a:r>
              <a:rPr sz="2000" b="1" spc="-5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ды</a:t>
            </a:r>
            <a:endParaRPr sz="200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15387" name="object 28"/>
          <p:cNvSpPr>
            <a:spLocks noChangeArrowheads="1"/>
          </p:cNvSpPr>
          <p:nvPr/>
        </p:nvSpPr>
        <p:spPr bwMode="auto">
          <a:xfrm>
            <a:off x="5651500" y="2722563"/>
            <a:ext cx="460375" cy="6302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8" name="object 29"/>
          <p:cNvSpPr>
            <a:spLocks noChangeArrowheads="1"/>
          </p:cNvSpPr>
          <p:nvPr/>
        </p:nvSpPr>
        <p:spPr bwMode="auto">
          <a:xfrm>
            <a:off x="5672138" y="2727325"/>
            <a:ext cx="417512" cy="588963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89" name="object 30"/>
          <p:cNvSpPr>
            <a:spLocks noChangeArrowheads="1"/>
          </p:cNvSpPr>
          <p:nvPr/>
        </p:nvSpPr>
        <p:spPr bwMode="auto">
          <a:xfrm>
            <a:off x="276225" y="2687638"/>
            <a:ext cx="2806700" cy="738187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90" name="object 31"/>
          <p:cNvSpPr>
            <a:spLocks noChangeArrowheads="1"/>
          </p:cNvSpPr>
          <p:nvPr/>
        </p:nvSpPr>
        <p:spPr bwMode="auto">
          <a:xfrm>
            <a:off x="415925" y="2722563"/>
            <a:ext cx="2525713" cy="630237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91" name="object 32"/>
          <p:cNvSpPr>
            <a:spLocks noChangeArrowheads="1"/>
          </p:cNvSpPr>
          <p:nvPr/>
        </p:nvSpPr>
        <p:spPr bwMode="auto">
          <a:xfrm>
            <a:off x="438150" y="2727325"/>
            <a:ext cx="2481263" cy="588963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04838" y="2816225"/>
            <a:ext cx="2395526" cy="331788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b="1" spc="-1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ло</a:t>
            </a:r>
            <a:r>
              <a:rPr sz="2000" b="1" spc="-15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r>
              <a:rPr sz="2000" b="1" spc="5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b="1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1" spc="-30">
                <a:solidFill>
                  <a:srgbClr val="FFFFFF"/>
                </a:solidFill>
                <a:latin typeface="Calibri"/>
                <a:cs typeface="Calibri"/>
              </a:rPr>
              <a:t>д</a:t>
            </a:r>
            <a:r>
              <a:rPr sz="2000" b="1" spc="-35">
                <a:solidFill>
                  <a:srgbClr val="FFFFFF"/>
                </a:solidFill>
                <a:latin typeface="Calibri"/>
                <a:cs typeface="Calibri"/>
              </a:rPr>
              <a:t>ох</a:t>
            </a:r>
            <a:r>
              <a:rPr sz="2000" b="1" spc="-5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sz="2000" b="1">
                <a:solidFill>
                  <a:srgbClr val="FFFFFF"/>
                </a:solidFill>
                <a:latin typeface="Calibri"/>
                <a:cs typeface="Calibri"/>
              </a:rPr>
              <a:t>ды</a:t>
            </a:r>
            <a:endParaRPr sz="2000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15393" name="object 34"/>
          <p:cNvSpPr>
            <a:spLocks noChangeArrowheads="1"/>
          </p:cNvSpPr>
          <p:nvPr/>
        </p:nvSpPr>
        <p:spPr bwMode="auto">
          <a:xfrm>
            <a:off x="2538413" y="2722563"/>
            <a:ext cx="460375" cy="6302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94" name="object 35"/>
          <p:cNvSpPr>
            <a:spLocks noChangeArrowheads="1"/>
          </p:cNvSpPr>
          <p:nvPr/>
        </p:nvSpPr>
        <p:spPr bwMode="auto">
          <a:xfrm>
            <a:off x="2560638" y="2727325"/>
            <a:ext cx="417512" cy="588963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5395" name="object 36"/>
          <p:cNvSpPr>
            <a:spLocks noChangeArrowheads="1"/>
          </p:cNvSpPr>
          <p:nvPr/>
        </p:nvSpPr>
        <p:spPr bwMode="auto">
          <a:xfrm>
            <a:off x="290513" y="3328988"/>
            <a:ext cx="2762250" cy="3529012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79438" y="3582988"/>
            <a:ext cx="2181225" cy="1241425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srgbClr val="1509B7"/>
                </a:solidFill>
                <a:cs typeface="Calibri" pitchFamily="34" charset="0"/>
              </a:rPr>
              <a:t>Поступления от уплаты </a:t>
            </a:r>
            <a:r>
              <a:rPr lang="ru-RU" altLang="ru-RU" sz="1600" b="1" dirty="0">
                <a:solidFill>
                  <a:srgbClr val="1509B7"/>
                </a:solidFill>
                <a:latin typeface="Times New Roman" pitchFamily="18" charset="0"/>
                <a:cs typeface="Times New Roman" pitchFamily="18" charset="0"/>
              </a:rPr>
              <a:t>налогов</a:t>
            </a:r>
            <a:r>
              <a:rPr lang="ru-RU" altLang="ru-RU" sz="1600" b="1" dirty="0">
                <a:solidFill>
                  <a:srgbClr val="1509B7"/>
                </a:solidFill>
                <a:cs typeface="Calibri" pitchFamily="34" charset="0"/>
              </a:rPr>
              <a:t>, установленных Налоговым кодексом Российской Федерации</a:t>
            </a:r>
            <a:r>
              <a:rPr lang="ru-RU" altLang="ru-RU" sz="1600" dirty="0">
                <a:solidFill>
                  <a:srgbClr val="1509B7"/>
                </a:solidFill>
                <a:cs typeface="Calibri" pitchFamily="34" charset="0"/>
              </a:rPr>
              <a:t>, например</a:t>
            </a:r>
            <a:r>
              <a:rPr lang="ru-RU" altLang="ru-RU" sz="1600" dirty="0">
                <a:solidFill>
                  <a:srgbClr val="C00000"/>
                </a:solidFill>
                <a:cs typeface="Calibri" pitchFamily="34" charset="0"/>
              </a:rPr>
              <a:t>:</a:t>
            </a:r>
          </a:p>
        </p:txBody>
      </p:sp>
      <p:sp>
        <p:nvSpPr>
          <p:cNvPr id="38" name="object 38"/>
          <p:cNvSpPr txBox="1"/>
          <p:nvPr/>
        </p:nvSpPr>
        <p:spPr>
          <a:xfrm>
            <a:off x="492125" y="5030788"/>
            <a:ext cx="1692275" cy="1395412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налог на прибыль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организаций;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акцизы;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налог на доходы физических лиц;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другие налоги.</a:t>
            </a:r>
          </a:p>
        </p:txBody>
      </p:sp>
      <p:sp>
        <p:nvSpPr>
          <p:cNvPr id="15398" name="object 39"/>
          <p:cNvSpPr>
            <a:spLocks noChangeArrowheads="1"/>
          </p:cNvSpPr>
          <p:nvPr/>
        </p:nvSpPr>
        <p:spPr bwMode="auto">
          <a:xfrm>
            <a:off x="6261100" y="3333750"/>
            <a:ext cx="2730500" cy="3524250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451600" y="4140200"/>
            <a:ext cx="2478118" cy="1730375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srgbClr val="1509B7"/>
                </a:solidFill>
                <a:cs typeface="Calibri" pitchFamily="34" charset="0"/>
              </a:rPr>
              <a:t>Поступления от других бюджетов бюджетной системы (межбюджетные трансферты), организаций, граждан (кроме налоговых и неналоговых доходов).</a:t>
            </a:r>
            <a:endParaRPr lang="ru-RU" altLang="ru-RU" sz="1600" dirty="0">
              <a:solidFill>
                <a:srgbClr val="1509B7"/>
              </a:solidFill>
              <a:cs typeface="Calibri" pitchFamily="34" charset="0"/>
            </a:endParaRPr>
          </a:p>
        </p:txBody>
      </p:sp>
      <p:sp>
        <p:nvSpPr>
          <p:cNvPr id="15400" name="object 41"/>
          <p:cNvSpPr>
            <a:spLocks/>
          </p:cNvSpPr>
          <p:nvPr/>
        </p:nvSpPr>
        <p:spPr bwMode="auto">
          <a:xfrm>
            <a:off x="4519613" y="2303463"/>
            <a:ext cx="3103562" cy="404812"/>
          </a:xfrm>
          <a:custGeom>
            <a:avLst/>
            <a:gdLst>
              <a:gd name="T0" fmla="*/ 3104006 w 3104006"/>
              <a:gd name="T1" fmla="*/ 405638 h 405638"/>
              <a:gd name="T2" fmla="*/ 3104006 w 3104006"/>
              <a:gd name="T3" fmla="*/ 202818 h 405638"/>
              <a:gd name="T4" fmla="*/ 0 w 3104006"/>
              <a:gd name="T5" fmla="*/ 202818 h 405638"/>
              <a:gd name="T6" fmla="*/ 0 w 3104006"/>
              <a:gd name="T7" fmla="*/ 0 h 405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04006" h="405638">
                <a:moveTo>
                  <a:pt x="3104006" y="405638"/>
                </a:moveTo>
                <a:lnTo>
                  <a:pt x="3104006" y="202818"/>
                </a:lnTo>
                <a:lnTo>
                  <a:pt x="0" y="202818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2" name="object 42"/>
          <p:cNvSpPr txBox="1">
            <a:spLocks noGrp="1"/>
          </p:cNvSpPr>
          <p:nvPr>
            <p:ph type="title"/>
          </p:nvPr>
        </p:nvSpPr>
        <p:spPr>
          <a:xfrm>
            <a:off x="1064729" y="260648"/>
            <a:ext cx="7461734" cy="1070992"/>
          </a:xfrm>
        </p:spPr>
        <p:txBody>
          <a:bodyPr lIns="0" tIns="0" rIns="0" bIns="0">
            <a:noAutofit/>
          </a:bodyPr>
          <a:lstStyle/>
          <a:p>
            <a:pPr marL="53975"/>
            <a:r>
              <a:rPr lang="ru-RU" alt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alt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безвозмездные и безвозвратные поступления денежных средств в бюджет.</a:t>
            </a:r>
          </a:p>
        </p:txBody>
      </p:sp>
      <p:sp>
        <p:nvSpPr>
          <p:cNvPr id="15402" name="object 43"/>
          <p:cNvSpPr>
            <a:spLocks noChangeArrowheads="1"/>
          </p:cNvSpPr>
          <p:nvPr/>
        </p:nvSpPr>
        <p:spPr bwMode="auto">
          <a:xfrm>
            <a:off x="3186113" y="3328988"/>
            <a:ext cx="2986087" cy="3529012"/>
          </a:xfrm>
          <a:prstGeom prst="rect">
            <a:avLst/>
          </a:prstGeom>
          <a:blipFill dpi="0" rotWithShape="1">
            <a:blip r:embed="rId2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397250" y="3505200"/>
            <a:ext cx="2552700" cy="2995613"/>
          </a:xfrm>
          <a:prstGeom prst="rect">
            <a:avLst/>
          </a:prstGeom>
        </p:spPr>
        <p:txBody>
          <a:bodyPr lIns="0" tIns="0" rIns="0" bIns="0"/>
          <a:lstStyle>
            <a:lvl1pPr marL="20638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srgbClr val="1509B7"/>
                </a:solidFill>
                <a:cs typeface="Calibri" pitchFamily="34" charset="0"/>
              </a:rPr>
              <a:t>Поступления от уплаты других пошлин и сборов, установленных законодательством, а также штрафов за нарушение законодательства</a:t>
            </a:r>
            <a:r>
              <a:rPr lang="ru-RU" altLang="ru-RU" sz="1600" dirty="0" smtClean="0">
                <a:solidFill>
                  <a:srgbClr val="1509B7"/>
                </a:solidFill>
                <a:cs typeface="Calibri" pitchFamily="34" charset="0"/>
              </a:rPr>
              <a:t>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srgbClr val="1509B7"/>
                </a:solidFill>
                <a:cs typeface="Calibri" pitchFamily="34" charset="0"/>
              </a:rPr>
              <a:t> </a:t>
            </a:r>
            <a:r>
              <a:rPr lang="ru-RU" altLang="ru-RU" sz="1600" dirty="0">
                <a:solidFill>
                  <a:srgbClr val="1509B7"/>
                </a:solidFill>
                <a:cs typeface="Calibri" pitchFamily="34" charset="0"/>
              </a:rPr>
              <a:t>например:</a:t>
            </a:r>
          </a:p>
          <a:p>
            <a:pPr eaLnBrk="1" fontAlgn="auto" hangingPunct="1">
              <a:lnSpc>
                <a:spcPts val="950"/>
              </a:lnSpc>
              <a:spcBef>
                <a:spcPts val="13"/>
              </a:spcBef>
              <a:spcAft>
                <a:spcPts val="0"/>
              </a:spcAft>
            </a:pPr>
            <a:endParaRPr lang="ru-RU" altLang="ru-RU" sz="900" dirty="0">
              <a:solidFill>
                <a:srgbClr val="1509B7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доходы от использования государственного имущества и земли;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штрафные санкции;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500" dirty="0">
                <a:solidFill>
                  <a:srgbClr val="1509B7"/>
                </a:solidFill>
                <a:cs typeface="Calibri" pitchFamily="34" charset="0"/>
              </a:rPr>
              <a:t>→ другие.</a:t>
            </a:r>
          </a:p>
        </p:txBody>
      </p:sp>
      <p:sp>
        <p:nvSpPr>
          <p:cNvPr id="46" name="Заголовок 1"/>
          <p:cNvSpPr txBox="1">
            <a:spLocks/>
          </p:cNvSpPr>
          <p:nvPr/>
        </p:nvSpPr>
        <p:spPr>
          <a:xfrm>
            <a:off x="0" y="0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Calibri"/>
                <a:ea typeface="+mj-ea"/>
                <a:cs typeface="+mj-cs"/>
              </a:rPr>
              <a:t>Доходы бюджета</a:t>
            </a:r>
          </a:p>
        </p:txBody>
      </p:sp>
      <p:pic>
        <p:nvPicPr>
          <p:cNvPr id="48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3984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bject 2"/>
          <p:cNvSpPr/>
          <p:nvPr/>
        </p:nvSpPr>
        <p:spPr>
          <a:xfrm>
            <a:off x="0" y="0"/>
            <a:ext cx="9143999" cy="7381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object 5"/>
          <p:cNvSpPr/>
          <p:nvPr/>
        </p:nvSpPr>
        <p:spPr>
          <a:xfrm>
            <a:off x="0" y="2873375"/>
            <a:ext cx="9144000" cy="4137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386" name="object 3"/>
          <p:cNvSpPr>
            <a:spLocks noChangeArrowheads="1"/>
          </p:cNvSpPr>
          <p:nvPr/>
        </p:nvSpPr>
        <p:spPr bwMode="auto">
          <a:xfrm>
            <a:off x="107950" y="738188"/>
            <a:ext cx="8878888" cy="124618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87" name="object 4"/>
          <p:cNvSpPr>
            <a:spLocks noChangeArrowheads="1"/>
          </p:cNvSpPr>
          <p:nvPr/>
        </p:nvSpPr>
        <p:spPr bwMode="auto">
          <a:xfrm>
            <a:off x="101600" y="642918"/>
            <a:ext cx="8831263" cy="117318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88" name="object 5"/>
          <p:cNvSpPr>
            <a:spLocks noChangeArrowheads="1"/>
          </p:cNvSpPr>
          <p:nvPr/>
        </p:nvSpPr>
        <p:spPr bwMode="auto">
          <a:xfrm>
            <a:off x="153988" y="765175"/>
            <a:ext cx="8785225" cy="11509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89" name="object 6"/>
          <p:cNvSpPr>
            <a:spLocks/>
          </p:cNvSpPr>
          <p:nvPr/>
        </p:nvSpPr>
        <p:spPr bwMode="auto">
          <a:xfrm>
            <a:off x="153988" y="765175"/>
            <a:ext cx="8785225" cy="1150938"/>
          </a:xfrm>
          <a:custGeom>
            <a:avLst/>
            <a:gdLst>
              <a:gd name="T0" fmla="*/ 0 w 8785034"/>
              <a:gd name="T1" fmla="*/ 192024 h 1152144"/>
              <a:gd name="T2" fmla="*/ 5580 w 8785034"/>
              <a:gd name="T3" fmla="*/ 145880 h 1152144"/>
              <a:gd name="T4" fmla="*/ 21432 w 8785034"/>
              <a:gd name="T5" fmla="*/ 103780 h 1152144"/>
              <a:gd name="T6" fmla="*/ 46221 w 8785034"/>
              <a:gd name="T7" fmla="*/ 67059 h 1152144"/>
              <a:gd name="T8" fmla="*/ 78614 w 8785034"/>
              <a:gd name="T9" fmla="*/ 37051 h 1152144"/>
              <a:gd name="T10" fmla="*/ 117277 w 8785034"/>
              <a:gd name="T11" fmla="*/ 15091 h 1152144"/>
              <a:gd name="T12" fmla="*/ 160875 w 8785034"/>
              <a:gd name="T13" fmla="*/ 2513 h 1152144"/>
              <a:gd name="T14" fmla="*/ 192024 w 8785034"/>
              <a:gd name="T15" fmla="*/ 0 h 1152144"/>
              <a:gd name="T16" fmla="*/ 8593010 w 8785034"/>
              <a:gd name="T17" fmla="*/ 0 h 1152144"/>
              <a:gd name="T18" fmla="*/ 8639153 w 8785034"/>
              <a:gd name="T19" fmla="*/ 5581 h 1152144"/>
              <a:gd name="T20" fmla="*/ 8681253 w 8785034"/>
              <a:gd name="T21" fmla="*/ 21434 h 1152144"/>
              <a:gd name="T22" fmla="*/ 8717974 w 8785034"/>
              <a:gd name="T23" fmla="*/ 46225 h 1152144"/>
              <a:gd name="T24" fmla="*/ 8747983 w 8785034"/>
              <a:gd name="T25" fmla="*/ 78620 h 1152144"/>
              <a:gd name="T26" fmla="*/ 8769943 w 8785034"/>
              <a:gd name="T27" fmla="*/ 117282 h 1152144"/>
              <a:gd name="T28" fmla="*/ 8782521 w 8785034"/>
              <a:gd name="T29" fmla="*/ 160878 h 1152144"/>
              <a:gd name="T30" fmla="*/ 8785034 w 8785034"/>
              <a:gd name="T31" fmla="*/ 192024 h 1152144"/>
              <a:gd name="T32" fmla="*/ 8785034 w 8785034"/>
              <a:gd name="T33" fmla="*/ 960120 h 1152144"/>
              <a:gd name="T34" fmla="*/ 8779453 w 8785034"/>
              <a:gd name="T35" fmla="*/ 1006263 h 1152144"/>
              <a:gd name="T36" fmla="*/ 8763599 w 8785034"/>
              <a:gd name="T37" fmla="*/ 1048363 h 1152144"/>
              <a:gd name="T38" fmla="*/ 8738808 w 8785034"/>
              <a:gd name="T39" fmla="*/ 1085084 h 1152144"/>
              <a:gd name="T40" fmla="*/ 8706414 w 8785034"/>
              <a:gd name="T41" fmla="*/ 1115092 h 1152144"/>
              <a:gd name="T42" fmla="*/ 8667751 w 8785034"/>
              <a:gd name="T43" fmla="*/ 1137052 h 1152144"/>
              <a:gd name="T44" fmla="*/ 8624156 w 8785034"/>
              <a:gd name="T45" fmla="*/ 1149630 h 1152144"/>
              <a:gd name="T46" fmla="*/ 8593010 w 8785034"/>
              <a:gd name="T47" fmla="*/ 1152144 h 1152144"/>
              <a:gd name="T48" fmla="*/ 192024 w 8785034"/>
              <a:gd name="T49" fmla="*/ 1152144 h 1152144"/>
              <a:gd name="T50" fmla="*/ 145876 w 8785034"/>
              <a:gd name="T51" fmla="*/ 1146562 h 1152144"/>
              <a:gd name="T52" fmla="*/ 103775 w 8785034"/>
              <a:gd name="T53" fmla="*/ 1130709 h 1152144"/>
              <a:gd name="T54" fmla="*/ 67054 w 8785034"/>
              <a:gd name="T55" fmla="*/ 1105918 h 1152144"/>
              <a:gd name="T56" fmla="*/ 37047 w 8785034"/>
              <a:gd name="T57" fmla="*/ 1073523 h 1152144"/>
              <a:gd name="T58" fmla="*/ 15089 w 8785034"/>
              <a:gd name="T59" fmla="*/ 1034861 h 1152144"/>
              <a:gd name="T60" fmla="*/ 2513 w 8785034"/>
              <a:gd name="T61" fmla="*/ 991265 h 1152144"/>
              <a:gd name="T62" fmla="*/ 0 w 8785034"/>
              <a:gd name="T63" fmla="*/ 960120 h 1152144"/>
              <a:gd name="T64" fmla="*/ 0 w 8785034"/>
              <a:gd name="T65" fmla="*/ 192024 h 1152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85034" h="1152144">
                <a:moveTo>
                  <a:pt x="0" y="192024"/>
                </a:moveTo>
                <a:lnTo>
                  <a:pt x="5580" y="145880"/>
                </a:lnTo>
                <a:lnTo>
                  <a:pt x="21432" y="103780"/>
                </a:lnTo>
                <a:lnTo>
                  <a:pt x="46221" y="67059"/>
                </a:lnTo>
                <a:lnTo>
                  <a:pt x="78614" y="37051"/>
                </a:lnTo>
                <a:lnTo>
                  <a:pt x="117277" y="15091"/>
                </a:lnTo>
                <a:lnTo>
                  <a:pt x="160875" y="2513"/>
                </a:lnTo>
                <a:lnTo>
                  <a:pt x="192024" y="0"/>
                </a:lnTo>
                <a:lnTo>
                  <a:pt x="8593010" y="0"/>
                </a:lnTo>
                <a:lnTo>
                  <a:pt x="8639153" y="5581"/>
                </a:lnTo>
                <a:lnTo>
                  <a:pt x="8681253" y="21434"/>
                </a:lnTo>
                <a:lnTo>
                  <a:pt x="8717974" y="46225"/>
                </a:lnTo>
                <a:lnTo>
                  <a:pt x="8747983" y="78620"/>
                </a:lnTo>
                <a:lnTo>
                  <a:pt x="8769943" y="117282"/>
                </a:lnTo>
                <a:lnTo>
                  <a:pt x="8782521" y="160878"/>
                </a:lnTo>
                <a:lnTo>
                  <a:pt x="8785034" y="192024"/>
                </a:lnTo>
                <a:lnTo>
                  <a:pt x="8785034" y="960120"/>
                </a:lnTo>
                <a:lnTo>
                  <a:pt x="8779453" y="1006263"/>
                </a:lnTo>
                <a:lnTo>
                  <a:pt x="8763599" y="1048363"/>
                </a:lnTo>
                <a:lnTo>
                  <a:pt x="8738808" y="1085084"/>
                </a:lnTo>
                <a:lnTo>
                  <a:pt x="8706414" y="1115092"/>
                </a:lnTo>
                <a:lnTo>
                  <a:pt x="8667751" y="1137052"/>
                </a:lnTo>
                <a:lnTo>
                  <a:pt x="8624156" y="1149630"/>
                </a:lnTo>
                <a:lnTo>
                  <a:pt x="8593010" y="1152144"/>
                </a:lnTo>
                <a:lnTo>
                  <a:pt x="192024" y="1152144"/>
                </a:lnTo>
                <a:lnTo>
                  <a:pt x="145876" y="1146562"/>
                </a:lnTo>
                <a:lnTo>
                  <a:pt x="103775" y="1130709"/>
                </a:lnTo>
                <a:lnTo>
                  <a:pt x="67054" y="1105918"/>
                </a:lnTo>
                <a:lnTo>
                  <a:pt x="37047" y="1073523"/>
                </a:lnTo>
                <a:lnTo>
                  <a:pt x="15089" y="1034861"/>
                </a:lnTo>
                <a:lnTo>
                  <a:pt x="2513" y="991265"/>
                </a:lnTo>
                <a:lnTo>
                  <a:pt x="0" y="960120"/>
                </a:lnTo>
                <a:lnTo>
                  <a:pt x="0" y="192024"/>
                </a:lnTo>
                <a:close/>
              </a:path>
            </a:pathLst>
          </a:custGeom>
          <a:noFill/>
          <a:ln w="9525">
            <a:solidFill>
              <a:srgbClr val="BD4A47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6390" name="object 7"/>
          <p:cNvSpPr>
            <a:spLocks noChangeArrowheads="1"/>
          </p:cNvSpPr>
          <p:nvPr/>
        </p:nvSpPr>
        <p:spPr bwMode="auto">
          <a:xfrm>
            <a:off x="4297363" y="2405063"/>
            <a:ext cx="231775" cy="21113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1" name="object 8"/>
          <p:cNvSpPr>
            <a:spLocks noChangeArrowheads="1"/>
          </p:cNvSpPr>
          <p:nvPr/>
        </p:nvSpPr>
        <p:spPr bwMode="auto">
          <a:xfrm>
            <a:off x="1403350" y="3197225"/>
            <a:ext cx="233363" cy="211138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2" name="object 9"/>
          <p:cNvSpPr>
            <a:spLocks noChangeArrowheads="1"/>
          </p:cNvSpPr>
          <p:nvPr/>
        </p:nvSpPr>
        <p:spPr bwMode="auto">
          <a:xfrm>
            <a:off x="179388" y="3402013"/>
            <a:ext cx="2794000" cy="3478212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3" name="object 10"/>
          <p:cNvSpPr>
            <a:spLocks noChangeArrowheads="1"/>
          </p:cNvSpPr>
          <p:nvPr/>
        </p:nvSpPr>
        <p:spPr bwMode="auto">
          <a:xfrm>
            <a:off x="269875" y="3438525"/>
            <a:ext cx="2565400" cy="3481388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4" name="object 11"/>
          <p:cNvSpPr>
            <a:spLocks noChangeArrowheads="1"/>
          </p:cNvSpPr>
          <p:nvPr/>
        </p:nvSpPr>
        <p:spPr bwMode="auto">
          <a:xfrm>
            <a:off x="227013" y="3429000"/>
            <a:ext cx="2700337" cy="3384550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5" name="object 12"/>
          <p:cNvSpPr>
            <a:spLocks/>
          </p:cNvSpPr>
          <p:nvPr/>
        </p:nvSpPr>
        <p:spPr bwMode="auto">
          <a:xfrm>
            <a:off x="227013" y="3429000"/>
            <a:ext cx="2700337" cy="3384550"/>
          </a:xfrm>
          <a:custGeom>
            <a:avLst/>
            <a:gdLst>
              <a:gd name="T0" fmla="*/ 0 w 2700845"/>
              <a:gd name="T1" fmla="*/ 450088 h 3384384"/>
              <a:gd name="T2" fmla="*/ 5891 w 2700845"/>
              <a:gd name="T3" fmla="*/ 377090 h 3384384"/>
              <a:gd name="T4" fmla="*/ 22948 w 2700845"/>
              <a:gd name="T5" fmla="*/ 307839 h 3384384"/>
              <a:gd name="T6" fmla="*/ 50244 w 2700845"/>
              <a:gd name="T7" fmla="*/ 243263 h 3384384"/>
              <a:gd name="T8" fmla="*/ 86851 w 2700845"/>
              <a:gd name="T9" fmla="*/ 184288 h 3384384"/>
              <a:gd name="T10" fmla="*/ 131843 w 2700845"/>
              <a:gd name="T11" fmla="*/ 131841 h 3384384"/>
              <a:gd name="T12" fmla="*/ 184293 w 2700845"/>
              <a:gd name="T13" fmla="*/ 86851 h 3384384"/>
              <a:gd name="T14" fmla="*/ 243275 w 2700845"/>
              <a:gd name="T15" fmla="*/ 50245 h 3384384"/>
              <a:gd name="T16" fmla="*/ 307861 w 2700845"/>
              <a:gd name="T17" fmla="*/ 22949 h 3384384"/>
              <a:gd name="T18" fmla="*/ 377124 w 2700845"/>
              <a:gd name="T19" fmla="*/ 5891 h 3384384"/>
              <a:gd name="T20" fmla="*/ 450138 w 2700845"/>
              <a:gd name="T21" fmla="*/ 0 h 3384384"/>
              <a:gd name="T22" fmla="*/ 2250630 w 2700845"/>
              <a:gd name="T23" fmla="*/ 0 h 3384384"/>
              <a:gd name="T24" fmla="*/ 2323662 w 2700845"/>
              <a:gd name="T25" fmla="*/ 5891 h 3384384"/>
              <a:gd name="T26" fmla="*/ 2392940 w 2700845"/>
              <a:gd name="T27" fmla="*/ 22949 h 3384384"/>
              <a:gd name="T28" fmla="*/ 2457538 w 2700845"/>
              <a:gd name="T29" fmla="*/ 50245 h 3384384"/>
              <a:gd name="T30" fmla="*/ 2516529 w 2700845"/>
              <a:gd name="T31" fmla="*/ 86851 h 3384384"/>
              <a:gd name="T32" fmla="*/ 2568987 w 2700845"/>
              <a:gd name="T33" fmla="*/ 131841 h 3384384"/>
              <a:gd name="T34" fmla="*/ 2613985 w 2700845"/>
              <a:gd name="T35" fmla="*/ 184288 h 3384384"/>
              <a:gd name="T36" fmla="*/ 2650596 w 2700845"/>
              <a:gd name="T37" fmla="*/ 243263 h 3384384"/>
              <a:gd name="T38" fmla="*/ 2677895 w 2700845"/>
              <a:gd name="T39" fmla="*/ 307839 h 3384384"/>
              <a:gd name="T40" fmla="*/ 2694953 w 2700845"/>
              <a:gd name="T41" fmla="*/ 377090 h 3384384"/>
              <a:gd name="T42" fmla="*/ 2700845 w 2700845"/>
              <a:gd name="T43" fmla="*/ 450088 h 3384384"/>
              <a:gd name="T44" fmla="*/ 2700845 w 2700845"/>
              <a:gd name="T45" fmla="*/ 2934233 h 3384384"/>
              <a:gd name="T46" fmla="*/ 2694953 w 2700845"/>
              <a:gd name="T47" fmla="*/ 3007251 h 3384384"/>
              <a:gd name="T48" fmla="*/ 2677895 w 2700845"/>
              <a:gd name="T49" fmla="*/ 3076517 h 3384384"/>
              <a:gd name="T50" fmla="*/ 2650596 w 2700845"/>
              <a:gd name="T51" fmla="*/ 3141105 h 3384384"/>
              <a:gd name="T52" fmla="*/ 2613985 w 2700845"/>
              <a:gd name="T53" fmla="*/ 3200088 h 3384384"/>
              <a:gd name="T54" fmla="*/ 2568987 w 2700845"/>
              <a:gd name="T55" fmla="*/ 3252539 h 3384384"/>
              <a:gd name="T56" fmla="*/ 2516529 w 2700845"/>
              <a:gd name="T57" fmla="*/ 3297532 h 3384384"/>
              <a:gd name="T58" fmla="*/ 2457538 w 2700845"/>
              <a:gd name="T59" fmla="*/ 3334140 h 3384384"/>
              <a:gd name="T60" fmla="*/ 2392940 w 2700845"/>
              <a:gd name="T61" fmla="*/ 3361436 h 3384384"/>
              <a:gd name="T62" fmla="*/ 2323662 w 2700845"/>
              <a:gd name="T63" fmla="*/ 3378493 h 3384384"/>
              <a:gd name="T64" fmla="*/ 2250630 w 2700845"/>
              <a:gd name="T65" fmla="*/ 3384384 h 3384384"/>
              <a:gd name="T66" fmla="*/ 450138 w 2700845"/>
              <a:gd name="T67" fmla="*/ 3384384 h 3384384"/>
              <a:gd name="T68" fmla="*/ 377124 w 2700845"/>
              <a:gd name="T69" fmla="*/ 3378493 h 3384384"/>
              <a:gd name="T70" fmla="*/ 307861 w 2700845"/>
              <a:gd name="T71" fmla="*/ 3361436 h 3384384"/>
              <a:gd name="T72" fmla="*/ 243275 w 2700845"/>
              <a:gd name="T73" fmla="*/ 3334140 h 3384384"/>
              <a:gd name="T74" fmla="*/ 184293 w 2700845"/>
              <a:gd name="T75" fmla="*/ 3297532 h 3384384"/>
              <a:gd name="T76" fmla="*/ 131843 w 2700845"/>
              <a:gd name="T77" fmla="*/ 3252539 h 3384384"/>
              <a:gd name="T78" fmla="*/ 86851 w 2700845"/>
              <a:gd name="T79" fmla="*/ 3200088 h 3384384"/>
              <a:gd name="T80" fmla="*/ 50244 w 2700845"/>
              <a:gd name="T81" fmla="*/ 3141105 h 3384384"/>
              <a:gd name="T82" fmla="*/ 22948 w 2700845"/>
              <a:gd name="T83" fmla="*/ 3076517 h 3384384"/>
              <a:gd name="T84" fmla="*/ 5891 w 2700845"/>
              <a:gd name="T85" fmla="*/ 3007251 h 3384384"/>
              <a:gd name="T86" fmla="*/ 0 w 2700845"/>
              <a:gd name="T87" fmla="*/ 2934233 h 3384384"/>
              <a:gd name="T88" fmla="*/ 0 w 2700845"/>
              <a:gd name="T89" fmla="*/ 450088 h 3384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00845" h="3384384">
                <a:moveTo>
                  <a:pt x="0" y="450088"/>
                </a:moveTo>
                <a:lnTo>
                  <a:pt x="5891" y="377090"/>
                </a:lnTo>
                <a:lnTo>
                  <a:pt x="22948" y="307839"/>
                </a:lnTo>
                <a:lnTo>
                  <a:pt x="50244" y="243263"/>
                </a:lnTo>
                <a:lnTo>
                  <a:pt x="86851" y="184288"/>
                </a:lnTo>
                <a:lnTo>
                  <a:pt x="131843" y="131841"/>
                </a:lnTo>
                <a:lnTo>
                  <a:pt x="184293" y="86851"/>
                </a:lnTo>
                <a:lnTo>
                  <a:pt x="243275" y="50245"/>
                </a:lnTo>
                <a:lnTo>
                  <a:pt x="307861" y="22949"/>
                </a:lnTo>
                <a:lnTo>
                  <a:pt x="377124" y="5891"/>
                </a:lnTo>
                <a:lnTo>
                  <a:pt x="450138" y="0"/>
                </a:lnTo>
                <a:lnTo>
                  <a:pt x="2250630" y="0"/>
                </a:lnTo>
                <a:lnTo>
                  <a:pt x="2323662" y="5891"/>
                </a:lnTo>
                <a:lnTo>
                  <a:pt x="2392940" y="22949"/>
                </a:lnTo>
                <a:lnTo>
                  <a:pt x="2457538" y="50245"/>
                </a:lnTo>
                <a:lnTo>
                  <a:pt x="2516529" y="86851"/>
                </a:lnTo>
                <a:lnTo>
                  <a:pt x="2568987" y="131841"/>
                </a:lnTo>
                <a:lnTo>
                  <a:pt x="2613985" y="184288"/>
                </a:lnTo>
                <a:lnTo>
                  <a:pt x="2650596" y="243263"/>
                </a:lnTo>
                <a:lnTo>
                  <a:pt x="2677895" y="307839"/>
                </a:lnTo>
                <a:lnTo>
                  <a:pt x="2694953" y="377090"/>
                </a:lnTo>
                <a:lnTo>
                  <a:pt x="2700845" y="450088"/>
                </a:lnTo>
                <a:lnTo>
                  <a:pt x="2700845" y="2934233"/>
                </a:lnTo>
                <a:lnTo>
                  <a:pt x="2694953" y="3007251"/>
                </a:lnTo>
                <a:lnTo>
                  <a:pt x="2677895" y="3076517"/>
                </a:lnTo>
                <a:lnTo>
                  <a:pt x="2650596" y="3141105"/>
                </a:lnTo>
                <a:lnTo>
                  <a:pt x="2613985" y="3200088"/>
                </a:lnTo>
                <a:lnTo>
                  <a:pt x="2568987" y="3252539"/>
                </a:lnTo>
                <a:lnTo>
                  <a:pt x="2516529" y="3297532"/>
                </a:lnTo>
                <a:lnTo>
                  <a:pt x="2457538" y="3334140"/>
                </a:lnTo>
                <a:lnTo>
                  <a:pt x="2392940" y="3361436"/>
                </a:lnTo>
                <a:lnTo>
                  <a:pt x="2323662" y="3378493"/>
                </a:lnTo>
                <a:lnTo>
                  <a:pt x="2250630" y="3384384"/>
                </a:lnTo>
                <a:lnTo>
                  <a:pt x="450138" y="3384384"/>
                </a:lnTo>
                <a:lnTo>
                  <a:pt x="377124" y="3378493"/>
                </a:lnTo>
                <a:lnTo>
                  <a:pt x="307861" y="3361436"/>
                </a:lnTo>
                <a:lnTo>
                  <a:pt x="243275" y="3334140"/>
                </a:lnTo>
                <a:lnTo>
                  <a:pt x="184293" y="3297532"/>
                </a:lnTo>
                <a:lnTo>
                  <a:pt x="131843" y="3252539"/>
                </a:lnTo>
                <a:lnTo>
                  <a:pt x="86851" y="3200088"/>
                </a:lnTo>
                <a:lnTo>
                  <a:pt x="50244" y="3141105"/>
                </a:lnTo>
                <a:lnTo>
                  <a:pt x="22948" y="3076517"/>
                </a:lnTo>
                <a:lnTo>
                  <a:pt x="5891" y="3007251"/>
                </a:lnTo>
                <a:lnTo>
                  <a:pt x="0" y="2934233"/>
                </a:lnTo>
                <a:lnTo>
                  <a:pt x="0" y="450088"/>
                </a:lnTo>
                <a:close/>
              </a:path>
            </a:pathLst>
          </a:custGeom>
          <a:noFill/>
          <a:ln w="9525">
            <a:solidFill>
              <a:srgbClr val="97B85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36563" y="3509963"/>
            <a:ext cx="2152650" cy="2398712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и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обязательны к уплате на всей территории Российской Федерации, </a:t>
            </a:r>
            <a:endParaRPr lang="ru-RU" altLang="ru-RU" sz="16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alt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alt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прибыль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организаций;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доходы физических лиц;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Акцизы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7" name="object 14"/>
          <p:cNvSpPr>
            <a:spLocks noChangeArrowheads="1"/>
          </p:cNvSpPr>
          <p:nvPr/>
        </p:nvSpPr>
        <p:spPr bwMode="auto">
          <a:xfrm>
            <a:off x="3059113" y="3402013"/>
            <a:ext cx="2974975" cy="3478212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8" name="object 15"/>
          <p:cNvSpPr>
            <a:spLocks noChangeArrowheads="1"/>
          </p:cNvSpPr>
          <p:nvPr/>
        </p:nvSpPr>
        <p:spPr bwMode="auto">
          <a:xfrm>
            <a:off x="3159125" y="3468688"/>
            <a:ext cx="2784475" cy="3421062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399" name="object 16"/>
          <p:cNvSpPr>
            <a:spLocks noChangeArrowheads="1"/>
          </p:cNvSpPr>
          <p:nvPr/>
        </p:nvSpPr>
        <p:spPr bwMode="auto">
          <a:xfrm>
            <a:off x="3106738" y="3429000"/>
            <a:ext cx="2879725" cy="3384550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400" name="object 17"/>
          <p:cNvSpPr>
            <a:spLocks/>
          </p:cNvSpPr>
          <p:nvPr/>
        </p:nvSpPr>
        <p:spPr bwMode="auto">
          <a:xfrm>
            <a:off x="3106738" y="3429000"/>
            <a:ext cx="2879725" cy="3384550"/>
          </a:xfrm>
          <a:custGeom>
            <a:avLst/>
            <a:gdLst>
              <a:gd name="T0" fmla="*/ 0 w 2880359"/>
              <a:gd name="T1" fmla="*/ 480059 h 3384384"/>
              <a:gd name="T2" fmla="*/ 1591 w 2880359"/>
              <a:gd name="T3" fmla="*/ 440681 h 3384384"/>
              <a:gd name="T4" fmla="*/ 6285 w 2880359"/>
              <a:gd name="T5" fmla="*/ 402180 h 3384384"/>
              <a:gd name="T6" fmla="*/ 13956 w 2880359"/>
              <a:gd name="T7" fmla="*/ 364681 h 3384384"/>
              <a:gd name="T8" fmla="*/ 37736 w 2880359"/>
              <a:gd name="T9" fmla="*/ 293179 h 3384384"/>
              <a:gd name="T10" fmla="*/ 71943 w 2880359"/>
              <a:gd name="T11" fmla="*/ 227164 h 3384384"/>
              <a:gd name="T12" fmla="*/ 115586 w 2880359"/>
              <a:gd name="T13" fmla="*/ 167623 h 3384384"/>
              <a:gd name="T14" fmla="*/ 167675 w 2880359"/>
              <a:gd name="T15" fmla="*/ 115543 h 3384384"/>
              <a:gd name="T16" fmla="*/ 227220 w 2880359"/>
              <a:gd name="T17" fmla="*/ 71912 h 3384384"/>
              <a:gd name="T18" fmla="*/ 293233 w 2880359"/>
              <a:gd name="T19" fmla="*/ 37719 h 3384384"/>
              <a:gd name="T20" fmla="*/ 364722 w 2880359"/>
              <a:gd name="T21" fmla="*/ 13949 h 3384384"/>
              <a:gd name="T22" fmla="*/ 402211 w 2880359"/>
              <a:gd name="T23" fmla="*/ 6281 h 3384384"/>
              <a:gd name="T24" fmla="*/ 440698 w 2880359"/>
              <a:gd name="T25" fmla="*/ 1591 h 3384384"/>
              <a:gd name="T26" fmla="*/ 480059 w 2880359"/>
              <a:gd name="T27" fmla="*/ 0 h 3384384"/>
              <a:gd name="T28" fmla="*/ 2400300 w 2880359"/>
              <a:gd name="T29" fmla="*/ 0 h 3384384"/>
              <a:gd name="T30" fmla="*/ 2439661 w 2880359"/>
              <a:gd name="T31" fmla="*/ 1591 h 3384384"/>
              <a:gd name="T32" fmla="*/ 2478148 w 2880359"/>
              <a:gd name="T33" fmla="*/ 6281 h 3384384"/>
              <a:gd name="T34" fmla="*/ 2515637 w 2880359"/>
              <a:gd name="T35" fmla="*/ 13949 h 3384384"/>
              <a:gd name="T36" fmla="*/ 2587126 w 2880359"/>
              <a:gd name="T37" fmla="*/ 37719 h 3384384"/>
              <a:gd name="T38" fmla="*/ 2653139 w 2880359"/>
              <a:gd name="T39" fmla="*/ 71912 h 3384384"/>
              <a:gd name="T40" fmla="*/ 2712684 w 2880359"/>
              <a:gd name="T41" fmla="*/ 115543 h 3384384"/>
              <a:gd name="T42" fmla="*/ 2764773 w 2880359"/>
              <a:gd name="T43" fmla="*/ 167623 h 3384384"/>
              <a:gd name="T44" fmla="*/ 2808416 w 2880359"/>
              <a:gd name="T45" fmla="*/ 227164 h 3384384"/>
              <a:gd name="T46" fmla="*/ 2842623 w 2880359"/>
              <a:gd name="T47" fmla="*/ 293179 h 3384384"/>
              <a:gd name="T48" fmla="*/ 2866403 w 2880359"/>
              <a:gd name="T49" fmla="*/ 364681 h 3384384"/>
              <a:gd name="T50" fmla="*/ 2874074 w 2880359"/>
              <a:gd name="T51" fmla="*/ 402180 h 3384384"/>
              <a:gd name="T52" fmla="*/ 2878768 w 2880359"/>
              <a:gd name="T53" fmla="*/ 440681 h 3384384"/>
              <a:gd name="T54" fmla="*/ 2880360 w 2880359"/>
              <a:gd name="T55" fmla="*/ 480059 h 3384384"/>
              <a:gd name="T56" fmla="*/ 2880360 w 2880359"/>
              <a:gd name="T57" fmla="*/ 2904312 h 3384384"/>
              <a:gd name="T58" fmla="*/ 2878768 w 2880359"/>
              <a:gd name="T59" fmla="*/ 2943685 h 3384384"/>
              <a:gd name="T60" fmla="*/ 2874074 w 2880359"/>
              <a:gd name="T61" fmla="*/ 2982182 h 3384384"/>
              <a:gd name="T62" fmla="*/ 2866403 w 2880359"/>
              <a:gd name="T63" fmla="*/ 3019679 h 3384384"/>
              <a:gd name="T64" fmla="*/ 2842623 w 2880359"/>
              <a:gd name="T65" fmla="*/ 3091178 h 3384384"/>
              <a:gd name="T66" fmla="*/ 2808416 w 2880359"/>
              <a:gd name="T67" fmla="*/ 3157194 h 3384384"/>
              <a:gd name="T68" fmla="*/ 2764773 w 2880359"/>
              <a:gd name="T69" fmla="*/ 3216738 h 3384384"/>
              <a:gd name="T70" fmla="*/ 2712684 w 2880359"/>
              <a:gd name="T71" fmla="*/ 3268823 h 3384384"/>
              <a:gd name="T72" fmla="*/ 2653139 w 2880359"/>
              <a:gd name="T73" fmla="*/ 3312459 h 3384384"/>
              <a:gd name="T74" fmla="*/ 2587126 w 2880359"/>
              <a:gd name="T75" fmla="*/ 3346658 h 3384384"/>
              <a:gd name="T76" fmla="*/ 2515637 w 2880359"/>
              <a:gd name="T77" fmla="*/ 3370432 h 3384384"/>
              <a:gd name="T78" fmla="*/ 2478148 w 2880359"/>
              <a:gd name="T79" fmla="*/ 3378101 h 3384384"/>
              <a:gd name="T80" fmla="*/ 2439661 w 2880359"/>
              <a:gd name="T81" fmla="*/ 3382793 h 3384384"/>
              <a:gd name="T82" fmla="*/ 2400300 w 2880359"/>
              <a:gd name="T83" fmla="*/ 3384384 h 3384384"/>
              <a:gd name="T84" fmla="*/ 480059 w 2880359"/>
              <a:gd name="T85" fmla="*/ 3384384 h 3384384"/>
              <a:gd name="T86" fmla="*/ 440698 w 2880359"/>
              <a:gd name="T87" fmla="*/ 3382793 h 3384384"/>
              <a:gd name="T88" fmla="*/ 402211 w 2880359"/>
              <a:gd name="T89" fmla="*/ 3378101 h 3384384"/>
              <a:gd name="T90" fmla="*/ 364722 w 2880359"/>
              <a:gd name="T91" fmla="*/ 3370432 h 3384384"/>
              <a:gd name="T92" fmla="*/ 293233 w 2880359"/>
              <a:gd name="T93" fmla="*/ 3346658 h 3384384"/>
              <a:gd name="T94" fmla="*/ 227220 w 2880359"/>
              <a:gd name="T95" fmla="*/ 3312459 h 3384384"/>
              <a:gd name="T96" fmla="*/ 167675 w 2880359"/>
              <a:gd name="T97" fmla="*/ 3268823 h 3384384"/>
              <a:gd name="T98" fmla="*/ 115586 w 2880359"/>
              <a:gd name="T99" fmla="*/ 3216738 h 3384384"/>
              <a:gd name="T100" fmla="*/ 71943 w 2880359"/>
              <a:gd name="T101" fmla="*/ 3157194 h 3384384"/>
              <a:gd name="T102" fmla="*/ 37736 w 2880359"/>
              <a:gd name="T103" fmla="*/ 3091178 h 3384384"/>
              <a:gd name="T104" fmla="*/ 13956 w 2880359"/>
              <a:gd name="T105" fmla="*/ 3019679 h 3384384"/>
              <a:gd name="T106" fmla="*/ 6285 w 2880359"/>
              <a:gd name="T107" fmla="*/ 2982182 h 3384384"/>
              <a:gd name="T108" fmla="*/ 1591 w 2880359"/>
              <a:gd name="T109" fmla="*/ 2943685 h 3384384"/>
              <a:gd name="T110" fmla="*/ 0 w 2880359"/>
              <a:gd name="T111" fmla="*/ 2904312 h 3384384"/>
              <a:gd name="T112" fmla="*/ 0 w 2880359"/>
              <a:gd name="T113" fmla="*/ 480059 h 3384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880359" h="3384384">
                <a:moveTo>
                  <a:pt x="0" y="480059"/>
                </a:moveTo>
                <a:lnTo>
                  <a:pt x="1591" y="440681"/>
                </a:lnTo>
                <a:lnTo>
                  <a:pt x="6285" y="402180"/>
                </a:lnTo>
                <a:lnTo>
                  <a:pt x="13956" y="364681"/>
                </a:lnTo>
                <a:lnTo>
                  <a:pt x="37736" y="293179"/>
                </a:lnTo>
                <a:lnTo>
                  <a:pt x="71943" y="227164"/>
                </a:lnTo>
                <a:lnTo>
                  <a:pt x="115586" y="167623"/>
                </a:lnTo>
                <a:lnTo>
                  <a:pt x="167675" y="115543"/>
                </a:lnTo>
                <a:lnTo>
                  <a:pt x="227220" y="71912"/>
                </a:lnTo>
                <a:lnTo>
                  <a:pt x="293233" y="37719"/>
                </a:lnTo>
                <a:lnTo>
                  <a:pt x="364722" y="13949"/>
                </a:lnTo>
                <a:lnTo>
                  <a:pt x="402211" y="6281"/>
                </a:lnTo>
                <a:lnTo>
                  <a:pt x="440698" y="1591"/>
                </a:lnTo>
                <a:lnTo>
                  <a:pt x="480059" y="0"/>
                </a:lnTo>
                <a:lnTo>
                  <a:pt x="2400300" y="0"/>
                </a:lnTo>
                <a:lnTo>
                  <a:pt x="2439661" y="1591"/>
                </a:lnTo>
                <a:lnTo>
                  <a:pt x="2478148" y="6281"/>
                </a:lnTo>
                <a:lnTo>
                  <a:pt x="2515637" y="13949"/>
                </a:lnTo>
                <a:lnTo>
                  <a:pt x="2587126" y="37719"/>
                </a:lnTo>
                <a:lnTo>
                  <a:pt x="2653139" y="71912"/>
                </a:lnTo>
                <a:lnTo>
                  <a:pt x="2712684" y="115543"/>
                </a:lnTo>
                <a:lnTo>
                  <a:pt x="2764773" y="167623"/>
                </a:lnTo>
                <a:lnTo>
                  <a:pt x="2808416" y="227164"/>
                </a:lnTo>
                <a:lnTo>
                  <a:pt x="2842623" y="293179"/>
                </a:lnTo>
                <a:lnTo>
                  <a:pt x="2866403" y="364681"/>
                </a:lnTo>
                <a:lnTo>
                  <a:pt x="2874074" y="402180"/>
                </a:lnTo>
                <a:lnTo>
                  <a:pt x="2878768" y="440681"/>
                </a:lnTo>
                <a:lnTo>
                  <a:pt x="2880360" y="480059"/>
                </a:lnTo>
                <a:lnTo>
                  <a:pt x="2880360" y="2904312"/>
                </a:lnTo>
                <a:lnTo>
                  <a:pt x="2878768" y="2943685"/>
                </a:lnTo>
                <a:lnTo>
                  <a:pt x="2874074" y="2982182"/>
                </a:lnTo>
                <a:lnTo>
                  <a:pt x="2866403" y="3019679"/>
                </a:lnTo>
                <a:lnTo>
                  <a:pt x="2842623" y="3091178"/>
                </a:lnTo>
                <a:lnTo>
                  <a:pt x="2808416" y="3157194"/>
                </a:lnTo>
                <a:lnTo>
                  <a:pt x="2764773" y="3216738"/>
                </a:lnTo>
                <a:lnTo>
                  <a:pt x="2712684" y="3268823"/>
                </a:lnTo>
                <a:lnTo>
                  <a:pt x="2653139" y="3312459"/>
                </a:lnTo>
                <a:lnTo>
                  <a:pt x="2587126" y="3346658"/>
                </a:lnTo>
                <a:lnTo>
                  <a:pt x="2515637" y="3370432"/>
                </a:lnTo>
                <a:lnTo>
                  <a:pt x="2478148" y="3378101"/>
                </a:lnTo>
                <a:lnTo>
                  <a:pt x="2439661" y="3382793"/>
                </a:lnTo>
                <a:lnTo>
                  <a:pt x="2400300" y="3384384"/>
                </a:lnTo>
                <a:lnTo>
                  <a:pt x="480059" y="3384384"/>
                </a:lnTo>
                <a:lnTo>
                  <a:pt x="440698" y="3382793"/>
                </a:lnTo>
                <a:lnTo>
                  <a:pt x="402211" y="3378101"/>
                </a:lnTo>
                <a:lnTo>
                  <a:pt x="364722" y="3370432"/>
                </a:lnTo>
                <a:lnTo>
                  <a:pt x="293233" y="3346658"/>
                </a:lnTo>
                <a:lnTo>
                  <a:pt x="227220" y="3312459"/>
                </a:lnTo>
                <a:lnTo>
                  <a:pt x="167675" y="3268823"/>
                </a:lnTo>
                <a:lnTo>
                  <a:pt x="115586" y="3216738"/>
                </a:lnTo>
                <a:lnTo>
                  <a:pt x="71943" y="3157194"/>
                </a:lnTo>
                <a:lnTo>
                  <a:pt x="37736" y="3091178"/>
                </a:lnTo>
                <a:lnTo>
                  <a:pt x="13956" y="3019679"/>
                </a:lnTo>
                <a:lnTo>
                  <a:pt x="6285" y="2982182"/>
                </a:lnTo>
                <a:lnTo>
                  <a:pt x="1591" y="2943685"/>
                </a:lnTo>
                <a:lnTo>
                  <a:pt x="0" y="2904312"/>
                </a:lnTo>
                <a:lnTo>
                  <a:pt x="0" y="480059"/>
                </a:lnTo>
                <a:close/>
              </a:path>
            </a:pathLst>
          </a:custGeom>
          <a:noFill/>
          <a:ln w="9525">
            <a:solidFill>
              <a:srgbClr val="7C5F9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325812" y="3540125"/>
            <a:ext cx="2532071" cy="2887663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законами субъектов Российской Федерации и обязательны к уплате на соответствующих территориях субъектов 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РФ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  <a:endParaRPr lang="ru-RU" alt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имущество организаций;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Транспортный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налог</a:t>
            </a:r>
            <a:r>
              <a:rPr lang="en-US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02" name="object 19"/>
          <p:cNvSpPr>
            <a:spLocks noChangeArrowheads="1"/>
          </p:cNvSpPr>
          <p:nvPr/>
        </p:nvSpPr>
        <p:spPr bwMode="auto">
          <a:xfrm>
            <a:off x="6156325" y="3402013"/>
            <a:ext cx="2830513" cy="3455987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403" name="object 21"/>
          <p:cNvSpPr>
            <a:spLocks noChangeArrowheads="1"/>
          </p:cNvSpPr>
          <p:nvPr/>
        </p:nvSpPr>
        <p:spPr bwMode="auto">
          <a:xfrm>
            <a:off x="6202363" y="3429000"/>
            <a:ext cx="2736850" cy="3384550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404" name="object 22"/>
          <p:cNvSpPr>
            <a:spLocks/>
          </p:cNvSpPr>
          <p:nvPr/>
        </p:nvSpPr>
        <p:spPr bwMode="auto">
          <a:xfrm>
            <a:off x="6202363" y="3429000"/>
            <a:ext cx="2736850" cy="3384550"/>
          </a:xfrm>
          <a:custGeom>
            <a:avLst/>
            <a:gdLst>
              <a:gd name="T0" fmla="*/ 0 w 2736342"/>
              <a:gd name="T1" fmla="*/ 456056 h 3384384"/>
              <a:gd name="T2" fmla="*/ 5969 w 2736342"/>
              <a:gd name="T3" fmla="*/ 382090 h 3384384"/>
              <a:gd name="T4" fmla="*/ 23253 w 2736342"/>
              <a:gd name="T5" fmla="*/ 311920 h 3384384"/>
              <a:gd name="T6" fmla="*/ 50910 w 2736342"/>
              <a:gd name="T7" fmla="*/ 246486 h 3384384"/>
              <a:gd name="T8" fmla="*/ 88001 w 2736342"/>
              <a:gd name="T9" fmla="*/ 186729 h 3384384"/>
              <a:gd name="T10" fmla="*/ 133588 w 2736342"/>
              <a:gd name="T11" fmla="*/ 133588 h 3384384"/>
              <a:gd name="T12" fmla="*/ 186729 w 2736342"/>
              <a:gd name="T13" fmla="*/ 88001 h 3384384"/>
              <a:gd name="T14" fmla="*/ 246486 w 2736342"/>
              <a:gd name="T15" fmla="*/ 50910 h 3384384"/>
              <a:gd name="T16" fmla="*/ 311920 w 2736342"/>
              <a:gd name="T17" fmla="*/ 23253 h 3384384"/>
              <a:gd name="T18" fmla="*/ 382090 w 2736342"/>
              <a:gd name="T19" fmla="*/ 5969 h 3384384"/>
              <a:gd name="T20" fmla="*/ 456057 w 2736342"/>
              <a:gd name="T21" fmla="*/ 0 h 3384384"/>
              <a:gd name="T22" fmla="*/ 2280158 w 2736342"/>
              <a:gd name="T23" fmla="*/ 0 h 3384384"/>
              <a:gd name="T24" fmla="*/ 2354159 w 2736342"/>
              <a:gd name="T25" fmla="*/ 5969 h 3384384"/>
              <a:gd name="T26" fmla="*/ 2424356 w 2736342"/>
              <a:gd name="T27" fmla="*/ 23253 h 3384384"/>
              <a:gd name="T28" fmla="*/ 2489811 w 2736342"/>
              <a:gd name="T29" fmla="*/ 50910 h 3384384"/>
              <a:gd name="T30" fmla="*/ 2549584 w 2736342"/>
              <a:gd name="T31" fmla="*/ 88001 h 3384384"/>
              <a:gd name="T32" fmla="*/ 2602738 w 2736342"/>
              <a:gd name="T33" fmla="*/ 133588 h 3384384"/>
              <a:gd name="T34" fmla="*/ 2648332 w 2736342"/>
              <a:gd name="T35" fmla="*/ 186729 h 3384384"/>
              <a:gd name="T36" fmla="*/ 2685428 w 2736342"/>
              <a:gd name="T37" fmla="*/ 246486 h 3384384"/>
              <a:gd name="T38" fmla="*/ 2713087 w 2736342"/>
              <a:gd name="T39" fmla="*/ 311920 h 3384384"/>
              <a:gd name="T40" fmla="*/ 2730371 w 2736342"/>
              <a:gd name="T41" fmla="*/ 382090 h 3384384"/>
              <a:gd name="T42" fmla="*/ 2736341 w 2736342"/>
              <a:gd name="T43" fmla="*/ 456056 h 3384384"/>
              <a:gd name="T44" fmla="*/ 2736341 w 2736342"/>
              <a:gd name="T45" fmla="*/ 2928315 h 3384384"/>
              <a:gd name="T46" fmla="*/ 2730371 w 2736342"/>
              <a:gd name="T47" fmla="*/ 3002291 h 3384384"/>
              <a:gd name="T48" fmla="*/ 2713087 w 2736342"/>
              <a:gd name="T49" fmla="*/ 3072468 h 3384384"/>
              <a:gd name="T50" fmla="*/ 2685428 w 2736342"/>
              <a:gd name="T51" fmla="*/ 3137904 h 3384384"/>
              <a:gd name="T52" fmla="*/ 2648332 w 2736342"/>
              <a:gd name="T53" fmla="*/ 3197663 h 3384384"/>
              <a:gd name="T54" fmla="*/ 2602738 w 2736342"/>
              <a:gd name="T55" fmla="*/ 3250804 h 3384384"/>
              <a:gd name="T56" fmla="*/ 2549584 w 2736342"/>
              <a:gd name="T57" fmla="*/ 3296389 h 3384384"/>
              <a:gd name="T58" fmla="*/ 2489811 w 2736342"/>
              <a:gd name="T59" fmla="*/ 3333478 h 3384384"/>
              <a:gd name="T60" fmla="*/ 2424356 w 2736342"/>
              <a:gd name="T61" fmla="*/ 3361134 h 3384384"/>
              <a:gd name="T62" fmla="*/ 2354159 w 2736342"/>
              <a:gd name="T63" fmla="*/ 3378415 h 3384384"/>
              <a:gd name="T64" fmla="*/ 2280158 w 2736342"/>
              <a:gd name="T65" fmla="*/ 3384384 h 3384384"/>
              <a:gd name="T66" fmla="*/ 456057 w 2736342"/>
              <a:gd name="T67" fmla="*/ 3384384 h 3384384"/>
              <a:gd name="T68" fmla="*/ 382090 w 2736342"/>
              <a:gd name="T69" fmla="*/ 3378415 h 3384384"/>
              <a:gd name="T70" fmla="*/ 311920 w 2736342"/>
              <a:gd name="T71" fmla="*/ 3361134 h 3384384"/>
              <a:gd name="T72" fmla="*/ 246486 w 2736342"/>
              <a:gd name="T73" fmla="*/ 3333478 h 3384384"/>
              <a:gd name="T74" fmla="*/ 186729 w 2736342"/>
              <a:gd name="T75" fmla="*/ 3296389 h 3384384"/>
              <a:gd name="T76" fmla="*/ 133588 w 2736342"/>
              <a:gd name="T77" fmla="*/ 3250804 h 3384384"/>
              <a:gd name="T78" fmla="*/ 88001 w 2736342"/>
              <a:gd name="T79" fmla="*/ 3197663 h 3384384"/>
              <a:gd name="T80" fmla="*/ 50910 w 2736342"/>
              <a:gd name="T81" fmla="*/ 3137904 h 3384384"/>
              <a:gd name="T82" fmla="*/ 23253 w 2736342"/>
              <a:gd name="T83" fmla="*/ 3072468 h 3384384"/>
              <a:gd name="T84" fmla="*/ 5969 w 2736342"/>
              <a:gd name="T85" fmla="*/ 3002291 h 3384384"/>
              <a:gd name="T86" fmla="*/ 0 w 2736342"/>
              <a:gd name="T87" fmla="*/ 2928315 h 3384384"/>
              <a:gd name="T88" fmla="*/ 0 w 2736342"/>
              <a:gd name="T89" fmla="*/ 456056 h 3384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36342" h="3384384">
                <a:moveTo>
                  <a:pt x="0" y="456056"/>
                </a:moveTo>
                <a:lnTo>
                  <a:pt x="5969" y="382090"/>
                </a:lnTo>
                <a:lnTo>
                  <a:pt x="23253" y="311920"/>
                </a:lnTo>
                <a:lnTo>
                  <a:pt x="50910" y="246486"/>
                </a:lnTo>
                <a:lnTo>
                  <a:pt x="88001" y="186729"/>
                </a:lnTo>
                <a:lnTo>
                  <a:pt x="133588" y="133588"/>
                </a:lnTo>
                <a:lnTo>
                  <a:pt x="186729" y="88001"/>
                </a:lnTo>
                <a:lnTo>
                  <a:pt x="246486" y="50910"/>
                </a:lnTo>
                <a:lnTo>
                  <a:pt x="311920" y="23253"/>
                </a:lnTo>
                <a:lnTo>
                  <a:pt x="382090" y="5969"/>
                </a:lnTo>
                <a:lnTo>
                  <a:pt x="456057" y="0"/>
                </a:lnTo>
                <a:lnTo>
                  <a:pt x="2280158" y="0"/>
                </a:lnTo>
                <a:lnTo>
                  <a:pt x="2354159" y="5969"/>
                </a:lnTo>
                <a:lnTo>
                  <a:pt x="2424356" y="23253"/>
                </a:lnTo>
                <a:lnTo>
                  <a:pt x="2489811" y="50910"/>
                </a:lnTo>
                <a:lnTo>
                  <a:pt x="2549584" y="88001"/>
                </a:lnTo>
                <a:lnTo>
                  <a:pt x="2602738" y="133588"/>
                </a:lnTo>
                <a:lnTo>
                  <a:pt x="2648332" y="186729"/>
                </a:lnTo>
                <a:lnTo>
                  <a:pt x="2685428" y="246486"/>
                </a:lnTo>
                <a:lnTo>
                  <a:pt x="2713087" y="311920"/>
                </a:lnTo>
                <a:lnTo>
                  <a:pt x="2730371" y="382090"/>
                </a:lnTo>
                <a:lnTo>
                  <a:pt x="2736341" y="456056"/>
                </a:lnTo>
                <a:lnTo>
                  <a:pt x="2736341" y="2928315"/>
                </a:lnTo>
                <a:lnTo>
                  <a:pt x="2730371" y="3002291"/>
                </a:lnTo>
                <a:lnTo>
                  <a:pt x="2713087" y="3072468"/>
                </a:lnTo>
                <a:lnTo>
                  <a:pt x="2685428" y="3137904"/>
                </a:lnTo>
                <a:lnTo>
                  <a:pt x="2648332" y="3197663"/>
                </a:lnTo>
                <a:lnTo>
                  <a:pt x="2602738" y="3250804"/>
                </a:lnTo>
                <a:lnTo>
                  <a:pt x="2549584" y="3296389"/>
                </a:lnTo>
                <a:lnTo>
                  <a:pt x="2489811" y="3333478"/>
                </a:lnTo>
                <a:lnTo>
                  <a:pt x="2424356" y="3361134"/>
                </a:lnTo>
                <a:lnTo>
                  <a:pt x="2354159" y="3378415"/>
                </a:lnTo>
                <a:lnTo>
                  <a:pt x="2280158" y="3384384"/>
                </a:lnTo>
                <a:lnTo>
                  <a:pt x="456057" y="3384384"/>
                </a:lnTo>
                <a:lnTo>
                  <a:pt x="382090" y="3378415"/>
                </a:lnTo>
                <a:lnTo>
                  <a:pt x="311920" y="3361134"/>
                </a:lnTo>
                <a:lnTo>
                  <a:pt x="246486" y="3333478"/>
                </a:lnTo>
                <a:lnTo>
                  <a:pt x="186729" y="3296389"/>
                </a:lnTo>
                <a:lnTo>
                  <a:pt x="133588" y="3250804"/>
                </a:lnTo>
                <a:lnTo>
                  <a:pt x="88001" y="3197663"/>
                </a:lnTo>
                <a:lnTo>
                  <a:pt x="50910" y="3137904"/>
                </a:lnTo>
                <a:lnTo>
                  <a:pt x="23253" y="3072468"/>
                </a:lnTo>
                <a:lnTo>
                  <a:pt x="5969" y="3002291"/>
                </a:lnTo>
                <a:lnTo>
                  <a:pt x="0" y="2928315"/>
                </a:lnTo>
                <a:lnTo>
                  <a:pt x="0" y="456056"/>
                </a:lnTo>
                <a:close/>
              </a:path>
            </a:pathLst>
          </a:custGeom>
          <a:noFill/>
          <a:ln w="9525">
            <a:solidFill>
              <a:srgbClr val="F6924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28565" y="642918"/>
            <a:ext cx="8715435" cy="1163627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alt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alt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НАЛОГОВ</a:t>
            </a:r>
            <a:endParaRPr lang="ru-RU" alt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458788" y="2398713"/>
            <a:ext cx="7827988" cy="3302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tabLst>
                <a:tab pos="6242050" algn="l"/>
              </a:tabLst>
              <a:defRPr/>
            </a:pP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sz="2000" b="1" spc="-2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b="1" spc="-1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b="1" dirty="0">
                <a:solidFill>
                  <a:srgbClr val="FFFF00"/>
                </a:solidFill>
                <a:latin typeface="Calibri"/>
                <a:cs typeface="Calibri"/>
              </a:rPr>
              <a:t>	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sz="2000" b="1" spc="-55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СТН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143240" y="2543175"/>
            <a:ext cx="2714644" cy="330200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РЕГИО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b="1" spc="-1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55650" y="2903538"/>
            <a:ext cx="7543800" cy="330200"/>
          </a:xfrm>
          <a:prstGeom prst="rect">
            <a:avLst/>
          </a:prstGeom>
        </p:spPr>
        <p:txBody>
          <a:bodyPr lIns="0" tIns="0" rIns="0" bIns="0"/>
          <a:lstStyle/>
          <a:p>
            <a:pPr marL="12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sz="2000" b="1" spc="-55" dirty="0">
                <a:solidFill>
                  <a:srgbClr val="C00000"/>
                </a:solidFill>
                <a:latin typeface="Calibri"/>
                <a:cs typeface="Calibri"/>
              </a:rPr>
              <a:t>У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С</a:t>
            </a:r>
            <a:r>
              <a:rPr sz="2000" b="1" spc="-135" dirty="0">
                <a:solidFill>
                  <a:srgbClr val="C00000"/>
                </a:solidFill>
                <a:latin typeface="Calibri"/>
                <a:cs typeface="Calibri"/>
              </a:rPr>
              <a:t>Т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А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Н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ОВЛЕНЫ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НАЛО</a:t>
            </a:r>
            <a:r>
              <a:rPr sz="2000" b="1" spc="-65" dirty="0">
                <a:solidFill>
                  <a:srgbClr val="C00000"/>
                </a:solidFill>
                <a:latin typeface="Calibri"/>
                <a:cs typeface="Calibri"/>
              </a:rPr>
              <a:t>Г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ОВЫМ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spc="-50" dirty="0">
                <a:solidFill>
                  <a:srgbClr val="C00000"/>
                </a:solidFill>
                <a:latin typeface="Calibri"/>
                <a:cs typeface="Calibri"/>
              </a:rPr>
              <a:t>КО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Д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sz="2000" b="1" spc="-65" dirty="0">
                <a:solidFill>
                  <a:srgbClr val="C00000"/>
                </a:solidFill>
                <a:latin typeface="Calibri"/>
                <a:cs typeface="Calibri"/>
              </a:rPr>
              <a:t>К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СОМ</a:t>
            </a:r>
            <a:r>
              <a:rPr sz="2000" b="1" spc="-1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РО</a:t>
            </a:r>
            <a:r>
              <a:rPr sz="2000" b="1" spc="-15" dirty="0">
                <a:solidFill>
                  <a:srgbClr val="C00000"/>
                </a:solidFill>
                <a:latin typeface="Calibri"/>
                <a:cs typeface="Calibri"/>
              </a:rPr>
              <a:t>С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СИЙС</a:t>
            </a:r>
            <a:r>
              <a:rPr sz="2000" b="1" spc="-55" dirty="0">
                <a:solidFill>
                  <a:srgbClr val="C00000"/>
                </a:solidFill>
                <a:latin typeface="Calibri"/>
                <a:cs typeface="Calibri"/>
              </a:rPr>
              <a:t>К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ОЙ</a:t>
            </a:r>
            <a:r>
              <a:rPr sz="2000" b="1" spc="-45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Ф</a:t>
            </a:r>
            <a:r>
              <a:rPr sz="2000" b="1" spc="-20" dirty="0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Д</a:t>
            </a:r>
            <a:r>
              <a:rPr sz="2000" b="1" spc="-10" dirty="0">
                <a:solidFill>
                  <a:srgbClr val="C00000"/>
                </a:solidFill>
                <a:latin typeface="Calibri"/>
                <a:cs typeface="Calibri"/>
              </a:rPr>
              <a:t>Е</a:t>
            </a:r>
            <a:r>
              <a:rPr sz="2000" b="1" spc="-110" dirty="0">
                <a:solidFill>
                  <a:srgbClr val="C00000"/>
                </a:solidFill>
                <a:latin typeface="Calibri"/>
                <a:cs typeface="Calibri"/>
              </a:rPr>
              <a:t>Р</a:t>
            </a:r>
            <a:r>
              <a:rPr sz="2000" b="1" dirty="0">
                <a:solidFill>
                  <a:srgbClr val="C00000"/>
                </a:solidFill>
                <a:latin typeface="Calibri"/>
                <a:cs typeface="Calibri"/>
              </a:rPr>
              <a:t>АЦИИ</a:t>
            </a:r>
            <a:endParaRPr sz="2000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416675" y="3448050"/>
            <a:ext cx="2246313" cy="3344863"/>
          </a:xfrm>
          <a:prstGeom prst="rect">
            <a:avLst/>
          </a:prstGeom>
        </p:spPr>
        <p:txBody>
          <a:bodyPr lIns="0" tIns="0" rIns="0" bIns="0"/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</a:t>
            </a:r>
            <a:r>
              <a:rPr lang="ru-RU" altLang="ru-RU" sz="1600" b="1" dirty="0">
                <a:solidFill>
                  <a:prstClr val="black"/>
                </a:solidFill>
                <a:cs typeface="Calibri" pitchFamily="34" charset="0"/>
              </a:rPr>
              <a:t>, </a:t>
            </a:r>
            <a:r>
              <a:rPr lang="ru-RU" alt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  <a:endParaRPr lang="ru-RU" alt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b="1" dirty="0" smtClean="0">
                <a:solidFill>
                  <a:prstClr val="black"/>
                </a:solidFill>
                <a:cs typeface="Calibri" pitchFamily="34" charset="0"/>
              </a:rPr>
              <a:t>.</a:t>
            </a:r>
            <a:r>
              <a:rPr lang="ru-RU" alt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alt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altLang="ru-RU" sz="1600" dirty="0" smtClean="0">
                <a:solidFill>
                  <a:prstClr val="black"/>
                </a:solidFill>
                <a:latin typeface="Wingdings" pitchFamily="2" charset="2"/>
                <a:ea typeface="Wingdings" pitchFamily="2" charset="2"/>
                <a:cs typeface="Wingdings" pitchFamily="2" charset="2"/>
              </a:rPr>
              <a:t></a:t>
            </a:r>
            <a:r>
              <a:rPr lang="ru-RU" alt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altLang="ru-RU" sz="1600" dirty="0">
              <a:solidFill>
                <a:prstClr val="black"/>
              </a:solidFill>
              <a:cs typeface="Calibri" pitchFamily="34" charset="0"/>
            </a:endParaRPr>
          </a:p>
        </p:txBody>
      </p:sp>
      <p:sp>
        <p:nvSpPr>
          <p:cNvPr id="16410" name="object 28"/>
          <p:cNvSpPr>
            <a:spLocks/>
          </p:cNvSpPr>
          <p:nvPr/>
        </p:nvSpPr>
        <p:spPr bwMode="auto">
          <a:xfrm>
            <a:off x="3357554" y="2000240"/>
            <a:ext cx="2808288" cy="646114"/>
          </a:xfrm>
          <a:custGeom>
            <a:avLst/>
            <a:gdLst>
              <a:gd name="T0" fmla="*/ 40808 w 2808351"/>
              <a:gd name="T1" fmla="*/ 136815 h 360044"/>
              <a:gd name="T2" fmla="*/ 156729 w 2808351"/>
              <a:gd name="T3" fmla="*/ 97333 h 360044"/>
              <a:gd name="T4" fmla="*/ 270922 w 2808351"/>
              <a:gd name="T5" fmla="*/ 73737 h 360044"/>
              <a:gd name="T6" fmla="*/ 411273 w 2808351"/>
              <a:gd name="T7" fmla="*/ 52752 h 360044"/>
              <a:gd name="T8" fmla="*/ 574892 w 2808351"/>
              <a:gd name="T9" fmla="*/ 34751 h 360044"/>
              <a:gd name="T10" fmla="*/ 758888 w 2808351"/>
              <a:gd name="T11" fmla="*/ 20104 h 360044"/>
              <a:gd name="T12" fmla="*/ 960371 w 2808351"/>
              <a:gd name="T13" fmla="*/ 9182 h 360044"/>
              <a:gd name="T14" fmla="*/ 1176452 w 2808351"/>
              <a:gd name="T15" fmla="*/ 2357 h 360044"/>
              <a:gd name="T16" fmla="*/ 1404239 w 2808351"/>
              <a:gd name="T17" fmla="*/ 0 h 360044"/>
              <a:gd name="T18" fmla="*/ 1631991 w 2808351"/>
              <a:gd name="T19" fmla="*/ 2357 h 360044"/>
              <a:gd name="T20" fmla="*/ 1848044 w 2808351"/>
              <a:gd name="T21" fmla="*/ 9182 h 360044"/>
              <a:gd name="T22" fmla="*/ 2049505 w 2808351"/>
              <a:gd name="T23" fmla="*/ 20104 h 360044"/>
              <a:gd name="T24" fmla="*/ 2233486 w 2808351"/>
              <a:gd name="T25" fmla="*/ 34751 h 360044"/>
              <a:gd name="T26" fmla="*/ 2397093 w 2808351"/>
              <a:gd name="T27" fmla="*/ 52752 h 360044"/>
              <a:gd name="T28" fmla="*/ 2537436 w 2808351"/>
              <a:gd name="T29" fmla="*/ 73737 h 360044"/>
              <a:gd name="T30" fmla="*/ 2651625 w 2808351"/>
              <a:gd name="T31" fmla="*/ 97333 h 360044"/>
              <a:gd name="T32" fmla="*/ 2736767 w 2808351"/>
              <a:gd name="T33" fmla="*/ 123171 h 360044"/>
              <a:gd name="T34" fmla="*/ 2808351 w 2808351"/>
              <a:gd name="T35" fmla="*/ 180086 h 360044"/>
              <a:gd name="T36" fmla="*/ 2767543 w 2808351"/>
              <a:gd name="T37" fmla="*/ 223349 h 360044"/>
              <a:gd name="T38" fmla="*/ 2651625 w 2808351"/>
              <a:gd name="T39" fmla="*/ 262810 h 360044"/>
              <a:gd name="T40" fmla="*/ 2537436 w 2808351"/>
              <a:gd name="T41" fmla="*/ 286390 h 360044"/>
              <a:gd name="T42" fmla="*/ 2397093 w 2808351"/>
              <a:gd name="T43" fmla="*/ 307355 h 360044"/>
              <a:gd name="T44" fmla="*/ 2233486 w 2808351"/>
              <a:gd name="T45" fmla="*/ 325338 h 360044"/>
              <a:gd name="T46" fmla="*/ 2049505 w 2808351"/>
              <a:gd name="T47" fmla="*/ 339968 h 360044"/>
              <a:gd name="T48" fmla="*/ 1848044 w 2808351"/>
              <a:gd name="T49" fmla="*/ 350875 h 360044"/>
              <a:gd name="T50" fmla="*/ 1631991 w 2808351"/>
              <a:gd name="T51" fmla="*/ 357691 h 360044"/>
              <a:gd name="T52" fmla="*/ 1404239 w 2808351"/>
              <a:gd name="T53" fmla="*/ 360044 h 360044"/>
              <a:gd name="T54" fmla="*/ 1176452 w 2808351"/>
              <a:gd name="T55" fmla="*/ 357691 h 360044"/>
              <a:gd name="T56" fmla="*/ 960371 w 2808351"/>
              <a:gd name="T57" fmla="*/ 350875 h 360044"/>
              <a:gd name="T58" fmla="*/ 758888 w 2808351"/>
              <a:gd name="T59" fmla="*/ 339968 h 360044"/>
              <a:gd name="T60" fmla="*/ 574892 w 2808351"/>
              <a:gd name="T61" fmla="*/ 325338 h 360044"/>
              <a:gd name="T62" fmla="*/ 411273 w 2808351"/>
              <a:gd name="T63" fmla="*/ 307355 h 360044"/>
              <a:gd name="T64" fmla="*/ 270922 w 2808351"/>
              <a:gd name="T65" fmla="*/ 286390 h 360044"/>
              <a:gd name="T66" fmla="*/ 156729 w 2808351"/>
              <a:gd name="T67" fmla="*/ 262810 h 360044"/>
              <a:gd name="T68" fmla="*/ 71584 w 2808351"/>
              <a:gd name="T69" fmla="*/ 236987 h 360044"/>
              <a:gd name="T70" fmla="*/ 0 w 2808351"/>
              <a:gd name="T71" fmla="*/ 180086 h 360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08351" h="360044">
                <a:moveTo>
                  <a:pt x="0" y="180086"/>
                </a:moveTo>
                <a:lnTo>
                  <a:pt x="40808" y="136815"/>
                </a:lnTo>
                <a:lnTo>
                  <a:pt x="110345" y="109995"/>
                </a:lnTo>
                <a:lnTo>
                  <a:pt x="156729" y="97333"/>
                </a:lnTo>
                <a:lnTo>
                  <a:pt x="210375" y="85232"/>
                </a:lnTo>
                <a:lnTo>
                  <a:pt x="270922" y="73737"/>
                </a:lnTo>
                <a:lnTo>
                  <a:pt x="338008" y="62895"/>
                </a:lnTo>
                <a:lnTo>
                  <a:pt x="411273" y="52752"/>
                </a:lnTo>
                <a:lnTo>
                  <a:pt x="490355" y="43355"/>
                </a:lnTo>
                <a:lnTo>
                  <a:pt x="574892" y="34751"/>
                </a:lnTo>
                <a:lnTo>
                  <a:pt x="664523" y="26985"/>
                </a:lnTo>
                <a:lnTo>
                  <a:pt x="758888" y="20104"/>
                </a:lnTo>
                <a:lnTo>
                  <a:pt x="857625" y="14154"/>
                </a:lnTo>
                <a:lnTo>
                  <a:pt x="960371" y="9182"/>
                </a:lnTo>
                <a:lnTo>
                  <a:pt x="1066768" y="5234"/>
                </a:lnTo>
                <a:lnTo>
                  <a:pt x="1176452" y="2357"/>
                </a:lnTo>
                <a:lnTo>
                  <a:pt x="1289062" y="597"/>
                </a:lnTo>
                <a:lnTo>
                  <a:pt x="1404239" y="0"/>
                </a:lnTo>
                <a:lnTo>
                  <a:pt x="1519396" y="597"/>
                </a:lnTo>
                <a:lnTo>
                  <a:pt x="1631991" y="2357"/>
                </a:lnTo>
                <a:lnTo>
                  <a:pt x="1741660" y="5234"/>
                </a:lnTo>
                <a:lnTo>
                  <a:pt x="1848044" y="9182"/>
                </a:lnTo>
                <a:lnTo>
                  <a:pt x="1950779" y="14154"/>
                </a:lnTo>
                <a:lnTo>
                  <a:pt x="2049505" y="20104"/>
                </a:lnTo>
                <a:lnTo>
                  <a:pt x="2143861" y="26985"/>
                </a:lnTo>
                <a:lnTo>
                  <a:pt x="2233486" y="34751"/>
                </a:lnTo>
                <a:lnTo>
                  <a:pt x="2318016" y="43355"/>
                </a:lnTo>
                <a:lnTo>
                  <a:pt x="2397093" y="52752"/>
                </a:lnTo>
                <a:lnTo>
                  <a:pt x="2470353" y="62895"/>
                </a:lnTo>
                <a:lnTo>
                  <a:pt x="2537436" y="73737"/>
                </a:lnTo>
                <a:lnTo>
                  <a:pt x="2597980" y="85232"/>
                </a:lnTo>
                <a:lnTo>
                  <a:pt x="2651625" y="97333"/>
                </a:lnTo>
                <a:lnTo>
                  <a:pt x="2698007" y="109995"/>
                </a:lnTo>
                <a:lnTo>
                  <a:pt x="2736767" y="123171"/>
                </a:lnTo>
                <a:lnTo>
                  <a:pt x="2789973" y="150879"/>
                </a:lnTo>
                <a:lnTo>
                  <a:pt x="2808351" y="180086"/>
                </a:lnTo>
                <a:lnTo>
                  <a:pt x="2803696" y="194852"/>
                </a:lnTo>
                <a:lnTo>
                  <a:pt x="2767543" y="223349"/>
                </a:lnTo>
                <a:lnTo>
                  <a:pt x="2698007" y="250156"/>
                </a:lnTo>
                <a:lnTo>
                  <a:pt x="2651625" y="262810"/>
                </a:lnTo>
                <a:lnTo>
                  <a:pt x="2597980" y="274903"/>
                </a:lnTo>
                <a:lnTo>
                  <a:pt x="2537436" y="286390"/>
                </a:lnTo>
                <a:lnTo>
                  <a:pt x="2470353" y="297222"/>
                </a:lnTo>
                <a:lnTo>
                  <a:pt x="2397093" y="307355"/>
                </a:lnTo>
                <a:lnTo>
                  <a:pt x="2318016" y="316743"/>
                </a:lnTo>
                <a:lnTo>
                  <a:pt x="2233486" y="325338"/>
                </a:lnTo>
                <a:lnTo>
                  <a:pt x="2143861" y="333095"/>
                </a:lnTo>
                <a:lnTo>
                  <a:pt x="2049505" y="339968"/>
                </a:lnTo>
                <a:lnTo>
                  <a:pt x="1950779" y="345910"/>
                </a:lnTo>
                <a:lnTo>
                  <a:pt x="1848044" y="350875"/>
                </a:lnTo>
                <a:lnTo>
                  <a:pt x="1741660" y="354817"/>
                </a:lnTo>
                <a:lnTo>
                  <a:pt x="1631991" y="357691"/>
                </a:lnTo>
                <a:lnTo>
                  <a:pt x="1519396" y="359448"/>
                </a:lnTo>
                <a:lnTo>
                  <a:pt x="1404239" y="360044"/>
                </a:lnTo>
                <a:lnTo>
                  <a:pt x="1289062" y="359448"/>
                </a:lnTo>
                <a:lnTo>
                  <a:pt x="1176452" y="357691"/>
                </a:lnTo>
                <a:lnTo>
                  <a:pt x="1066768" y="354817"/>
                </a:lnTo>
                <a:lnTo>
                  <a:pt x="960371" y="350875"/>
                </a:lnTo>
                <a:lnTo>
                  <a:pt x="857625" y="345910"/>
                </a:lnTo>
                <a:lnTo>
                  <a:pt x="758888" y="339968"/>
                </a:lnTo>
                <a:lnTo>
                  <a:pt x="664523" y="333095"/>
                </a:lnTo>
                <a:lnTo>
                  <a:pt x="574892" y="325338"/>
                </a:lnTo>
                <a:lnTo>
                  <a:pt x="490355" y="316743"/>
                </a:lnTo>
                <a:lnTo>
                  <a:pt x="411273" y="307355"/>
                </a:lnTo>
                <a:lnTo>
                  <a:pt x="338008" y="297222"/>
                </a:lnTo>
                <a:lnTo>
                  <a:pt x="270922" y="286390"/>
                </a:lnTo>
                <a:lnTo>
                  <a:pt x="210375" y="274903"/>
                </a:lnTo>
                <a:lnTo>
                  <a:pt x="156729" y="262810"/>
                </a:lnTo>
                <a:lnTo>
                  <a:pt x="110345" y="250156"/>
                </a:lnTo>
                <a:lnTo>
                  <a:pt x="71584" y="236987"/>
                </a:lnTo>
                <a:lnTo>
                  <a:pt x="18377" y="209289"/>
                </a:lnTo>
                <a:lnTo>
                  <a:pt x="0" y="180086"/>
                </a:lnTo>
                <a:close/>
              </a:path>
            </a:pathLst>
          </a:custGeom>
          <a:noFill/>
          <a:ln w="508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6411" name="object 29"/>
          <p:cNvSpPr>
            <a:spLocks noChangeArrowheads="1"/>
          </p:cNvSpPr>
          <p:nvPr/>
        </p:nvSpPr>
        <p:spPr bwMode="auto">
          <a:xfrm>
            <a:off x="1357290" y="2214554"/>
            <a:ext cx="1831966" cy="369896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412" name="object 30"/>
          <p:cNvSpPr>
            <a:spLocks/>
          </p:cNvSpPr>
          <p:nvPr/>
        </p:nvSpPr>
        <p:spPr bwMode="auto">
          <a:xfrm>
            <a:off x="1643042" y="2214554"/>
            <a:ext cx="1370012" cy="231775"/>
          </a:xfrm>
          <a:custGeom>
            <a:avLst/>
            <a:gdLst>
              <a:gd name="T0" fmla="*/ 141518 w 1370202"/>
              <a:gd name="T1" fmla="*/ 62056 h 231955"/>
              <a:gd name="T2" fmla="*/ 132969 w 1370202"/>
              <a:gd name="T3" fmla="*/ 65404 h 231955"/>
              <a:gd name="T4" fmla="*/ 0 w 1370202"/>
              <a:gd name="T5" fmla="*/ 162940 h 231955"/>
              <a:gd name="T6" fmla="*/ 150368 w 1370202"/>
              <a:gd name="T7" fmla="*/ 230758 h 231955"/>
              <a:gd name="T8" fmla="*/ 162414 w 1370202"/>
              <a:gd name="T9" fmla="*/ 231955 h 231955"/>
              <a:gd name="T10" fmla="*/ 172542 w 1370202"/>
              <a:gd name="T11" fmla="*/ 225876 h 231955"/>
              <a:gd name="T12" fmla="*/ 176235 w 1370202"/>
              <a:gd name="T13" fmla="*/ 212252 h 231955"/>
              <a:gd name="T14" fmla="*/ 173152 w 1370202"/>
              <a:gd name="T15" fmla="*/ 201785 h 231955"/>
              <a:gd name="T16" fmla="*/ 122480 w 1370202"/>
              <a:gd name="T17" fmla="*/ 177926 h 231955"/>
              <a:gd name="T18" fmla="*/ 39496 w 1370202"/>
              <a:gd name="T19" fmla="*/ 177926 h 231955"/>
              <a:gd name="T20" fmla="*/ 35559 w 1370202"/>
              <a:gd name="T21" fmla="*/ 140080 h 231955"/>
              <a:gd name="T22" fmla="*/ 105579 w 1370202"/>
              <a:gd name="T23" fmla="*/ 132709 h 231955"/>
              <a:gd name="T24" fmla="*/ 155448 w 1370202"/>
              <a:gd name="T25" fmla="*/ 96138 h 231955"/>
              <a:gd name="T26" fmla="*/ 162426 w 1370202"/>
              <a:gd name="T27" fmla="*/ 86400 h 231955"/>
              <a:gd name="T28" fmla="*/ 162334 w 1370202"/>
              <a:gd name="T29" fmla="*/ 74683 h 231955"/>
              <a:gd name="T30" fmla="*/ 152208 w 1370202"/>
              <a:gd name="T31" fmla="*/ 64535 h 231955"/>
              <a:gd name="T32" fmla="*/ 141518 w 1370202"/>
              <a:gd name="T33" fmla="*/ 62056 h 231955"/>
              <a:gd name="T34" fmla="*/ 105579 w 1370202"/>
              <a:gd name="T35" fmla="*/ 132709 h 231955"/>
              <a:gd name="T36" fmla="*/ 35559 w 1370202"/>
              <a:gd name="T37" fmla="*/ 140080 h 231955"/>
              <a:gd name="T38" fmla="*/ 39496 w 1370202"/>
              <a:gd name="T39" fmla="*/ 177926 h 231955"/>
              <a:gd name="T40" fmla="*/ 73277 w 1370202"/>
              <a:gd name="T41" fmla="*/ 174370 h 231955"/>
              <a:gd name="T42" fmla="*/ 48768 w 1370202"/>
              <a:gd name="T43" fmla="*/ 174370 h 231955"/>
              <a:gd name="T44" fmla="*/ 45338 w 1370202"/>
              <a:gd name="T45" fmla="*/ 141604 h 231955"/>
              <a:gd name="T46" fmla="*/ 93448 w 1370202"/>
              <a:gd name="T47" fmla="*/ 141604 h 231955"/>
              <a:gd name="T48" fmla="*/ 105579 w 1370202"/>
              <a:gd name="T49" fmla="*/ 132709 h 231955"/>
              <a:gd name="T50" fmla="*/ 107317 w 1370202"/>
              <a:gd name="T51" fmla="*/ 170787 h 231955"/>
              <a:gd name="T52" fmla="*/ 39496 w 1370202"/>
              <a:gd name="T53" fmla="*/ 177926 h 231955"/>
              <a:gd name="T54" fmla="*/ 122480 w 1370202"/>
              <a:gd name="T55" fmla="*/ 177926 h 231955"/>
              <a:gd name="T56" fmla="*/ 107317 w 1370202"/>
              <a:gd name="T57" fmla="*/ 170787 h 231955"/>
              <a:gd name="T58" fmla="*/ 45338 w 1370202"/>
              <a:gd name="T59" fmla="*/ 141604 h 231955"/>
              <a:gd name="T60" fmla="*/ 48768 w 1370202"/>
              <a:gd name="T61" fmla="*/ 174370 h 231955"/>
              <a:gd name="T62" fmla="*/ 74637 w 1370202"/>
              <a:gd name="T63" fmla="*/ 155400 h 231955"/>
              <a:gd name="T64" fmla="*/ 45338 w 1370202"/>
              <a:gd name="T65" fmla="*/ 141604 h 231955"/>
              <a:gd name="T66" fmla="*/ 74637 w 1370202"/>
              <a:gd name="T67" fmla="*/ 155400 h 231955"/>
              <a:gd name="T68" fmla="*/ 48768 w 1370202"/>
              <a:gd name="T69" fmla="*/ 174370 h 231955"/>
              <a:gd name="T70" fmla="*/ 73277 w 1370202"/>
              <a:gd name="T71" fmla="*/ 174370 h 231955"/>
              <a:gd name="T72" fmla="*/ 107317 w 1370202"/>
              <a:gd name="T73" fmla="*/ 170787 h 231955"/>
              <a:gd name="T74" fmla="*/ 74637 w 1370202"/>
              <a:gd name="T75" fmla="*/ 155400 h 231955"/>
              <a:gd name="T76" fmla="*/ 1366139 w 1370202"/>
              <a:gd name="T77" fmla="*/ 0 h 231955"/>
              <a:gd name="T78" fmla="*/ 105579 w 1370202"/>
              <a:gd name="T79" fmla="*/ 132709 h 231955"/>
              <a:gd name="T80" fmla="*/ 74637 w 1370202"/>
              <a:gd name="T81" fmla="*/ 155400 h 231955"/>
              <a:gd name="T82" fmla="*/ 107317 w 1370202"/>
              <a:gd name="T83" fmla="*/ 170787 h 231955"/>
              <a:gd name="T84" fmla="*/ 1370202 w 1370202"/>
              <a:gd name="T85" fmla="*/ 37845 h 231955"/>
              <a:gd name="T86" fmla="*/ 1366139 w 1370202"/>
              <a:gd name="T87" fmla="*/ 0 h 231955"/>
              <a:gd name="T88" fmla="*/ 93448 w 1370202"/>
              <a:gd name="T89" fmla="*/ 141604 h 231955"/>
              <a:gd name="T90" fmla="*/ 45338 w 1370202"/>
              <a:gd name="T91" fmla="*/ 141604 h 231955"/>
              <a:gd name="T92" fmla="*/ 74637 w 1370202"/>
              <a:gd name="T93" fmla="*/ 155400 h 231955"/>
              <a:gd name="T94" fmla="*/ 93448 w 1370202"/>
              <a:gd name="T95" fmla="*/ 141604 h 231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70202" h="231955">
                <a:moveTo>
                  <a:pt x="141518" y="62056"/>
                </a:moveTo>
                <a:lnTo>
                  <a:pt x="132969" y="65404"/>
                </a:lnTo>
                <a:lnTo>
                  <a:pt x="0" y="162940"/>
                </a:lnTo>
                <a:lnTo>
                  <a:pt x="150368" y="230758"/>
                </a:lnTo>
                <a:lnTo>
                  <a:pt x="162414" y="231955"/>
                </a:lnTo>
                <a:lnTo>
                  <a:pt x="172542" y="225876"/>
                </a:lnTo>
                <a:lnTo>
                  <a:pt x="176235" y="212252"/>
                </a:lnTo>
                <a:lnTo>
                  <a:pt x="173152" y="201785"/>
                </a:lnTo>
                <a:lnTo>
                  <a:pt x="122480" y="177926"/>
                </a:lnTo>
                <a:lnTo>
                  <a:pt x="39496" y="177926"/>
                </a:lnTo>
                <a:lnTo>
                  <a:pt x="35559" y="140080"/>
                </a:lnTo>
                <a:lnTo>
                  <a:pt x="105579" y="132709"/>
                </a:lnTo>
                <a:lnTo>
                  <a:pt x="155448" y="96138"/>
                </a:lnTo>
                <a:lnTo>
                  <a:pt x="162426" y="86400"/>
                </a:lnTo>
                <a:lnTo>
                  <a:pt x="162334" y="74683"/>
                </a:lnTo>
                <a:lnTo>
                  <a:pt x="152208" y="64535"/>
                </a:lnTo>
                <a:lnTo>
                  <a:pt x="141518" y="62056"/>
                </a:lnTo>
                <a:close/>
              </a:path>
              <a:path w="1370202" h="231955">
                <a:moveTo>
                  <a:pt x="105579" y="132709"/>
                </a:moveTo>
                <a:lnTo>
                  <a:pt x="35559" y="140080"/>
                </a:lnTo>
                <a:lnTo>
                  <a:pt x="39496" y="177926"/>
                </a:lnTo>
                <a:lnTo>
                  <a:pt x="73277" y="174370"/>
                </a:lnTo>
                <a:lnTo>
                  <a:pt x="48768" y="174370"/>
                </a:lnTo>
                <a:lnTo>
                  <a:pt x="45338" y="141604"/>
                </a:lnTo>
                <a:lnTo>
                  <a:pt x="93448" y="141604"/>
                </a:lnTo>
                <a:lnTo>
                  <a:pt x="105579" y="132709"/>
                </a:lnTo>
                <a:close/>
              </a:path>
              <a:path w="1370202" h="231955">
                <a:moveTo>
                  <a:pt x="107317" y="170787"/>
                </a:moveTo>
                <a:lnTo>
                  <a:pt x="39496" y="177926"/>
                </a:lnTo>
                <a:lnTo>
                  <a:pt x="122480" y="177926"/>
                </a:lnTo>
                <a:lnTo>
                  <a:pt x="107317" y="170787"/>
                </a:lnTo>
                <a:close/>
              </a:path>
              <a:path w="1370202" h="231955">
                <a:moveTo>
                  <a:pt x="45338" y="141604"/>
                </a:moveTo>
                <a:lnTo>
                  <a:pt x="48768" y="174370"/>
                </a:lnTo>
                <a:lnTo>
                  <a:pt x="74637" y="155400"/>
                </a:lnTo>
                <a:lnTo>
                  <a:pt x="45338" y="141604"/>
                </a:lnTo>
                <a:close/>
              </a:path>
              <a:path w="1370202" h="231955">
                <a:moveTo>
                  <a:pt x="74637" y="155400"/>
                </a:moveTo>
                <a:lnTo>
                  <a:pt x="48768" y="174370"/>
                </a:lnTo>
                <a:lnTo>
                  <a:pt x="73277" y="174370"/>
                </a:lnTo>
                <a:lnTo>
                  <a:pt x="107317" y="170787"/>
                </a:lnTo>
                <a:lnTo>
                  <a:pt x="74637" y="155400"/>
                </a:lnTo>
                <a:close/>
              </a:path>
              <a:path w="1370202" h="231955">
                <a:moveTo>
                  <a:pt x="1366139" y="0"/>
                </a:moveTo>
                <a:lnTo>
                  <a:pt x="105579" y="132709"/>
                </a:lnTo>
                <a:lnTo>
                  <a:pt x="74637" y="155400"/>
                </a:lnTo>
                <a:lnTo>
                  <a:pt x="107317" y="170787"/>
                </a:lnTo>
                <a:lnTo>
                  <a:pt x="1370202" y="37845"/>
                </a:lnTo>
                <a:lnTo>
                  <a:pt x="1366139" y="0"/>
                </a:lnTo>
                <a:close/>
              </a:path>
              <a:path w="1370202" h="231955">
                <a:moveTo>
                  <a:pt x="93448" y="141604"/>
                </a:moveTo>
                <a:lnTo>
                  <a:pt x="45338" y="141604"/>
                </a:lnTo>
                <a:lnTo>
                  <a:pt x="74637" y="155400"/>
                </a:lnTo>
                <a:lnTo>
                  <a:pt x="93448" y="141604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16413" name="object 31"/>
          <p:cNvSpPr>
            <a:spLocks noChangeArrowheads="1"/>
          </p:cNvSpPr>
          <p:nvPr/>
        </p:nvSpPr>
        <p:spPr bwMode="auto">
          <a:xfrm>
            <a:off x="5929322" y="2214554"/>
            <a:ext cx="1560531" cy="425450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srgbClr val="FFFF00"/>
              </a:solidFill>
            </a:endParaRPr>
          </a:p>
        </p:txBody>
      </p:sp>
      <p:sp>
        <p:nvSpPr>
          <p:cNvPr id="16414" name="object 32"/>
          <p:cNvSpPr>
            <a:spLocks/>
          </p:cNvSpPr>
          <p:nvPr/>
        </p:nvSpPr>
        <p:spPr bwMode="auto">
          <a:xfrm>
            <a:off x="5929322" y="2285992"/>
            <a:ext cx="1441450" cy="233363"/>
          </a:xfrm>
          <a:custGeom>
            <a:avLst/>
            <a:gdLst>
              <a:gd name="T0" fmla="*/ 1334705 w 1442084"/>
              <a:gd name="T1" fmla="*/ 171389 h 232765"/>
              <a:gd name="T2" fmla="*/ 1269162 w 1442084"/>
              <a:gd name="T3" fmla="*/ 202650 h 232765"/>
              <a:gd name="T4" fmla="*/ 1266105 w 1442084"/>
              <a:gd name="T5" fmla="*/ 213125 h 232765"/>
              <a:gd name="T6" fmla="*/ 1269822 w 1442084"/>
              <a:gd name="T7" fmla="*/ 226772 h 232765"/>
              <a:gd name="T8" fmla="*/ 1280015 w 1442084"/>
              <a:gd name="T9" fmla="*/ 232765 h 232765"/>
              <a:gd name="T10" fmla="*/ 1292097 w 1442084"/>
              <a:gd name="T11" fmla="*/ 231520 h 232765"/>
              <a:gd name="T12" fmla="*/ 1408754 w 1442084"/>
              <a:gd name="T13" fmla="*/ 178180 h 232765"/>
              <a:gd name="T14" fmla="*/ 1402588 w 1442084"/>
              <a:gd name="T15" fmla="*/ 178180 h 232765"/>
              <a:gd name="T16" fmla="*/ 1334705 w 1442084"/>
              <a:gd name="T17" fmla="*/ 171389 h 232765"/>
              <a:gd name="T18" fmla="*/ 1367387 w 1442084"/>
              <a:gd name="T19" fmla="*/ 155800 h 232765"/>
              <a:gd name="T20" fmla="*/ 1334705 w 1442084"/>
              <a:gd name="T21" fmla="*/ 171389 h 232765"/>
              <a:gd name="T22" fmla="*/ 1402588 w 1442084"/>
              <a:gd name="T23" fmla="*/ 178180 h 232765"/>
              <a:gd name="T24" fmla="*/ 1402944 w 1442084"/>
              <a:gd name="T25" fmla="*/ 174625 h 232765"/>
              <a:gd name="T26" fmla="*/ 1393316 w 1442084"/>
              <a:gd name="T27" fmla="*/ 174625 h 232765"/>
              <a:gd name="T28" fmla="*/ 1367387 w 1442084"/>
              <a:gd name="T29" fmla="*/ 155800 h 232765"/>
              <a:gd name="T30" fmla="*/ 1300156 w 1442084"/>
              <a:gd name="T31" fmla="*/ 62784 h 232765"/>
              <a:gd name="T32" fmla="*/ 1289445 w 1442084"/>
              <a:gd name="T33" fmla="*/ 65260 h 232765"/>
              <a:gd name="T34" fmla="*/ 1279344 w 1442084"/>
              <a:gd name="T35" fmla="*/ 75431 h 232765"/>
              <a:gd name="T36" fmla="*/ 1279248 w 1442084"/>
              <a:gd name="T37" fmla="*/ 87145 h 232765"/>
              <a:gd name="T38" fmla="*/ 1286256 w 1442084"/>
              <a:gd name="T39" fmla="*/ 96900 h 232765"/>
              <a:gd name="T40" fmla="*/ 1336250 w 1442084"/>
              <a:gd name="T41" fmla="*/ 133195 h 232765"/>
              <a:gd name="T42" fmla="*/ 1406397 w 1442084"/>
              <a:gd name="T43" fmla="*/ 140207 h 232765"/>
              <a:gd name="T44" fmla="*/ 1402588 w 1442084"/>
              <a:gd name="T45" fmla="*/ 178180 h 232765"/>
              <a:gd name="T46" fmla="*/ 1408754 w 1442084"/>
              <a:gd name="T47" fmla="*/ 178180 h 232765"/>
              <a:gd name="T48" fmla="*/ 1442085 w 1442084"/>
              <a:gd name="T49" fmla="*/ 162940 h 232765"/>
              <a:gd name="T50" fmla="*/ 1308608 w 1442084"/>
              <a:gd name="T51" fmla="*/ 66039 h 232765"/>
              <a:gd name="T52" fmla="*/ 1300156 w 1442084"/>
              <a:gd name="T53" fmla="*/ 62784 h 232765"/>
              <a:gd name="T54" fmla="*/ 1396618 w 1442084"/>
              <a:gd name="T55" fmla="*/ 141858 h 232765"/>
              <a:gd name="T56" fmla="*/ 1367387 w 1442084"/>
              <a:gd name="T57" fmla="*/ 155800 h 232765"/>
              <a:gd name="T58" fmla="*/ 1393316 w 1442084"/>
              <a:gd name="T59" fmla="*/ 174625 h 232765"/>
              <a:gd name="T60" fmla="*/ 1396618 w 1442084"/>
              <a:gd name="T61" fmla="*/ 141858 h 232765"/>
              <a:gd name="T62" fmla="*/ 1406232 w 1442084"/>
              <a:gd name="T63" fmla="*/ 141858 h 232765"/>
              <a:gd name="T64" fmla="*/ 1396618 w 1442084"/>
              <a:gd name="T65" fmla="*/ 141858 h 232765"/>
              <a:gd name="T66" fmla="*/ 1393316 w 1442084"/>
              <a:gd name="T67" fmla="*/ 174625 h 232765"/>
              <a:gd name="T68" fmla="*/ 1402944 w 1442084"/>
              <a:gd name="T69" fmla="*/ 174625 h 232765"/>
              <a:gd name="T70" fmla="*/ 1406232 w 1442084"/>
              <a:gd name="T71" fmla="*/ 141858 h 232765"/>
              <a:gd name="T72" fmla="*/ 3810 w 1442084"/>
              <a:gd name="T73" fmla="*/ 0 h 232765"/>
              <a:gd name="T74" fmla="*/ 0 w 1442084"/>
              <a:gd name="T75" fmla="*/ 37845 h 232765"/>
              <a:gd name="T76" fmla="*/ 1334705 w 1442084"/>
              <a:gd name="T77" fmla="*/ 171389 h 232765"/>
              <a:gd name="T78" fmla="*/ 1367387 w 1442084"/>
              <a:gd name="T79" fmla="*/ 155800 h 232765"/>
              <a:gd name="T80" fmla="*/ 1336250 w 1442084"/>
              <a:gd name="T81" fmla="*/ 133195 h 232765"/>
              <a:gd name="T82" fmla="*/ 3810 w 1442084"/>
              <a:gd name="T83" fmla="*/ 0 h 232765"/>
              <a:gd name="T84" fmla="*/ 1336250 w 1442084"/>
              <a:gd name="T85" fmla="*/ 133195 h 232765"/>
              <a:gd name="T86" fmla="*/ 1367387 w 1442084"/>
              <a:gd name="T87" fmla="*/ 155800 h 232765"/>
              <a:gd name="T88" fmla="*/ 1396618 w 1442084"/>
              <a:gd name="T89" fmla="*/ 141858 h 232765"/>
              <a:gd name="T90" fmla="*/ 1406232 w 1442084"/>
              <a:gd name="T91" fmla="*/ 141858 h 232765"/>
              <a:gd name="T92" fmla="*/ 1406397 w 1442084"/>
              <a:gd name="T93" fmla="*/ 140207 h 232765"/>
              <a:gd name="T94" fmla="*/ 1336250 w 1442084"/>
              <a:gd name="T95" fmla="*/ 133195 h 232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2084" h="232765">
                <a:moveTo>
                  <a:pt x="1334705" y="171389"/>
                </a:moveTo>
                <a:lnTo>
                  <a:pt x="1269162" y="202650"/>
                </a:lnTo>
                <a:lnTo>
                  <a:pt x="1266105" y="213125"/>
                </a:lnTo>
                <a:lnTo>
                  <a:pt x="1269822" y="226772"/>
                </a:lnTo>
                <a:lnTo>
                  <a:pt x="1280015" y="232765"/>
                </a:lnTo>
                <a:lnTo>
                  <a:pt x="1292097" y="231520"/>
                </a:lnTo>
                <a:lnTo>
                  <a:pt x="1408754" y="178180"/>
                </a:lnTo>
                <a:lnTo>
                  <a:pt x="1402588" y="178180"/>
                </a:lnTo>
                <a:lnTo>
                  <a:pt x="1334705" y="171389"/>
                </a:lnTo>
                <a:close/>
              </a:path>
              <a:path w="1442084" h="232765">
                <a:moveTo>
                  <a:pt x="1367387" y="155800"/>
                </a:moveTo>
                <a:lnTo>
                  <a:pt x="1334705" y="171389"/>
                </a:lnTo>
                <a:lnTo>
                  <a:pt x="1402588" y="178180"/>
                </a:lnTo>
                <a:lnTo>
                  <a:pt x="1402944" y="174625"/>
                </a:lnTo>
                <a:lnTo>
                  <a:pt x="1393316" y="174625"/>
                </a:lnTo>
                <a:lnTo>
                  <a:pt x="1367387" y="155800"/>
                </a:lnTo>
                <a:close/>
              </a:path>
              <a:path w="1442084" h="232765">
                <a:moveTo>
                  <a:pt x="1300156" y="62784"/>
                </a:moveTo>
                <a:lnTo>
                  <a:pt x="1289445" y="65260"/>
                </a:lnTo>
                <a:lnTo>
                  <a:pt x="1279344" y="75431"/>
                </a:lnTo>
                <a:lnTo>
                  <a:pt x="1279248" y="87145"/>
                </a:lnTo>
                <a:lnTo>
                  <a:pt x="1286256" y="96900"/>
                </a:lnTo>
                <a:lnTo>
                  <a:pt x="1336250" y="133195"/>
                </a:lnTo>
                <a:lnTo>
                  <a:pt x="1406397" y="140207"/>
                </a:lnTo>
                <a:lnTo>
                  <a:pt x="1402588" y="178180"/>
                </a:lnTo>
                <a:lnTo>
                  <a:pt x="1408754" y="178180"/>
                </a:lnTo>
                <a:lnTo>
                  <a:pt x="1442085" y="162940"/>
                </a:lnTo>
                <a:lnTo>
                  <a:pt x="1308608" y="66039"/>
                </a:lnTo>
                <a:lnTo>
                  <a:pt x="1300156" y="62784"/>
                </a:lnTo>
                <a:close/>
              </a:path>
              <a:path w="1442084" h="232765">
                <a:moveTo>
                  <a:pt x="1396618" y="141858"/>
                </a:moveTo>
                <a:lnTo>
                  <a:pt x="1367387" y="155800"/>
                </a:lnTo>
                <a:lnTo>
                  <a:pt x="1393316" y="174625"/>
                </a:lnTo>
                <a:lnTo>
                  <a:pt x="1396618" y="141858"/>
                </a:lnTo>
                <a:close/>
              </a:path>
              <a:path w="1442084" h="232765">
                <a:moveTo>
                  <a:pt x="1406232" y="141858"/>
                </a:moveTo>
                <a:lnTo>
                  <a:pt x="1396618" y="141858"/>
                </a:lnTo>
                <a:lnTo>
                  <a:pt x="1393316" y="174625"/>
                </a:lnTo>
                <a:lnTo>
                  <a:pt x="1402944" y="174625"/>
                </a:lnTo>
                <a:lnTo>
                  <a:pt x="1406232" y="141858"/>
                </a:lnTo>
                <a:close/>
              </a:path>
              <a:path w="1442084" h="232765">
                <a:moveTo>
                  <a:pt x="3810" y="0"/>
                </a:moveTo>
                <a:lnTo>
                  <a:pt x="0" y="37845"/>
                </a:lnTo>
                <a:lnTo>
                  <a:pt x="1334705" y="171389"/>
                </a:lnTo>
                <a:lnTo>
                  <a:pt x="1367387" y="155800"/>
                </a:lnTo>
                <a:lnTo>
                  <a:pt x="1336250" y="133195"/>
                </a:lnTo>
                <a:lnTo>
                  <a:pt x="3810" y="0"/>
                </a:lnTo>
                <a:close/>
              </a:path>
              <a:path w="1442084" h="232765">
                <a:moveTo>
                  <a:pt x="1336250" y="133195"/>
                </a:moveTo>
                <a:lnTo>
                  <a:pt x="1367387" y="155800"/>
                </a:lnTo>
                <a:lnTo>
                  <a:pt x="1396618" y="141858"/>
                </a:lnTo>
                <a:lnTo>
                  <a:pt x="1406232" y="141858"/>
                </a:lnTo>
                <a:lnTo>
                  <a:pt x="1406397" y="140207"/>
                </a:lnTo>
                <a:lnTo>
                  <a:pt x="1336250" y="133195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/>
        </p:spPr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6415" name="object 33"/>
          <p:cNvSpPr>
            <a:spLocks noChangeArrowheads="1"/>
          </p:cNvSpPr>
          <p:nvPr/>
        </p:nvSpPr>
        <p:spPr bwMode="auto">
          <a:xfrm>
            <a:off x="4356100" y="3197225"/>
            <a:ext cx="233363" cy="211138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16416" name="object 34"/>
          <p:cNvSpPr>
            <a:spLocks noChangeArrowheads="1"/>
          </p:cNvSpPr>
          <p:nvPr/>
        </p:nvSpPr>
        <p:spPr bwMode="auto">
          <a:xfrm>
            <a:off x="7380288" y="3197225"/>
            <a:ext cx="233362" cy="211138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altLang="ru-RU">
              <a:solidFill>
                <a:prstClr val="white"/>
              </a:solidFill>
            </a:endParaRPr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0" y="0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</a:t>
            </a:r>
          </a:p>
          <a:p>
            <a:pPr algn="ctr"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Федеральные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региональные и местные налоги</a:t>
            </a:r>
          </a:p>
        </p:txBody>
      </p:sp>
      <p:pic>
        <p:nvPicPr>
          <p:cNvPr id="38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792832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4443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472360B0-3678-4310-99DD-800A00C539C3}" type="slidenum">
              <a:rPr lang="ru-RU"/>
              <a:pPr algn="ctr">
                <a:defRPr/>
              </a:pPr>
              <a:t>9</a:t>
            </a:fld>
            <a:endParaRPr lang="ru-RU" dirty="0"/>
          </a:p>
        </p:txBody>
      </p:sp>
      <p:sp>
        <p:nvSpPr>
          <p:cNvPr id="5" name="object 2"/>
          <p:cNvSpPr txBox="1"/>
          <p:nvPr/>
        </p:nvSpPr>
        <p:spPr>
          <a:xfrm>
            <a:off x="0" y="0"/>
            <a:ext cx="9144000" cy="327025"/>
          </a:xfrm>
          <a:prstGeom prst="rect">
            <a:avLst/>
          </a:prstGeom>
        </p:spPr>
        <p:txBody>
          <a:bodyPr lIns="0" tIns="0" rIns="0" bIns="0"/>
          <a:lstStyle/>
          <a:p>
            <a:pPr algn="ctr">
              <a:defRPr/>
            </a:pPr>
            <a:r>
              <a:rPr lang="ru-RU" sz="1200" b="1" cap="all" spc="4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Rasa Medium"/>
              </a:rPr>
              <a:t>                Нормативы </a:t>
            </a:r>
            <a:r>
              <a:rPr lang="ru-RU" sz="1200" b="1" cap="all" spc="4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Rasa Medium"/>
              </a:rPr>
              <a:t>зачисления налогов по уровням бюджета на территории МУНИЦИПАЛЬНОГО </a:t>
            </a:r>
            <a:endParaRPr lang="ru-RU" sz="1200" b="1" cap="all" spc="4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Rasa Medium"/>
            </a:endParaRPr>
          </a:p>
          <a:p>
            <a:pPr algn="ctr">
              <a:defRPr/>
            </a:pPr>
            <a:r>
              <a:rPr lang="ru-RU" sz="1200" b="1" cap="all" spc="4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Rasa Medium"/>
              </a:rPr>
              <a:t>РАЙОНА</a:t>
            </a:r>
            <a:endParaRPr lang="ru-RU" sz="1200" b="1" cap="all" spc="4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Rasa Medium"/>
            </a:endParaRPr>
          </a:p>
        </p:txBody>
      </p:sp>
      <p:sp>
        <p:nvSpPr>
          <p:cNvPr id="14340" name="object 3"/>
          <p:cNvSpPr>
            <a:spLocks noChangeArrowheads="1"/>
          </p:cNvSpPr>
          <p:nvPr/>
        </p:nvSpPr>
        <p:spPr bwMode="auto">
          <a:xfrm>
            <a:off x="0" y="333375"/>
            <a:ext cx="4859338" cy="673100"/>
          </a:xfrm>
          <a:custGeom>
            <a:avLst/>
            <a:gdLst>
              <a:gd name="T0" fmla="*/ 0 w 4860036"/>
              <a:gd name="T1" fmla="*/ 0 h 673569"/>
              <a:gd name="T2" fmla="*/ 4860036 w 4860036"/>
              <a:gd name="T3" fmla="*/ 673569 h 673569"/>
            </a:gdLst>
            <a:ahLst/>
            <a:cxnLst/>
            <a:rect l="T0" t="T1" r="T2" b="T3"/>
            <a:pathLst>
              <a:path w="4860036" h="673569">
                <a:moveTo>
                  <a:pt x="0" y="673569"/>
                </a:moveTo>
                <a:lnTo>
                  <a:pt x="4860036" y="673569"/>
                </a:lnTo>
                <a:lnTo>
                  <a:pt x="486003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1" name="object 4"/>
          <p:cNvSpPr>
            <a:spLocks noChangeArrowheads="1"/>
          </p:cNvSpPr>
          <p:nvPr/>
        </p:nvSpPr>
        <p:spPr bwMode="auto">
          <a:xfrm>
            <a:off x="4859338" y="333375"/>
            <a:ext cx="1728787" cy="673100"/>
          </a:xfrm>
          <a:custGeom>
            <a:avLst/>
            <a:gdLst>
              <a:gd name="T0" fmla="*/ 0 w 1728215"/>
              <a:gd name="T1" fmla="*/ 0 h 673569"/>
              <a:gd name="T2" fmla="*/ 1728215 w 1728215"/>
              <a:gd name="T3" fmla="*/ 673569 h 673569"/>
            </a:gdLst>
            <a:ahLst/>
            <a:cxnLst/>
            <a:rect l="T0" t="T1" r="T2" b="T3"/>
            <a:pathLst>
              <a:path w="1728215" h="673569">
                <a:moveTo>
                  <a:pt x="0" y="673569"/>
                </a:moveTo>
                <a:lnTo>
                  <a:pt x="1728215" y="673569"/>
                </a:lnTo>
                <a:lnTo>
                  <a:pt x="1728215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2" name="object 5"/>
          <p:cNvSpPr>
            <a:spLocks noChangeArrowheads="1"/>
          </p:cNvSpPr>
          <p:nvPr/>
        </p:nvSpPr>
        <p:spPr bwMode="auto">
          <a:xfrm>
            <a:off x="6588125" y="333375"/>
            <a:ext cx="792163" cy="673100"/>
          </a:xfrm>
          <a:custGeom>
            <a:avLst/>
            <a:gdLst>
              <a:gd name="T0" fmla="*/ 0 w 792086"/>
              <a:gd name="T1" fmla="*/ 0 h 673569"/>
              <a:gd name="T2" fmla="*/ 792086 w 792086"/>
              <a:gd name="T3" fmla="*/ 673569 h 673569"/>
            </a:gdLst>
            <a:ahLst/>
            <a:cxnLst/>
            <a:rect l="T0" t="T1" r="T2" b="T3"/>
            <a:pathLst>
              <a:path w="792086" h="673569">
                <a:moveTo>
                  <a:pt x="0" y="673569"/>
                </a:moveTo>
                <a:lnTo>
                  <a:pt x="792086" y="673569"/>
                </a:lnTo>
                <a:lnTo>
                  <a:pt x="79208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3" name="object 6"/>
          <p:cNvSpPr>
            <a:spLocks noChangeArrowheads="1"/>
          </p:cNvSpPr>
          <p:nvPr/>
        </p:nvSpPr>
        <p:spPr bwMode="auto">
          <a:xfrm>
            <a:off x="7380288" y="333375"/>
            <a:ext cx="936625" cy="673100"/>
          </a:xfrm>
          <a:custGeom>
            <a:avLst/>
            <a:gdLst>
              <a:gd name="T0" fmla="*/ 0 w 936104"/>
              <a:gd name="T1" fmla="*/ 0 h 673569"/>
              <a:gd name="T2" fmla="*/ 936104 w 936104"/>
              <a:gd name="T3" fmla="*/ 673569 h 673569"/>
            </a:gdLst>
            <a:ahLst/>
            <a:cxnLst/>
            <a:rect l="T0" t="T1" r="T2" b="T3"/>
            <a:pathLst>
              <a:path w="936104" h="673569">
                <a:moveTo>
                  <a:pt x="0" y="673569"/>
                </a:moveTo>
                <a:lnTo>
                  <a:pt x="936104" y="673569"/>
                </a:lnTo>
                <a:lnTo>
                  <a:pt x="936104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ru-RU" sz="1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Бюджеты районов с тер. гор./сельск. пос.</a:t>
            </a:r>
          </a:p>
        </p:txBody>
      </p:sp>
      <p:sp>
        <p:nvSpPr>
          <p:cNvPr id="14344" name="object 7"/>
          <p:cNvSpPr>
            <a:spLocks noChangeArrowheads="1"/>
          </p:cNvSpPr>
          <p:nvPr/>
        </p:nvSpPr>
        <p:spPr bwMode="auto">
          <a:xfrm>
            <a:off x="8316913" y="333375"/>
            <a:ext cx="792162" cy="673100"/>
          </a:xfrm>
          <a:custGeom>
            <a:avLst/>
            <a:gdLst>
              <a:gd name="T0" fmla="*/ 0 w 792086"/>
              <a:gd name="T1" fmla="*/ 0 h 673569"/>
              <a:gd name="T2" fmla="*/ 792086 w 792086"/>
              <a:gd name="T3" fmla="*/ 673569 h 673569"/>
            </a:gdLst>
            <a:ahLst/>
            <a:cxnLst/>
            <a:rect l="T0" t="T1" r="T2" b="T3"/>
            <a:pathLst>
              <a:path w="792086" h="673569">
                <a:moveTo>
                  <a:pt x="0" y="673569"/>
                </a:moveTo>
                <a:lnTo>
                  <a:pt x="792086" y="673569"/>
                </a:lnTo>
                <a:lnTo>
                  <a:pt x="79208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5" name="object 8"/>
          <p:cNvSpPr>
            <a:spLocks noChangeArrowheads="1"/>
          </p:cNvSpPr>
          <p:nvPr/>
        </p:nvSpPr>
        <p:spPr bwMode="auto">
          <a:xfrm>
            <a:off x="0" y="1006475"/>
            <a:ext cx="755650" cy="4122738"/>
          </a:xfrm>
          <a:custGeom>
            <a:avLst/>
            <a:gdLst>
              <a:gd name="T0" fmla="*/ 0 w 755573"/>
              <a:gd name="T1" fmla="*/ 0 h 4123435"/>
              <a:gd name="T2" fmla="*/ 755573 w 755573"/>
              <a:gd name="T3" fmla="*/ 4123435 h 4123435"/>
            </a:gdLst>
            <a:ahLst/>
            <a:cxnLst/>
            <a:rect l="T0" t="T1" r="T2" b="T3"/>
            <a:pathLst>
              <a:path w="755573" h="4123435">
                <a:moveTo>
                  <a:pt x="0" y="4123435"/>
                </a:moveTo>
                <a:lnTo>
                  <a:pt x="755573" y="4123435"/>
                </a:lnTo>
                <a:lnTo>
                  <a:pt x="755573" y="0"/>
                </a:lnTo>
                <a:lnTo>
                  <a:pt x="0" y="0"/>
                </a:lnTo>
                <a:lnTo>
                  <a:pt x="0" y="4123435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6" name="object 9"/>
          <p:cNvSpPr>
            <a:spLocks noChangeArrowheads="1"/>
          </p:cNvSpPr>
          <p:nvPr/>
        </p:nvSpPr>
        <p:spPr bwMode="auto">
          <a:xfrm>
            <a:off x="755650" y="1006475"/>
            <a:ext cx="4103688" cy="246063"/>
          </a:xfrm>
          <a:custGeom>
            <a:avLst/>
            <a:gdLst>
              <a:gd name="T0" fmla="*/ 0 w 4104512"/>
              <a:gd name="T1" fmla="*/ 0 h 246849"/>
              <a:gd name="T2" fmla="*/ 4104512 w 4104512"/>
              <a:gd name="T3" fmla="*/ 246849 h 246849"/>
            </a:gdLst>
            <a:ahLst/>
            <a:cxnLst/>
            <a:rect l="T0" t="T1" r="T2" b="T3"/>
            <a:pathLst>
              <a:path w="4104512" h="246849">
                <a:moveTo>
                  <a:pt x="0" y="246849"/>
                </a:moveTo>
                <a:lnTo>
                  <a:pt x="4104512" y="246849"/>
                </a:lnTo>
                <a:lnTo>
                  <a:pt x="4104512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7" name="object 10"/>
          <p:cNvSpPr>
            <a:spLocks noChangeArrowheads="1"/>
          </p:cNvSpPr>
          <p:nvPr/>
        </p:nvSpPr>
        <p:spPr bwMode="auto">
          <a:xfrm>
            <a:off x="4859338" y="1006475"/>
            <a:ext cx="1728787" cy="246063"/>
          </a:xfrm>
          <a:custGeom>
            <a:avLst/>
            <a:gdLst>
              <a:gd name="T0" fmla="*/ 0 w 1728215"/>
              <a:gd name="T1" fmla="*/ 0 h 246849"/>
              <a:gd name="T2" fmla="*/ 1728215 w 1728215"/>
              <a:gd name="T3" fmla="*/ 246849 h 246849"/>
            </a:gdLst>
            <a:ahLst/>
            <a:cxnLst/>
            <a:rect l="T0" t="T1" r="T2" b="T3"/>
            <a:pathLst>
              <a:path w="1728215" h="246849">
                <a:moveTo>
                  <a:pt x="0" y="246849"/>
                </a:moveTo>
                <a:lnTo>
                  <a:pt x="1728215" y="246849"/>
                </a:lnTo>
                <a:lnTo>
                  <a:pt x="1728215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8" name="object 11"/>
          <p:cNvSpPr>
            <a:spLocks noChangeArrowheads="1"/>
          </p:cNvSpPr>
          <p:nvPr/>
        </p:nvSpPr>
        <p:spPr bwMode="auto">
          <a:xfrm>
            <a:off x="6588125" y="1006475"/>
            <a:ext cx="792163" cy="246063"/>
          </a:xfrm>
          <a:custGeom>
            <a:avLst/>
            <a:gdLst>
              <a:gd name="T0" fmla="*/ 0 w 792086"/>
              <a:gd name="T1" fmla="*/ 0 h 246849"/>
              <a:gd name="T2" fmla="*/ 792086 w 792086"/>
              <a:gd name="T3" fmla="*/ 246849 h 246849"/>
            </a:gdLst>
            <a:ahLst/>
            <a:cxnLst/>
            <a:rect l="T0" t="T1" r="T2" b="T3"/>
            <a:pathLst>
              <a:path w="792086" h="246849">
                <a:moveTo>
                  <a:pt x="0" y="246849"/>
                </a:moveTo>
                <a:lnTo>
                  <a:pt x="792086" y="246849"/>
                </a:lnTo>
                <a:lnTo>
                  <a:pt x="792086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9" name="object 12"/>
          <p:cNvSpPr>
            <a:spLocks noChangeArrowheads="1"/>
          </p:cNvSpPr>
          <p:nvPr/>
        </p:nvSpPr>
        <p:spPr bwMode="auto">
          <a:xfrm>
            <a:off x="7380288" y="1006475"/>
            <a:ext cx="936625" cy="246063"/>
          </a:xfrm>
          <a:custGeom>
            <a:avLst/>
            <a:gdLst>
              <a:gd name="T0" fmla="*/ 0 w 936104"/>
              <a:gd name="T1" fmla="*/ 0 h 246849"/>
              <a:gd name="T2" fmla="*/ 936104 w 936104"/>
              <a:gd name="T3" fmla="*/ 246849 h 246849"/>
            </a:gdLst>
            <a:ahLst/>
            <a:cxnLst/>
            <a:rect l="T0" t="T1" r="T2" b="T3"/>
            <a:pathLst>
              <a:path w="936104" h="246849">
                <a:moveTo>
                  <a:pt x="0" y="246849"/>
                </a:moveTo>
                <a:lnTo>
                  <a:pt x="936104" y="246849"/>
                </a:lnTo>
                <a:lnTo>
                  <a:pt x="936104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0" name="object 13"/>
          <p:cNvSpPr>
            <a:spLocks noChangeArrowheads="1"/>
          </p:cNvSpPr>
          <p:nvPr/>
        </p:nvSpPr>
        <p:spPr bwMode="auto">
          <a:xfrm>
            <a:off x="8316913" y="1006475"/>
            <a:ext cx="792162" cy="246063"/>
          </a:xfrm>
          <a:custGeom>
            <a:avLst/>
            <a:gdLst>
              <a:gd name="T0" fmla="*/ 0 w 792086"/>
              <a:gd name="T1" fmla="*/ 0 h 246849"/>
              <a:gd name="T2" fmla="*/ 792086 w 792086"/>
              <a:gd name="T3" fmla="*/ 246849 h 246849"/>
            </a:gdLst>
            <a:ahLst/>
            <a:cxnLst/>
            <a:rect l="T0" t="T1" r="T2" b="T3"/>
            <a:pathLst>
              <a:path w="792086" h="246849">
                <a:moveTo>
                  <a:pt x="0" y="246849"/>
                </a:moveTo>
                <a:lnTo>
                  <a:pt x="792086" y="246849"/>
                </a:lnTo>
                <a:lnTo>
                  <a:pt x="792086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1" name="object 14"/>
          <p:cNvSpPr>
            <a:spLocks noChangeArrowheads="1"/>
          </p:cNvSpPr>
          <p:nvPr/>
        </p:nvSpPr>
        <p:spPr bwMode="auto">
          <a:xfrm>
            <a:off x="755650" y="1252538"/>
            <a:ext cx="4103688" cy="490537"/>
          </a:xfrm>
          <a:custGeom>
            <a:avLst/>
            <a:gdLst>
              <a:gd name="T0" fmla="*/ 0 w 4104512"/>
              <a:gd name="T1" fmla="*/ 0 h 490347"/>
              <a:gd name="T2" fmla="*/ 4104512 w 4104512"/>
              <a:gd name="T3" fmla="*/ 490347 h 490347"/>
            </a:gdLst>
            <a:ahLst/>
            <a:cxnLst/>
            <a:rect l="T0" t="T1" r="T2" b="T3"/>
            <a:pathLst>
              <a:path w="4104512" h="490347">
                <a:moveTo>
                  <a:pt x="0" y="490347"/>
                </a:moveTo>
                <a:lnTo>
                  <a:pt x="4104512" y="490347"/>
                </a:lnTo>
                <a:lnTo>
                  <a:pt x="4104512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2" name="object 15"/>
          <p:cNvSpPr>
            <a:spLocks noChangeArrowheads="1"/>
          </p:cNvSpPr>
          <p:nvPr/>
        </p:nvSpPr>
        <p:spPr bwMode="auto">
          <a:xfrm>
            <a:off x="4859338" y="1252538"/>
            <a:ext cx="1728787" cy="490537"/>
          </a:xfrm>
          <a:custGeom>
            <a:avLst/>
            <a:gdLst>
              <a:gd name="T0" fmla="*/ 0 w 1728215"/>
              <a:gd name="T1" fmla="*/ 0 h 490347"/>
              <a:gd name="T2" fmla="*/ 1728215 w 1728215"/>
              <a:gd name="T3" fmla="*/ 490347 h 490347"/>
            </a:gdLst>
            <a:ahLst/>
            <a:cxnLst/>
            <a:rect l="T0" t="T1" r="T2" b="T3"/>
            <a:pathLst>
              <a:path w="1728215" h="490347">
                <a:moveTo>
                  <a:pt x="0" y="490347"/>
                </a:moveTo>
                <a:lnTo>
                  <a:pt x="1728215" y="490347"/>
                </a:lnTo>
                <a:lnTo>
                  <a:pt x="1728215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70%</a:t>
            </a:r>
          </a:p>
        </p:txBody>
      </p:sp>
      <p:sp>
        <p:nvSpPr>
          <p:cNvPr id="14353" name="object 16"/>
          <p:cNvSpPr>
            <a:spLocks noChangeArrowheads="1"/>
          </p:cNvSpPr>
          <p:nvPr/>
        </p:nvSpPr>
        <p:spPr bwMode="auto">
          <a:xfrm>
            <a:off x="6588125" y="1252538"/>
            <a:ext cx="792163" cy="490537"/>
          </a:xfrm>
          <a:custGeom>
            <a:avLst/>
            <a:gdLst>
              <a:gd name="T0" fmla="*/ 0 w 792086"/>
              <a:gd name="T1" fmla="*/ 0 h 490347"/>
              <a:gd name="T2" fmla="*/ 792086 w 792086"/>
              <a:gd name="T3" fmla="*/ 490347 h 490347"/>
            </a:gdLst>
            <a:ahLst/>
            <a:cxnLst/>
            <a:rect l="T0" t="T1" r="T2" b="T3"/>
            <a:pathLst>
              <a:path w="792086" h="490347">
                <a:moveTo>
                  <a:pt x="0" y="490347"/>
                </a:moveTo>
                <a:lnTo>
                  <a:pt x="792086" y="490347"/>
                </a:lnTo>
                <a:lnTo>
                  <a:pt x="792086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4" name="object 17"/>
          <p:cNvSpPr>
            <a:spLocks noChangeArrowheads="1"/>
          </p:cNvSpPr>
          <p:nvPr/>
        </p:nvSpPr>
        <p:spPr bwMode="auto">
          <a:xfrm>
            <a:off x="7380288" y="1252538"/>
            <a:ext cx="936625" cy="490537"/>
          </a:xfrm>
          <a:custGeom>
            <a:avLst/>
            <a:gdLst>
              <a:gd name="T0" fmla="*/ 0 w 936104"/>
              <a:gd name="T1" fmla="*/ 0 h 490347"/>
              <a:gd name="T2" fmla="*/ 936104 w 936104"/>
              <a:gd name="T3" fmla="*/ 490347 h 490347"/>
            </a:gdLst>
            <a:ahLst/>
            <a:cxnLst/>
            <a:rect l="T0" t="T1" r="T2" b="T3"/>
            <a:pathLst>
              <a:path w="936104" h="490347">
                <a:moveTo>
                  <a:pt x="0" y="490347"/>
                </a:moveTo>
                <a:lnTo>
                  <a:pt x="936104" y="490347"/>
                </a:lnTo>
                <a:lnTo>
                  <a:pt x="936104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20%/28%</a:t>
            </a:r>
          </a:p>
        </p:txBody>
      </p:sp>
      <p:sp>
        <p:nvSpPr>
          <p:cNvPr id="14355" name="object 18"/>
          <p:cNvSpPr>
            <a:spLocks noChangeArrowheads="1"/>
          </p:cNvSpPr>
          <p:nvPr/>
        </p:nvSpPr>
        <p:spPr bwMode="auto">
          <a:xfrm>
            <a:off x="8316913" y="1252538"/>
            <a:ext cx="792162" cy="490537"/>
          </a:xfrm>
          <a:custGeom>
            <a:avLst/>
            <a:gdLst>
              <a:gd name="T0" fmla="*/ 0 w 792086"/>
              <a:gd name="T1" fmla="*/ 0 h 490347"/>
              <a:gd name="T2" fmla="*/ 792086 w 792086"/>
              <a:gd name="T3" fmla="*/ 490347 h 490347"/>
            </a:gdLst>
            <a:ahLst/>
            <a:cxnLst/>
            <a:rect l="T0" t="T1" r="T2" b="T3"/>
            <a:pathLst>
              <a:path w="792086" h="490347">
                <a:moveTo>
                  <a:pt x="0" y="490347"/>
                </a:moveTo>
                <a:lnTo>
                  <a:pt x="792086" y="490347"/>
                </a:lnTo>
                <a:lnTo>
                  <a:pt x="792086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6" name="object 19"/>
          <p:cNvSpPr>
            <a:spLocks noChangeArrowheads="1"/>
          </p:cNvSpPr>
          <p:nvPr/>
        </p:nvSpPr>
        <p:spPr bwMode="auto">
          <a:xfrm>
            <a:off x="785786" y="1714488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7" name="object 20"/>
          <p:cNvSpPr>
            <a:spLocks noChangeArrowheads="1"/>
          </p:cNvSpPr>
          <p:nvPr/>
        </p:nvSpPr>
        <p:spPr bwMode="auto">
          <a:xfrm>
            <a:off x="4859338" y="1743075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8" name="object 21"/>
          <p:cNvSpPr>
            <a:spLocks noChangeArrowheads="1"/>
          </p:cNvSpPr>
          <p:nvPr/>
        </p:nvSpPr>
        <p:spPr bwMode="auto">
          <a:xfrm>
            <a:off x="6588125" y="1743075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9" name="object 22"/>
          <p:cNvSpPr>
            <a:spLocks noChangeArrowheads="1"/>
          </p:cNvSpPr>
          <p:nvPr/>
        </p:nvSpPr>
        <p:spPr bwMode="auto">
          <a:xfrm>
            <a:off x="7380288" y="1743075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0" name="object 23"/>
          <p:cNvSpPr>
            <a:spLocks noChangeArrowheads="1"/>
          </p:cNvSpPr>
          <p:nvPr/>
        </p:nvSpPr>
        <p:spPr bwMode="auto">
          <a:xfrm>
            <a:off x="8316913" y="1743075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1" name="object 24"/>
          <p:cNvSpPr>
            <a:spLocks noChangeArrowheads="1"/>
          </p:cNvSpPr>
          <p:nvPr/>
        </p:nvSpPr>
        <p:spPr bwMode="auto">
          <a:xfrm>
            <a:off x="755650" y="2047875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2" name="object 25"/>
          <p:cNvSpPr>
            <a:spLocks noChangeArrowheads="1"/>
          </p:cNvSpPr>
          <p:nvPr/>
        </p:nvSpPr>
        <p:spPr bwMode="auto">
          <a:xfrm>
            <a:off x="4859338" y="2047875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3" name="object 26"/>
          <p:cNvSpPr>
            <a:spLocks noChangeArrowheads="1"/>
          </p:cNvSpPr>
          <p:nvPr/>
        </p:nvSpPr>
        <p:spPr bwMode="auto">
          <a:xfrm>
            <a:off x="6588125" y="2047875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4" name="object 27"/>
          <p:cNvSpPr>
            <a:spLocks noChangeArrowheads="1"/>
          </p:cNvSpPr>
          <p:nvPr/>
        </p:nvSpPr>
        <p:spPr bwMode="auto">
          <a:xfrm>
            <a:off x="7380288" y="2047875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5" name="object 28"/>
          <p:cNvSpPr>
            <a:spLocks noChangeArrowheads="1"/>
          </p:cNvSpPr>
          <p:nvPr/>
        </p:nvSpPr>
        <p:spPr bwMode="auto">
          <a:xfrm>
            <a:off x="8316913" y="2047875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8" name="object 36"/>
          <p:cNvSpPr>
            <a:spLocks noChangeArrowheads="1"/>
          </p:cNvSpPr>
          <p:nvPr/>
        </p:nvSpPr>
        <p:spPr bwMode="auto">
          <a:xfrm>
            <a:off x="6588125" y="2370138"/>
            <a:ext cx="2520950" cy="255587"/>
          </a:xfrm>
          <a:custGeom>
            <a:avLst/>
            <a:gdLst>
              <a:gd name="T0" fmla="*/ 0 w 2520315"/>
              <a:gd name="T1" fmla="*/ 0 h 304800"/>
              <a:gd name="T2" fmla="*/ 2520315 w 2520315"/>
              <a:gd name="T3" fmla="*/ 304800 h 304800"/>
            </a:gdLst>
            <a:ahLst/>
            <a:cxnLst/>
            <a:rect l="T0" t="T1" r="T2" b="T3"/>
            <a:pathLst>
              <a:path w="2520315" h="304800">
                <a:moveTo>
                  <a:pt x="0" y="304800"/>
                </a:moveTo>
                <a:lnTo>
                  <a:pt x="2520315" y="304800"/>
                </a:lnTo>
                <a:lnTo>
                  <a:pt x="25203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69" name="object 37"/>
          <p:cNvSpPr>
            <a:spLocks noChangeArrowheads="1"/>
          </p:cNvSpPr>
          <p:nvPr/>
        </p:nvSpPr>
        <p:spPr bwMode="auto">
          <a:xfrm>
            <a:off x="755650" y="2786057"/>
            <a:ext cx="4103688" cy="695331"/>
          </a:xfrm>
          <a:custGeom>
            <a:avLst/>
            <a:gdLst>
              <a:gd name="T0" fmla="*/ 0 w 4104512"/>
              <a:gd name="T1" fmla="*/ 0 h 518160"/>
              <a:gd name="T2" fmla="*/ 4104512 w 4104512"/>
              <a:gd name="T3" fmla="*/ 518160 h 518160"/>
            </a:gdLst>
            <a:ahLst/>
            <a:cxnLst/>
            <a:rect l="T0" t="T1" r="T2" b="T3"/>
            <a:pathLst>
              <a:path w="4104512" h="518160">
                <a:moveTo>
                  <a:pt x="0" y="518160"/>
                </a:moveTo>
                <a:lnTo>
                  <a:pt x="4104512" y="518160"/>
                </a:lnTo>
                <a:lnTo>
                  <a:pt x="410451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0" name="object 38"/>
          <p:cNvSpPr>
            <a:spLocks noChangeArrowheads="1"/>
          </p:cNvSpPr>
          <p:nvPr/>
        </p:nvSpPr>
        <p:spPr bwMode="auto">
          <a:xfrm>
            <a:off x="4786314" y="2786058"/>
            <a:ext cx="1728787" cy="733427"/>
          </a:xfrm>
          <a:custGeom>
            <a:avLst/>
            <a:gdLst>
              <a:gd name="T0" fmla="*/ 0 w 1728215"/>
              <a:gd name="T1" fmla="*/ 0 h 518160"/>
              <a:gd name="T2" fmla="*/ 1728215 w 1728215"/>
              <a:gd name="T3" fmla="*/ 518160 h 518160"/>
            </a:gdLst>
            <a:ahLst/>
            <a:cxnLst/>
            <a:rect l="T0" t="T1" r="T2" b="T3"/>
            <a:pathLst>
              <a:path w="1728215" h="518160">
                <a:moveTo>
                  <a:pt x="0" y="518160"/>
                </a:moveTo>
                <a:lnTo>
                  <a:pt x="1728215" y="518160"/>
                </a:lnTo>
                <a:lnTo>
                  <a:pt x="1728215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1" name="object 39"/>
          <p:cNvSpPr>
            <a:spLocks noChangeArrowheads="1"/>
          </p:cNvSpPr>
          <p:nvPr/>
        </p:nvSpPr>
        <p:spPr bwMode="auto">
          <a:xfrm>
            <a:off x="6588125" y="2786059"/>
            <a:ext cx="792163" cy="695330"/>
          </a:xfrm>
          <a:custGeom>
            <a:avLst/>
            <a:gdLst>
              <a:gd name="T0" fmla="*/ 0 w 792086"/>
              <a:gd name="T1" fmla="*/ 0 h 518160"/>
              <a:gd name="T2" fmla="*/ 792086 w 792086"/>
              <a:gd name="T3" fmla="*/ 518160 h 518160"/>
            </a:gdLst>
            <a:ahLst/>
            <a:cxnLst/>
            <a:rect l="T0" t="T1" r="T2" b="T3"/>
            <a:pathLst>
              <a:path w="792086" h="518160">
                <a:moveTo>
                  <a:pt x="0" y="518160"/>
                </a:moveTo>
                <a:lnTo>
                  <a:pt x="792086" y="518160"/>
                </a:lnTo>
                <a:lnTo>
                  <a:pt x="79208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2" name="object 40"/>
          <p:cNvSpPr>
            <a:spLocks noChangeArrowheads="1"/>
          </p:cNvSpPr>
          <p:nvPr/>
        </p:nvSpPr>
        <p:spPr bwMode="auto">
          <a:xfrm>
            <a:off x="7380288" y="2786059"/>
            <a:ext cx="936625" cy="695330"/>
          </a:xfrm>
          <a:custGeom>
            <a:avLst/>
            <a:gdLst>
              <a:gd name="T0" fmla="*/ 0 w 936104"/>
              <a:gd name="T1" fmla="*/ 0 h 518160"/>
              <a:gd name="T2" fmla="*/ 936104 w 936104"/>
              <a:gd name="T3" fmla="*/ 518160 h 518160"/>
            </a:gdLst>
            <a:ahLst/>
            <a:cxnLst/>
            <a:rect l="T0" t="T1" r="T2" b="T3"/>
            <a:pathLst>
              <a:path w="936104" h="518160">
                <a:moveTo>
                  <a:pt x="0" y="518160"/>
                </a:moveTo>
                <a:lnTo>
                  <a:pt x="936104" y="518160"/>
                </a:lnTo>
                <a:lnTo>
                  <a:pt x="936104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3" name="object 41"/>
          <p:cNvSpPr>
            <a:spLocks noChangeArrowheads="1"/>
          </p:cNvSpPr>
          <p:nvPr/>
        </p:nvSpPr>
        <p:spPr bwMode="auto">
          <a:xfrm>
            <a:off x="8316913" y="2786059"/>
            <a:ext cx="792162" cy="695330"/>
          </a:xfrm>
          <a:custGeom>
            <a:avLst/>
            <a:gdLst>
              <a:gd name="T0" fmla="*/ 0 w 792086"/>
              <a:gd name="T1" fmla="*/ 0 h 518160"/>
              <a:gd name="T2" fmla="*/ 792086 w 792086"/>
              <a:gd name="T3" fmla="*/ 518160 h 518160"/>
            </a:gdLst>
            <a:ahLst/>
            <a:cxnLst/>
            <a:rect l="T0" t="T1" r="T2" b="T3"/>
            <a:pathLst>
              <a:path w="792086" h="518160">
                <a:moveTo>
                  <a:pt x="0" y="518160"/>
                </a:moveTo>
                <a:lnTo>
                  <a:pt x="792086" y="518160"/>
                </a:lnTo>
                <a:lnTo>
                  <a:pt x="79208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4" name="object 42"/>
          <p:cNvSpPr>
            <a:spLocks noChangeArrowheads="1"/>
          </p:cNvSpPr>
          <p:nvPr/>
        </p:nvSpPr>
        <p:spPr bwMode="auto">
          <a:xfrm>
            <a:off x="755650" y="3481388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799"/>
                </a:moveTo>
                <a:lnTo>
                  <a:pt x="4104512" y="304799"/>
                </a:lnTo>
                <a:lnTo>
                  <a:pt x="4104512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5" name="object 43"/>
          <p:cNvSpPr>
            <a:spLocks noChangeArrowheads="1"/>
          </p:cNvSpPr>
          <p:nvPr/>
        </p:nvSpPr>
        <p:spPr bwMode="auto">
          <a:xfrm>
            <a:off x="4859338" y="3481388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799"/>
                </a:moveTo>
                <a:lnTo>
                  <a:pt x="1728215" y="304799"/>
                </a:lnTo>
                <a:lnTo>
                  <a:pt x="1728215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6" name="object 44"/>
          <p:cNvSpPr>
            <a:spLocks noChangeArrowheads="1"/>
          </p:cNvSpPr>
          <p:nvPr/>
        </p:nvSpPr>
        <p:spPr bwMode="auto">
          <a:xfrm>
            <a:off x="6588125" y="3481388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799"/>
                </a:moveTo>
                <a:lnTo>
                  <a:pt x="792086" y="304799"/>
                </a:lnTo>
                <a:lnTo>
                  <a:pt x="792086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7" name="object 45"/>
          <p:cNvSpPr>
            <a:spLocks noChangeArrowheads="1"/>
          </p:cNvSpPr>
          <p:nvPr/>
        </p:nvSpPr>
        <p:spPr bwMode="auto">
          <a:xfrm>
            <a:off x="7380288" y="3481388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799"/>
                </a:moveTo>
                <a:lnTo>
                  <a:pt x="936104" y="304799"/>
                </a:lnTo>
                <a:lnTo>
                  <a:pt x="936104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8" name="object 46"/>
          <p:cNvSpPr>
            <a:spLocks noChangeArrowheads="1"/>
          </p:cNvSpPr>
          <p:nvPr/>
        </p:nvSpPr>
        <p:spPr bwMode="auto">
          <a:xfrm>
            <a:off x="8316913" y="3481388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799"/>
                </a:moveTo>
                <a:lnTo>
                  <a:pt x="792086" y="304799"/>
                </a:lnTo>
                <a:lnTo>
                  <a:pt x="792086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79" name="object 47"/>
          <p:cNvSpPr>
            <a:spLocks noChangeArrowheads="1"/>
          </p:cNvSpPr>
          <p:nvPr/>
        </p:nvSpPr>
        <p:spPr bwMode="auto">
          <a:xfrm>
            <a:off x="755650" y="3786188"/>
            <a:ext cx="4103688" cy="215900"/>
          </a:xfrm>
          <a:custGeom>
            <a:avLst/>
            <a:gdLst>
              <a:gd name="T0" fmla="*/ 0 w 4104512"/>
              <a:gd name="T1" fmla="*/ 0 h 216369"/>
              <a:gd name="T2" fmla="*/ 4104512 w 4104512"/>
              <a:gd name="T3" fmla="*/ 216369 h 216369"/>
            </a:gdLst>
            <a:ahLst/>
            <a:cxnLst/>
            <a:rect l="T0" t="T1" r="T2" b="T3"/>
            <a:pathLst>
              <a:path w="4104512" h="216369">
                <a:moveTo>
                  <a:pt x="0" y="216369"/>
                </a:moveTo>
                <a:lnTo>
                  <a:pt x="4104512" y="216369"/>
                </a:lnTo>
                <a:lnTo>
                  <a:pt x="4104512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0" name="object 48"/>
          <p:cNvSpPr>
            <a:spLocks noChangeArrowheads="1"/>
          </p:cNvSpPr>
          <p:nvPr/>
        </p:nvSpPr>
        <p:spPr bwMode="auto">
          <a:xfrm>
            <a:off x="4859338" y="3786188"/>
            <a:ext cx="1728787" cy="215900"/>
          </a:xfrm>
          <a:custGeom>
            <a:avLst/>
            <a:gdLst>
              <a:gd name="T0" fmla="*/ 0 w 1728215"/>
              <a:gd name="T1" fmla="*/ 0 h 216369"/>
              <a:gd name="T2" fmla="*/ 1728215 w 1728215"/>
              <a:gd name="T3" fmla="*/ 216369 h 216369"/>
            </a:gdLst>
            <a:ahLst/>
            <a:cxnLst/>
            <a:rect l="T0" t="T1" r="T2" b="T3"/>
            <a:pathLst>
              <a:path w="1728215" h="216369">
                <a:moveTo>
                  <a:pt x="0" y="216369"/>
                </a:moveTo>
                <a:lnTo>
                  <a:pt x="1728215" y="216369"/>
                </a:lnTo>
                <a:lnTo>
                  <a:pt x="1728215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1" name="object 49"/>
          <p:cNvSpPr>
            <a:spLocks noChangeArrowheads="1"/>
          </p:cNvSpPr>
          <p:nvPr/>
        </p:nvSpPr>
        <p:spPr bwMode="auto">
          <a:xfrm>
            <a:off x="6588125" y="3786188"/>
            <a:ext cx="792163" cy="215900"/>
          </a:xfrm>
          <a:custGeom>
            <a:avLst/>
            <a:gdLst>
              <a:gd name="T0" fmla="*/ 0 w 792086"/>
              <a:gd name="T1" fmla="*/ 0 h 216369"/>
              <a:gd name="T2" fmla="*/ 792086 w 792086"/>
              <a:gd name="T3" fmla="*/ 216369 h 216369"/>
            </a:gdLst>
            <a:ahLst/>
            <a:cxnLst/>
            <a:rect l="T0" t="T1" r="T2" b="T3"/>
            <a:pathLst>
              <a:path w="792086" h="216369">
                <a:moveTo>
                  <a:pt x="0" y="216369"/>
                </a:moveTo>
                <a:lnTo>
                  <a:pt x="792086" y="216369"/>
                </a:lnTo>
                <a:lnTo>
                  <a:pt x="792086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2" name="object 50"/>
          <p:cNvSpPr>
            <a:spLocks noChangeArrowheads="1"/>
          </p:cNvSpPr>
          <p:nvPr/>
        </p:nvSpPr>
        <p:spPr bwMode="auto">
          <a:xfrm>
            <a:off x="7380288" y="3786188"/>
            <a:ext cx="936625" cy="215900"/>
          </a:xfrm>
          <a:custGeom>
            <a:avLst/>
            <a:gdLst>
              <a:gd name="T0" fmla="*/ 0 w 936104"/>
              <a:gd name="T1" fmla="*/ 0 h 216369"/>
              <a:gd name="T2" fmla="*/ 936104 w 936104"/>
              <a:gd name="T3" fmla="*/ 216369 h 216369"/>
            </a:gdLst>
            <a:ahLst/>
            <a:cxnLst/>
            <a:rect l="T0" t="T1" r="T2" b="T3"/>
            <a:pathLst>
              <a:path w="936104" h="216369">
                <a:moveTo>
                  <a:pt x="0" y="216369"/>
                </a:moveTo>
                <a:lnTo>
                  <a:pt x="936104" y="216369"/>
                </a:lnTo>
                <a:lnTo>
                  <a:pt x="936104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3" name="object 51"/>
          <p:cNvSpPr>
            <a:spLocks noChangeArrowheads="1"/>
          </p:cNvSpPr>
          <p:nvPr/>
        </p:nvSpPr>
        <p:spPr bwMode="auto">
          <a:xfrm>
            <a:off x="8316913" y="3786188"/>
            <a:ext cx="792162" cy="215900"/>
          </a:xfrm>
          <a:custGeom>
            <a:avLst/>
            <a:gdLst>
              <a:gd name="T0" fmla="*/ 0 w 792086"/>
              <a:gd name="T1" fmla="*/ 0 h 216369"/>
              <a:gd name="T2" fmla="*/ 792086 w 792086"/>
              <a:gd name="T3" fmla="*/ 216369 h 216369"/>
            </a:gdLst>
            <a:ahLst/>
            <a:cxnLst/>
            <a:rect l="T0" t="T1" r="T2" b="T3"/>
            <a:pathLst>
              <a:path w="792086" h="216369">
                <a:moveTo>
                  <a:pt x="0" y="216369"/>
                </a:moveTo>
                <a:lnTo>
                  <a:pt x="792086" y="216369"/>
                </a:lnTo>
                <a:lnTo>
                  <a:pt x="792086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4" name="object 52"/>
          <p:cNvSpPr>
            <a:spLocks noChangeArrowheads="1"/>
          </p:cNvSpPr>
          <p:nvPr/>
        </p:nvSpPr>
        <p:spPr bwMode="auto">
          <a:xfrm>
            <a:off x="755650" y="4002088"/>
            <a:ext cx="4103688" cy="517525"/>
          </a:xfrm>
          <a:custGeom>
            <a:avLst/>
            <a:gdLst>
              <a:gd name="T0" fmla="*/ 0 w 4104512"/>
              <a:gd name="T1" fmla="*/ 0 h 518159"/>
              <a:gd name="T2" fmla="*/ 4104512 w 4104512"/>
              <a:gd name="T3" fmla="*/ 518159 h 518159"/>
            </a:gdLst>
            <a:ahLst/>
            <a:cxnLst/>
            <a:rect l="T0" t="T1" r="T2" b="T3"/>
            <a:pathLst>
              <a:path w="4104512" h="518159">
                <a:moveTo>
                  <a:pt x="0" y="518159"/>
                </a:moveTo>
                <a:lnTo>
                  <a:pt x="4104512" y="518159"/>
                </a:lnTo>
                <a:lnTo>
                  <a:pt x="410451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5" name="object 53"/>
          <p:cNvSpPr>
            <a:spLocks noChangeArrowheads="1"/>
          </p:cNvSpPr>
          <p:nvPr/>
        </p:nvSpPr>
        <p:spPr bwMode="auto">
          <a:xfrm>
            <a:off x="4859338" y="4002088"/>
            <a:ext cx="1728787" cy="517525"/>
          </a:xfrm>
          <a:custGeom>
            <a:avLst/>
            <a:gdLst>
              <a:gd name="T0" fmla="*/ 0 w 1728215"/>
              <a:gd name="T1" fmla="*/ 0 h 518159"/>
              <a:gd name="T2" fmla="*/ 1728215 w 1728215"/>
              <a:gd name="T3" fmla="*/ 518159 h 518159"/>
            </a:gdLst>
            <a:ahLst/>
            <a:cxnLst/>
            <a:rect l="T0" t="T1" r="T2" b="T3"/>
            <a:pathLst>
              <a:path w="1728215" h="518159">
                <a:moveTo>
                  <a:pt x="0" y="518159"/>
                </a:moveTo>
                <a:lnTo>
                  <a:pt x="1728215" y="518159"/>
                </a:lnTo>
                <a:lnTo>
                  <a:pt x="1728215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6" name="object 54"/>
          <p:cNvSpPr>
            <a:spLocks noChangeArrowheads="1"/>
          </p:cNvSpPr>
          <p:nvPr/>
        </p:nvSpPr>
        <p:spPr bwMode="auto">
          <a:xfrm>
            <a:off x="6588125" y="4002088"/>
            <a:ext cx="792163" cy="517525"/>
          </a:xfrm>
          <a:custGeom>
            <a:avLst/>
            <a:gdLst>
              <a:gd name="T0" fmla="*/ 0 w 792086"/>
              <a:gd name="T1" fmla="*/ 0 h 518159"/>
              <a:gd name="T2" fmla="*/ 792086 w 792086"/>
              <a:gd name="T3" fmla="*/ 518159 h 518159"/>
            </a:gdLst>
            <a:ahLst/>
            <a:cxnLst/>
            <a:rect l="T0" t="T1" r="T2" b="T3"/>
            <a:pathLst>
              <a:path w="792086" h="518159">
                <a:moveTo>
                  <a:pt x="0" y="518159"/>
                </a:moveTo>
                <a:lnTo>
                  <a:pt x="792086" y="518159"/>
                </a:lnTo>
                <a:lnTo>
                  <a:pt x="792086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7" name="object 56"/>
          <p:cNvSpPr>
            <a:spLocks noChangeArrowheads="1"/>
          </p:cNvSpPr>
          <p:nvPr/>
        </p:nvSpPr>
        <p:spPr bwMode="auto">
          <a:xfrm>
            <a:off x="8316913" y="4002088"/>
            <a:ext cx="792162" cy="517525"/>
          </a:xfrm>
          <a:custGeom>
            <a:avLst/>
            <a:gdLst>
              <a:gd name="T0" fmla="*/ 0 w 792086"/>
              <a:gd name="T1" fmla="*/ 0 h 518159"/>
              <a:gd name="T2" fmla="*/ 792086 w 792086"/>
              <a:gd name="T3" fmla="*/ 518159 h 518159"/>
            </a:gdLst>
            <a:ahLst/>
            <a:cxnLst/>
            <a:rect l="T0" t="T1" r="T2" b="T3"/>
            <a:pathLst>
              <a:path w="792086" h="518159">
                <a:moveTo>
                  <a:pt x="0" y="518159"/>
                </a:moveTo>
                <a:lnTo>
                  <a:pt x="792086" y="518159"/>
                </a:lnTo>
                <a:lnTo>
                  <a:pt x="792086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8" name="object 57"/>
          <p:cNvSpPr>
            <a:spLocks noChangeArrowheads="1"/>
          </p:cNvSpPr>
          <p:nvPr/>
        </p:nvSpPr>
        <p:spPr bwMode="auto">
          <a:xfrm>
            <a:off x="755650" y="45196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89" name="object 58"/>
          <p:cNvSpPr>
            <a:spLocks noChangeArrowheads="1"/>
          </p:cNvSpPr>
          <p:nvPr/>
        </p:nvSpPr>
        <p:spPr bwMode="auto">
          <a:xfrm>
            <a:off x="4859338" y="45196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0" name="object 59"/>
          <p:cNvSpPr>
            <a:spLocks noChangeArrowheads="1"/>
          </p:cNvSpPr>
          <p:nvPr/>
        </p:nvSpPr>
        <p:spPr bwMode="auto">
          <a:xfrm>
            <a:off x="6588125" y="45196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1" name="object 60"/>
          <p:cNvSpPr>
            <a:spLocks noChangeArrowheads="1"/>
          </p:cNvSpPr>
          <p:nvPr/>
        </p:nvSpPr>
        <p:spPr bwMode="auto">
          <a:xfrm>
            <a:off x="7380288" y="45196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2" name="object 61"/>
          <p:cNvSpPr>
            <a:spLocks noChangeArrowheads="1"/>
          </p:cNvSpPr>
          <p:nvPr/>
        </p:nvSpPr>
        <p:spPr bwMode="auto">
          <a:xfrm>
            <a:off x="8316913" y="45196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3" name="object 62"/>
          <p:cNvSpPr>
            <a:spLocks noChangeArrowheads="1"/>
          </p:cNvSpPr>
          <p:nvPr/>
        </p:nvSpPr>
        <p:spPr bwMode="auto">
          <a:xfrm>
            <a:off x="0" y="4857760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4" name="object 63"/>
          <p:cNvSpPr>
            <a:spLocks noChangeArrowheads="1"/>
          </p:cNvSpPr>
          <p:nvPr/>
        </p:nvSpPr>
        <p:spPr bwMode="auto">
          <a:xfrm>
            <a:off x="4859338" y="48244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5" name="object 64"/>
          <p:cNvSpPr>
            <a:spLocks noChangeArrowheads="1"/>
          </p:cNvSpPr>
          <p:nvPr/>
        </p:nvSpPr>
        <p:spPr bwMode="auto">
          <a:xfrm>
            <a:off x="6588125" y="48244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6" name="object 65"/>
          <p:cNvSpPr>
            <a:spLocks noChangeArrowheads="1"/>
          </p:cNvSpPr>
          <p:nvPr/>
        </p:nvSpPr>
        <p:spPr bwMode="auto">
          <a:xfrm>
            <a:off x="7380288" y="48244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7" name="object 66"/>
          <p:cNvSpPr>
            <a:spLocks noChangeArrowheads="1"/>
          </p:cNvSpPr>
          <p:nvPr/>
        </p:nvSpPr>
        <p:spPr bwMode="auto">
          <a:xfrm>
            <a:off x="8316913" y="48244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8" name="object 67"/>
          <p:cNvSpPr>
            <a:spLocks noChangeArrowheads="1"/>
          </p:cNvSpPr>
          <p:nvPr/>
        </p:nvSpPr>
        <p:spPr bwMode="auto">
          <a:xfrm>
            <a:off x="0" y="5129213"/>
            <a:ext cx="755650" cy="914400"/>
          </a:xfrm>
          <a:custGeom>
            <a:avLst/>
            <a:gdLst>
              <a:gd name="T0" fmla="*/ 0 w 755573"/>
              <a:gd name="T1" fmla="*/ 0 h 914400"/>
              <a:gd name="T2" fmla="*/ 755573 w 755573"/>
              <a:gd name="T3" fmla="*/ 914400 h 914400"/>
            </a:gdLst>
            <a:ahLst/>
            <a:cxnLst/>
            <a:rect l="T0" t="T1" r="T2" b="T3"/>
            <a:pathLst>
              <a:path w="755573" h="914400">
                <a:moveTo>
                  <a:pt x="0" y="914400"/>
                </a:moveTo>
                <a:lnTo>
                  <a:pt x="755573" y="914400"/>
                </a:lnTo>
                <a:lnTo>
                  <a:pt x="755573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99" name="object 68"/>
          <p:cNvSpPr>
            <a:spLocks noChangeArrowheads="1"/>
          </p:cNvSpPr>
          <p:nvPr/>
        </p:nvSpPr>
        <p:spPr bwMode="auto">
          <a:xfrm>
            <a:off x="755650" y="51292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0" name="object 69"/>
          <p:cNvSpPr>
            <a:spLocks noChangeArrowheads="1"/>
          </p:cNvSpPr>
          <p:nvPr/>
        </p:nvSpPr>
        <p:spPr bwMode="auto">
          <a:xfrm>
            <a:off x="4859338" y="51292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1" name="object 70"/>
          <p:cNvSpPr>
            <a:spLocks noChangeArrowheads="1"/>
          </p:cNvSpPr>
          <p:nvPr/>
        </p:nvSpPr>
        <p:spPr bwMode="auto">
          <a:xfrm>
            <a:off x="6588125" y="51292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2" name="object 71"/>
          <p:cNvSpPr>
            <a:spLocks noChangeArrowheads="1"/>
          </p:cNvSpPr>
          <p:nvPr/>
        </p:nvSpPr>
        <p:spPr bwMode="auto">
          <a:xfrm>
            <a:off x="7380288" y="51292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3" name="object 72"/>
          <p:cNvSpPr>
            <a:spLocks noChangeArrowheads="1"/>
          </p:cNvSpPr>
          <p:nvPr/>
        </p:nvSpPr>
        <p:spPr bwMode="auto">
          <a:xfrm>
            <a:off x="8316913" y="51292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4" name="object 73"/>
          <p:cNvSpPr>
            <a:spLocks noChangeArrowheads="1"/>
          </p:cNvSpPr>
          <p:nvPr/>
        </p:nvSpPr>
        <p:spPr bwMode="auto">
          <a:xfrm>
            <a:off x="755650" y="54340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5" name="object 74"/>
          <p:cNvSpPr>
            <a:spLocks noChangeArrowheads="1"/>
          </p:cNvSpPr>
          <p:nvPr/>
        </p:nvSpPr>
        <p:spPr bwMode="auto">
          <a:xfrm>
            <a:off x="4859338" y="54340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6" name="object 75"/>
          <p:cNvSpPr>
            <a:spLocks noChangeArrowheads="1"/>
          </p:cNvSpPr>
          <p:nvPr/>
        </p:nvSpPr>
        <p:spPr bwMode="auto">
          <a:xfrm>
            <a:off x="6588125" y="54340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7" name="object 76"/>
          <p:cNvSpPr>
            <a:spLocks noChangeArrowheads="1"/>
          </p:cNvSpPr>
          <p:nvPr/>
        </p:nvSpPr>
        <p:spPr bwMode="auto">
          <a:xfrm>
            <a:off x="7380288" y="54340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8" name="object 77"/>
          <p:cNvSpPr>
            <a:spLocks noChangeArrowheads="1"/>
          </p:cNvSpPr>
          <p:nvPr/>
        </p:nvSpPr>
        <p:spPr bwMode="auto">
          <a:xfrm>
            <a:off x="8316913" y="54340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09" name="object 78"/>
          <p:cNvSpPr>
            <a:spLocks noChangeArrowheads="1"/>
          </p:cNvSpPr>
          <p:nvPr/>
        </p:nvSpPr>
        <p:spPr bwMode="auto">
          <a:xfrm>
            <a:off x="755650" y="57388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0" name="object 79"/>
          <p:cNvSpPr>
            <a:spLocks noChangeArrowheads="1"/>
          </p:cNvSpPr>
          <p:nvPr/>
        </p:nvSpPr>
        <p:spPr bwMode="auto">
          <a:xfrm>
            <a:off x="4859338" y="57388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1" name="object 80"/>
          <p:cNvSpPr>
            <a:spLocks noChangeArrowheads="1"/>
          </p:cNvSpPr>
          <p:nvPr/>
        </p:nvSpPr>
        <p:spPr bwMode="auto">
          <a:xfrm>
            <a:off x="6588125" y="57388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2" name="object 81"/>
          <p:cNvSpPr>
            <a:spLocks noChangeArrowheads="1"/>
          </p:cNvSpPr>
          <p:nvPr/>
        </p:nvSpPr>
        <p:spPr bwMode="auto">
          <a:xfrm>
            <a:off x="7380288" y="57388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3" name="object 82"/>
          <p:cNvSpPr>
            <a:spLocks noChangeArrowheads="1"/>
          </p:cNvSpPr>
          <p:nvPr/>
        </p:nvSpPr>
        <p:spPr bwMode="auto">
          <a:xfrm>
            <a:off x="8316913" y="57388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4" name="object 83"/>
          <p:cNvSpPr>
            <a:spLocks noChangeArrowheads="1"/>
          </p:cNvSpPr>
          <p:nvPr/>
        </p:nvSpPr>
        <p:spPr bwMode="auto">
          <a:xfrm>
            <a:off x="0" y="6043613"/>
            <a:ext cx="755650" cy="793750"/>
          </a:xfrm>
          <a:custGeom>
            <a:avLst/>
            <a:gdLst>
              <a:gd name="T0" fmla="*/ 0 w 755573"/>
              <a:gd name="T1" fmla="*/ 0 h 792479"/>
              <a:gd name="T2" fmla="*/ 755573 w 755573"/>
              <a:gd name="T3" fmla="*/ 792479 h 792479"/>
            </a:gdLst>
            <a:ahLst/>
            <a:cxnLst/>
            <a:rect l="T0" t="T1" r="T2" b="T3"/>
            <a:pathLst>
              <a:path w="755573" h="792479">
                <a:moveTo>
                  <a:pt x="0" y="792480"/>
                </a:moveTo>
                <a:lnTo>
                  <a:pt x="755573" y="792480"/>
                </a:lnTo>
                <a:lnTo>
                  <a:pt x="755573" y="0"/>
                </a:lnTo>
                <a:lnTo>
                  <a:pt x="0" y="0"/>
                </a:lnTo>
                <a:lnTo>
                  <a:pt x="0" y="79248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5" name="object 84"/>
          <p:cNvSpPr>
            <a:spLocks noChangeArrowheads="1"/>
          </p:cNvSpPr>
          <p:nvPr/>
        </p:nvSpPr>
        <p:spPr bwMode="auto">
          <a:xfrm>
            <a:off x="755650" y="6043613"/>
            <a:ext cx="4103688" cy="396875"/>
          </a:xfrm>
          <a:custGeom>
            <a:avLst/>
            <a:gdLst>
              <a:gd name="T0" fmla="*/ 0 w 4104512"/>
              <a:gd name="T1" fmla="*/ 0 h 396239"/>
              <a:gd name="T2" fmla="*/ 4104512 w 4104512"/>
              <a:gd name="T3" fmla="*/ 396239 h 396239"/>
            </a:gdLst>
            <a:ahLst/>
            <a:cxnLst/>
            <a:rect l="T0" t="T1" r="T2" b="T3"/>
            <a:pathLst>
              <a:path w="4104512" h="396239">
                <a:moveTo>
                  <a:pt x="0" y="396240"/>
                </a:moveTo>
                <a:lnTo>
                  <a:pt x="4104512" y="396240"/>
                </a:lnTo>
                <a:lnTo>
                  <a:pt x="4104512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6" name="object 85"/>
          <p:cNvSpPr>
            <a:spLocks noChangeArrowheads="1"/>
          </p:cNvSpPr>
          <p:nvPr/>
        </p:nvSpPr>
        <p:spPr bwMode="auto">
          <a:xfrm>
            <a:off x="4859338" y="6043613"/>
            <a:ext cx="1728787" cy="396875"/>
          </a:xfrm>
          <a:custGeom>
            <a:avLst/>
            <a:gdLst>
              <a:gd name="T0" fmla="*/ 0 w 1728215"/>
              <a:gd name="T1" fmla="*/ 0 h 396239"/>
              <a:gd name="T2" fmla="*/ 1728215 w 1728215"/>
              <a:gd name="T3" fmla="*/ 396239 h 396239"/>
            </a:gdLst>
            <a:ahLst/>
            <a:cxnLst/>
            <a:rect l="T0" t="T1" r="T2" b="T3"/>
            <a:pathLst>
              <a:path w="1728215" h="396239">
                <a:moveTo>
                  <a:pt x="0" y="396240"/>
                </a:moveTo>
                <a:lnTo>
                  <a:pt x="1728215" y="396240"/>
                </a:lnTo>
                <a:lnTo>
                  <a:pt x="1728215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7" name="object 86"/>
          <p:cNvSpPr>
            <a:spLocks noChangeArrowheads="1"/>
          </p:cNvSpPr>
          <p:nvPr/>
        </p:nvSpPr>
        <p:spPr bwMode="auto">
          <a:xfrm>
            <a:off x="6588125" y="6043613"/>
            <a:ext cx="792163" cy="396875"/>
          </a:xfrm>
          <a:custGeom>
            <a:avLst/>
            <a:gdLst>
              <a:gd name="T0" fmla="*/ 0 w 792086"/>
              <a:gd name="T1" fmla="*/ 0 h 396239"/>
              <a:gd name="T2" fmla="*/ 792086 w 792086"/>
              <a:gd name="T3" fmla="*/ 396239 h 396239"/>
            </a:gdLst>
            <a:ahLst/>
            <a:cxnLst/>
            <a:rect l="T0" t="T1" r="T2" b="T3"/>
            <a:pathLst>
              <a:path w="792086" h="396239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8" name="object 87"/>
          <p:cNvSpPr>
            <a:spLocks noChangeArrowheads="1"/>
          </p:cNvSpPr>
          <p:nvPr/>
        </p:nvSpPr>
        <p:spPr bwMode="auto">
          <a:xfrm>
            <a:off x="7380288" y="6043613"/>
            <a:ext cx="936625" cy="396875"/>
          </a:xfrm>
          <a:custGeom>
            <a:avLst/>
            <a:gdLst>
              <a:gd name="T0" fmla="*/ 0 w 936104"/>
              <a:gd name="T1" fmla="*/ 0 h 396239"/>
              <a:gd name="T2" fmla="*/ 936104 w 936104"/>
              <a:gd name="T3" fmla="*/ 396239 h 396239"/>
            </a:gdLst>
            <a:ahLst/>
            <a:cxnLst/>
            <a:rect l="T0" t="T1" r="T2" b="T3"/>
            <a:pathLst>
              <a:path w="936104" h="396239">
                <a:moveTo>
                  <a:pt x="0" y="396240"/>
                </a:moveTo>
                <a:lnTo>
                  <a:pt x="936104" y="396240"/>
                </a:lnTo>
                <a:lnTo>
                  <a:pt x="936104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19" name="object 88"/>
          <p:cNvSpPr>
            <a:spLocks noChangeArrowheads="1"/>
          </p:cNvSpPr>
          <p:nvPr/>
        </p:nvSpPr>
        <p:spPr bwMode="auto">
          <a:xfrm>
            <a:off x="8086725" y="6043613"/>
            <a:ext cx="1057275" cy="396875"/>
          </a:xfrm>
          <a:custGeom>
            <a:avLst/>
            <a:gdLst>
              <a:gd name="T0" fmla="*/ 0 w 792086"/>
              <a:gd name="T1" fmla="*/ 0 h 396239"/>
              <a:gd name="T2" fmla="*/ 792086 w 792086"/>
              <a:gd name="T3" fmla="*/ 396239 h 396239"/>
            </a:gdLst>
            <a:ahLst/>
            <a:cxnLst/>
            <a:rect l="T0" t="T1" r="T2" b="T3"/>
            <a:pathLst>
              <a:path w="792086" h="396239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0" name="object 89"/>
          <p:cNvSpPr>
            <a:spLocks noChangeArrowheads="1"/>
          </p:cNvSpPr>
          <p:nvPr/>
        </p:nvSpPr>
        <p:spPr bwMode="auto">
          <a:xfrm>
            <a:off x="755650" y="6440488"/>
            <a:ext cx="4103688" cy="396875"/>
          </a:xfrm>
          <a:custGeom>
            <a:avLst/>
            <a:gdLst>
              <a:gd name="T0" fmla="*/ 0 w 4104512"/>
              <a:gd name="T1" fmla="*/ 0 h 396240"/>
              <a:gd name="T2" fmla="*/ 4104512 w 4104512"/>
              <a:gd name="T3" fmla="*/ 396240 h 396240"/>
            </a:gdLst>
            <a:ahLst/>
            <a:cxnLst/>
            <a:rect l="T0" t="T1" r="T2" b="T3"/>
            <a:pathLst>
              <a:path w="4104512" h="396240">
                <a:moveTo>
                  <a:pt x="0" y="396240"/>
                </a:moveTo>
                <a:lnTo>
                  <a:pt x="4104512" y="396240"/>
                </a:lnTo>
                <a:lnTo>
                  <a:pt x="4104512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1" name="object 90"/>
          <p:cNvSpPr>
            <a:spLocks noChangeArrowheads="1"/>
          </p:cNvSpPr>
          <p:nvPr/>
        </p:nvSpPr>
        <p:spPr bwMode="auto">
          <a:xfrm>
            <a:off x="4859338" y="6440488"/>
            <a:ext cx="1728787" cy="396875"/>
          </a:xfrm>
          <a:custGeom>
            <a:avLst/>
            <a:gdLst>
              <a:gd name="T0" fmla="*/ 0 w 1728215"/>
              <a:gd name="T1" fmla="*/ 0 h 396240"/>
              <a:gd name="T2" fmla="*/ 1728215 w 1728215"/>
              <a:gd name="T3" fmla="*/ 396240 h 396240"/>
            </a:gdLst>
            <a:ahLst/>
            <a:cxnLst/>
            <a:rect l="T0" t="T1" r="T2" b="T3"/>
            <a:pathLst>
              <a:path w="1728215" h="396240">
                <a:moveTo>
                  <a:pt x="0" y="396240"/>
                </a:moveTo>
                <a:lnTo>
                  <a:pt x="1728215" y="396240"/>
                </a:lnTo>
                <a:lnTo>
                  <a:pt x="1728215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2" name="object 91"/>
          <p:cNvSpPr>
            <a:spLocks noChangeArrowheads="1"/>
          </p:cNvSpPr>
          <p:nvPr/>
        </p:nvSpPr>
        <p:spPr bwMode="auto">
          <a:xfrm>
            <a:off x="6588125" y="6440488"/>
            <a:ext cx="792163" cy="396875"/>
          </a:xfrm>
          <a:custGeom>
            <a:avLst/>
            <a:gdLst>
              <a:gd name="T0" fmla="*/ 0 w 792086"/>
              <a:gd name="T1" fmla="*/ 0 h 396240"/>
              <a:gd name="T2" fmla="*/ 792086 w 792086"/>
              <a:gd name="T3" fmla="*/ 396240 h 396240"/>
            </a:gdLst>
            <a:ahLst/>
            <a:cxnLst/>
            <a:rect l="T0" t="T1" r="T2" b="T3"/>
            <a:pathLst>
              <a:path w="792086" h="396240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3" name="object 92"/>
          <p:cNvSpPr>
            <a:spLocks noChangeArrowheads="1"/>
          </p:cNvSpPr>
          <p:nvPr/>
        </p:nvSpPr>
        <p:spPr bwMode="auto">
          <a:xfrm>
            <a:off x="7380288" y="6440488"/>
            <a:ext cx="936625" cy="396875"/>
          </a:xfrm>
          <a:custGeom>
            <a:avLst/>
            <a:gdLst>
              <a:gd name="T0" fmla="*/ 0 w 936104"/>
              <a:gd name="T1" fmla="*/ 0 h 396240"/>
              <a:gd name="T2" fmla="*/ 936104 w 936104"/>
              <a:gd name="T3" fmla="*/ 396240 h 396240"/>
            </a:gdLst>
            <a:ahLst/>
            <a:cxnLst/>
            <a:rect l="T0" t="T1" r="T2" b="T3"/>
            <a:pathLst>
              <a:path w="936104" h="396240">
                <a:moveTo>
                  <a:pt x="0" y="396240"/>
                </a:moveTo>
                <a:lnTo>
                  <a:pt x="936104" y="396240"/>
                </a:lnTo>
                <a:lnTo>
                  <a:pt x="936104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4" name="object 93"/>
          <p:cNvSpPr>
            <a:spLocks noChangeArrowheads="1"/>
          </p:cNvSpPr>
          <p:nvPr/>
        </p:nvSpPr>
        <p:spPr bwMode="auto">
          <a:xfrm>
            <a:off x="8316913" y="6440488"/>
            <a:ext cx="792162" cy="396875"/>
          </a:xfrm>
          <a:custGeom>
            <a:avLst/>
            <a:gdLst>
              <a:gd name="T0" fmla="*/ 0 w 792086"/>
              <a:gd name="T1" fmla="*/ 0 h 396240"/>
              <a:gd name="T2" fmla="*/ 792086 w 792086"/>
              <a:gd name="T3" fmla="*/ 396240 h 396240"/>
            </a:gdLst>
            <a:ahLst/>
            <a:cxnLst/>
            <a:rect l="T0" t="T1" r="T2" b="T3"/>
            <a:pathLst>
              <a:path w="792086" h="396240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5" name="object 94"/>
          <p:cNvSpPr>
            <a:spLocks noChangeArrowheads="1"/>
          </p:cNvSpPr>
          <p:nvPr/>
        </p:nvSpPr>
        <p:spPr bwMode="auto">
          <a:xfrm>
            <a:off x="774700" y="800100"/>
            <a:ext cx="0" cy="5856288"/>
          </a:xfrm>
          <a:custGeom>
            <a:avLst/>
            <a:gdLst>
              <a:gd name="T0" fmla="*/ 0 h 5855769"/>
              <a:gd name="T1" fmla="*/ 5855769 h 5855769"/>
            </a:gdLst>
            <a:ahLst/>
            <a:cxnLst/>
            <a:rect l="0" t="T0" r="0" b="T1"/>
            <a:pathLst>
              <a:path h="5855769">
                <a:moveTo>
                  <a:pt x="0" y="0"/>
                </a:moveTo>
                <a:lnTo>
                  <a:pt x="0" y="5855769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6" name="object 95"/>
          <p:cNvSpPr>
            <a:spLocks noChangeArrowheads="1"/>
          </p:cNvSpPr>
          <p:nvPr/>
        </p:nvSpPr>
        <p:spPr bwMode="auto">
          <a:xfrm>
            <a:off x="4864100" y="341313"/>
            <a:ext cx="0" cy="6516687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7" name="object 96"/>
          <p:cNvSpPr>
            <a:spLocks noChangeArrowheads="1"/>
          </p:cNvSpPr>
          <p:nvPr/>
        </p:nvSpPr>
        <p:spPr bwMode="auto">
          <a:xfrm>
            <a:off x="6588125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8" name="object 97"/>
          <p:cNvSpPr>
            <a:spLocks noChangeArrowheads="1"/>
          </p:cNvSpPr>
          <p:nvPr/>
        </p:nvSpPr>
        <p:spPr bwMode="auto">
          <a:xfrm>
            <a:off x="7380288" y="327025"/>
            <a:ext cx="0" cy="2336800"/>
          </a:xfrm>
          <a:custGeom>
            <a:avLst/>
            <a:gdLst>
              <a:gd name="T0" fmla="*/ 0 h 2337942"/>
              <a:gd name="T1" fmla="*/ 2337942 h 2337942"/>
            </a:gdLst>
            <a:ahLst/>
            <a:cxnLst/>
            <a:rect l="0" t="T0" r="0" b="T1"/>
            <a:pathLst>
              <a:path h="2337942">
                <a:moveTo>
                  <a:pt x="0" y="0"/>
                </a:moveTo>
                <a:lnTo>
                  <a:pt x="0" y="2337942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29" name="object 98"/>
          <p:cNvSpPr>
            <a:spLocks noChangeArrowheads="1"/>
          </p:cNvSpPr>
          <p:nvPr/>
        </p:nvSpPr>
        <p:spPr bwMode="auto">
          <a:xfrm>
            <a:off x="7380288" y="2955925"/>
            <a:ext cx="0" cy="3887788"/>
          </a:xfrm>
          <a:custGeom>
            <a:avLst/>
            <a:gdLst>
              <a:gd name="T0" fmla="*/ 0 h 3886634"/>
              <a:gd name="T1" fmla="*/ 3886634 h 3886634"/>
            </a:gdLst>
            <a:ahLst/>
            <a:cxnLst/>
            <a:rect l="0" t="T0" r="0" b="T1"/>
            <a:pathLst>
              <a:path h="3886634">
                <a:moveTo>
                  <a:pt x="0" y="0"/>
                </a:moveTo>
                <a:lnTo>
                  <a:pt x="0" y="3886634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0" name="object 99"/>
          <p:cNvSpPr>
            <a:spLocks noChangeArrowheads="1"/>
          </p:cNvSpPr>
          <p:nvPr/>
        </p:nvSpPr>
        <p:spPr bwMode="auto">
          <a:xfrm>
            <a:off x="8316913" y="327025"/>
            <a:ext cx="0" cy="2336800"/>
          </a:xfrm>
          <a:custGeom>
            <a:avLst/>
            <a:gdLst>
              <a:gd name="T0" fmla="*/ 0 h 2337942"/>
              <a:gd name="T1" fmla="*/ 2337942 h 2337942"/>
            </a:gdLst>
            <a:ahLst/>
            <a:cxnLst/>
            <a:rect l="0" t="T0" r="0" b="T1"/>
            <a:pathLst>
              <a:path h="2337942">
                <a:moveTo>
                  <a:pt x="0" y="0"/>
                </a:moveTo>
                <a:lnTo>
                  <a:pt x="0" y="2337942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1" name="object 100"/>
          <p:cNvSpPr>
            <a:spLocks noChangeArrowheads="1"/>
          </p:cNvSpPr>
          <p:nvPr/>
        </p:nvSpPr>
        <p:spPr bwMode="auto">
          <a:xfrm>
            <a:off x="8316913" y="2955925"/>
            <a:ext cx="0" cy="3887788"/>
          </a:xfrm>
          <a:custGeom>
            <a:avLst/>
            <a:gdLst>
              <a:gd name="T0" fmla="*/ 0 h 3886634"/>
              <a:gd name="T1" fmla="*/ 3886634 h 3886634"/>
            </a:gdLst>
            <a:ahLst/>
            <a:cxnLst/>
            <a:rect l="0" t="T0" r="0" b="T1"/>
            <a:pathLst>
              <a:path h="3886634">
                <a:moveTo>
                  <a:pt x="0" y="0"/>
                </a:moveTo>
                <a:lnTo>
                  <a:pt x="0" y="3886634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2" name="object 101"/>
          <p:cNvSpPr>
            <a:spLocks noChangeArrowheads="1"/>
          </p:cNvSpPr>
          <p:nvPr/>
        </p:nvSpPr>
        <p:spPr bwMode="auto">
          <a:xfrm>
            <a:off x="0" y="1006475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381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3" name="object 102"/>
          <p:cNvSpPr>
            <a:spLocks noChangeArrowheads="1"/>
          </p:cNvSpPr>
          <p:nvPr/>
        </p:nvSpPr>
        <p:spPr bwMode="auto">
          <a:xfrm>
            <a:off x="749300" y="125253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4" name="object 103"/>
          <p:cNvSpPr>
            <a:spLocks noChangeArrowheads="1"/>
          </p:cNvSpPr>
          <p:nvPr/>
        </p:nvSpPr>
        <p:spPr bwMode="auto">
          <a:xfrm>
            <a:off x="749300" y="17430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5" name="object 104"/>
          <p:cNvSpPr>
            <a:spLocks noChangeArrowheads="1"/>
          </p:cNvSpPr>
          <p:nvPr/>
        </p:nvSpPr>
        <p:spPr bwMode="auto">
          <a:xfrm>
            <a:off x="749300" y="20478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6" name="object 105"/>
          <p:cNvSpPr>
            <a:spLocks noChangeArrowheads="1"/>
          </p:cNvSpPr>
          <p:nvPr/>
        </p:nvSpPr>
        <p:spPr bwMode="auto">
          <a:xfrm>
            <a:off x="749300" y="23526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7" name="object 107"/>
          <p:cNvSpPr>
            <a:spLocks noChangeArrowheads="1"/>
          </p:cNvSpPr>
          <p:nvPr/>
        </p:nvSpPr>
        <p:spPr bwMode="auto">
          <a:xfrm>
            <a:off x="777875" y="28082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8" name="object 108"/>
          <p:cNvSpPr>
            <a:spLocks noChangeArrowheads="1"/>
          </p:cNvSpPr>
          <p:nvPr/>
        </p:nvSpPr>
        <p:spPr bwMode="auto">
          <a:xfrm>
            <a:off x="749300" y="34813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39" name="object 109"/>
          <p:cNvSpPr>
            <a:spLocks noChangeArrowheads="1"/>
          </p:cNvSpPr>
          <p:nvPr/>
        </p:nvSpPr>
        <p:spPr bwMode="auto">
          <a:xfrm>
            <a:off x="749300" y="37861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0" name="object 110"/>
          <p:cNvSpPr>
            <a:spLocks noChangeArrowheads="1"/>
          </p:cNvSpPr>
          <p:nvPr/>
        </p:nvSpPr>
        <p:spPr bwMode="auto">
          <a:xfrm>
            <a:off x="749300" y="40020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1" name="object 111"/>
          <p:cNvSpPr>
            <a:spLocks noChangeArrowheads="1"/>
          </p:cNvSpPr>
          <p:nvPr/>
        </p:nvSpPr>
        <p:spPr bwMode="auto">
          <a:xfrm>
            <a:off x="749300" y="45196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2" name="object 112"/>
          <p:cNvSpPr>
            <a:spLocks noChangeArrowheads="1"/>
          </p:cNvSpPr>
          <p:nvPr/>
        </p:nvSpPr>
        <p:spPr bwMode="auto">
          <a:xfrm>
            <a:off x="749300" y="48244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3" name="object 113"/>
          <p:cNvSpPr>
            <a:spLocks noChangeArrowheads="1"/>
          </p:cNvSpPr>
          <p:nvPr/>
        </p:nvSpPr>
        <p:spPr bwMode="auto">
          <a:xfrm>
            <a:off x="0" y="5129213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4" name="object 114"/>
          <p:cNvSpPr>
            <a:spLocks noChangeArrowheads="1"/>
          </p:cNvSpPr>
          <p:nvPr/>
        </p:nvSpPr>
        <p:spPr bwMode="auto">
          <a:xfrm>
            <a:off x="749300" y="54340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5" name="object 115"/>
          <p:cNvSpPr>
            <a:spLocks noChangeArrowheads="1"/>
          </p:cNvSpPr>
          <p:nvPr/>
        </p:nvSpPr>
        <p:spPr bwMode="auto">
          <a:xfrm>
            <a:off x="749300" y="57388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6" name="object 116"/>
          <p:cNvSpPr>
            <a:spLocks noChangeArrowheads="1"/>
          </p:cNvSpPr>
          <p:nvPr/>
        </p:nvSpPr>
        <p:spPr bwMode="auto">
          <a:xfrm>
            <a:off x="0" y="6043613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7" name="object 117"/>
          <p:cNvSpPr>
            <a:spLocks noChangeArrowheads="1"/>
          </p:cNvSpPr>
          <p:nvPr/>
        </p:nvSpPr>
        <p:spPr bwMode="auto">
          <a:xfrm>
            <a:off x="749300" y="64404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8" name="object 118"/>
          <p:cNvSpPr>
            <a:spLocks noChangeArrowheads="1"/>
          </p:cNvSpPr>
          <p:nvPr/>
        </p:nvSpPr>
        <p:spPr bwMode="auto">
          <a:xfrm>
            <a:off x="0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49" name="object 119"/>
          <p:cNvSpPr>
            <a:spLocks noChangeArrowheads="1"/>
          </p:cNvSpPr>
          <p:nvPr/>
        </p:nvSpPr>
        <p:spPr bwMode="auto">
          <a:xfrm>
            <a:off x="9109075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50" name="object 120"/>
          <p:cNvSpPr>
            <a:spLocks noChangeArrowheads="1"/>
          </p:cNvSpPr>
          <p:nvPr/>
        </p:nvSpPr>
        <p:spPr bwMode="auto">
          <a:xfrm flipV="1">
            <a:off x="0" y="285728"/>
            <a:ext cx="9144000" cy="71438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51" name="object 121"/>
          <p:cNvSpPr>
            <a:spLocks noChangeArrowheads="1"/>
          </p:cNvSpPr>
          <p:nvPr/>
        </p:nvSpPr>
        <p:spPr bwMode="auto">
          <a:xfrm>
            <a:off x="0" y="6837363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52" name="object 122"/>
          <p:cNvSpPr txBox="1">
            <a:spLocks noChangeArrowheads="1"/>
          </p:cNvSpPr>
          <p:nvPr/>
        </p:nvSpPr>
        <p:spPr bwMode="auto">
          <a:xfrm>
            <a:off x="747713" y="382588"/>
            <a:ext cx="3363912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693738" indent="-681038" algn="ctr"/>
            <a:r>
              <a:rPr lang="ru-RU" sz="1600" b="1" dirty="0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Налоги и сборы, установленные законодательством</a:t>
            </a:r>
            <a:endParaRPr lang="ru-RU" sz="16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6" name="object 123"/>
          <p:cNvSpPr txBox="1"/>
          <p:nvPr/>
        </p:nvSpPr>
        <p:spPr>
          <a:xfrm>
            <a:off x="5064125" y="568325"/>
            <a:ext cx="1319213" cy="195263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О</a:t>
            </a:r>
            <a:r>
              <a:rPr sz="1200" b="1" spc="-2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б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ла</a:t>
            </a:r>
            <a:r>
              <a:rPr sz="1200" b="1" spc="-1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с</a:t>
            </a:r>
            <a:r>
              <a:rPr sz="1200" b="1" spc="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т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ной</a:t>
            </a:r>
            <a:r>
              <a:rPr sz="1200" b="1" spc="-25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б</a:t>
            </a:r>
            <a:r>
              <a:rPr sz="1200" b="1" spc="-8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ю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д</a:t>
            </a:r>
            <a:r>
              <a:rPr sz="1200" b="1" spc="-3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ж</a:t>
            </a:r>
            <a:r>
              <a:rPr sz="1200" b="1" spc="-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е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т</a:t>
            </a:r>
            <a:endParaRPr sz="12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54" name="object 124"/>
          <p:cNvSpPr txBox="1">
            <a:spLocks noChangeArrowheads="1"/>
          </p:cNvSpPr>
          <p:nvPr/>
        </p:nvSpPr>
        <p:spPr bwMode="auto">
          <a:xfrm>
            <a:off x="6613525" y="368300"/>
            <a:ext cx="766763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indent="31750" algn="ctr"/>
            <a:r>
              <a:rPr lang="ru-RU" sz="1200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Бюджеты поселений гор/сельск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55" name="object 126"/>
          <p:cNvSpPr txBox="1">
            <a:spLocks noChangeArrowheads="1"/>
          </p:cNvSpPr>
          <p:nvPr/>
        </p:nvSpPr>
        <p:spPr bwMode="auto">
          <a:xfrm>
            <a:off x="8316913" y="385763"/>
            <a:ext cx="827087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Бюджет городского округа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9" name="object 127"/>
          <p:cNvSpPr txBox="1"/>
          <p:nvPr/>
        </p:nvSpPr>
        <p:spPr>
          <a:xfrm>
            <a:off x="82804" y="2269393"/>
            <a:ext cx="316865" cy="160083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latin typeface="+mn-lt"/>
                <a:cs typeface="Times New Roman" panose="02020603050405020304" pitchFamily="18" charset="0"/>
              </a:rPr>
              <a:t>Ф</a:t>
            </a:r>
            <a:r>
              <a:rPr sz="2000" b="1" spc="-35">
                <a:latin typeface="+mn-lt"/>
                <a:cs typeface="Times New Roman" panose="02020603050405020304" pitchFamily="18" charset="0"/>
              </a:rPr>
              <a:t>е</a:t>
            </a:r>
            <a:r>
              <a:rPr sz="2000" b="1" spc="-10">
                <a:latin typeface="+mn-lt"/>
                <a:cs typeface="Times New Roman" panose="02020603050405020304" pitchFamily="18" charset="0"/>
              </a:rPr>
              <a:t>д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ер</a:t>
            </a:r>
            <a:r>
              <a:rPr sz="20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л</a:t>
            </a:r>
            <a:r>
              <a:rPr sz="2000" b="1" spc="10">
                <a:latin typeface="+mn-lt"/>
                <a:cs typeface="Times New Roman" panose="02020603050405020304" pitchFamily="18" charset="0"/>
              </a:rPr>
              <a:t>ь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н</a:t>
            </a:r>
            <a:r>
              <a:rPr sz="20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е</a:t>
            </a:r>
            <a:endParaRPr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0" name="object 128"/>
          <p:cNvSpPr txBox="1"/>
          <p:nvPr/>
        </p:nvSpPr>
        <p:spPr>
          <a:xfrm>
            <a:off x="835025" y="1020763"/>
            <a:ext cx="26066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20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б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ль</a:t>
            </a:r>
            <a:r>
              <a:rPr sz="1400" b="1" spc="-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орган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за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ци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й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1" name="object 129"/>
          <p:cNvSpPr txBox="1"/>
          <p:nvPr/>
        </p:nvSpPr>
        <p:spPr>
          <a:xfrm>
            <a:off x="5489575" y="1020763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2" name="object 130"/>
          <p:cNvSpPr txBox="1"/>
          <p:nvPr/>
        </p:nvSpPr>
        <p:spPr>
          <a:xfrm>
            <a:off x="835025" y="1389063"/>
            <a:ext cx="27241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5" dirty="0" err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ды</a:t>
            </a:r>
            <a:r>
              <a:rPr sz="1400" b="1" spc="-3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5" dirty="0" err="1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10" dirty="0" err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ск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20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ц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3" name="object 132"/>
          <p:cNvSpPr txBox="1"/>
          <p:nvPr/>
        </p:nvSpPr>
        <p:spPr>
          <a:xfrm>
            <a:off x="6588125" y="1412875"/>
            <a:ext cx="792163" cy="287338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10%</a:t>
            </a: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/2%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61" name="object 134"/>
          <p:cNvSpPr txBox="1">
            <a:spLocks noChangeArrowheads="1"/>
          </p:cNvSpPr>
          <p:nvPr/>
        </p:nvSpPr>
        <p:spPr bwMode="auto">
          <a:xfrm>
            <a:off x="8456613" y="1389063"/>
            <a:ext cx="515937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15%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835025" y="1784350"/>
            <a:ext cx="18208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err="1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5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15" err="1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err="1">
                <a:latin typeface="+mn-lt"/>
                <a:cs typeface="Times New Roman" panose="02020603050405020304" pitchFamily="18" charset="0"/>
              </a:rPr>
              <a:t>о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5487988" y="1784350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64" name="object 137"/>
          <p:cNvSpPr txBox="1">
            <a:spLocks noChangeArrowheads="1"/>
          </p:cNvSpPr>
          <p:nvPr/>
        </p:nvSpPr>
        <p:spPr bwMode="auto">
          <a:xfrm>
            <a:off x="6942138" y="17843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65" name="object 138"/>
          <p:cNvSpPr txBox="1">
            <a:spLocks noChangeArrowheads="1"/>
          </p:cNvSpPr>
          <p:nvPr/>
        </p:nvSpPr>
        <p:spPr bwMode="auto">
          <a:xfrm>
            <a:off x="7807325" y="1784350"/>
            <a:ext cx="84138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66" name="object 139"/>
          <p:cNvSpPr txBox="1">
            <a:spLocks noChangeArrowheads="1"/>
          </p:cNvSpPr>
          <p:nvPr/>
        </p:nvSpPr>
        <p:spPr bwMode="auto">
          <a:xfrm>
            <a:off x="8670925" y="17843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835025" y="2089150"/>
            <a:ext cx="297180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 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льную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ю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68" name="object 141"/>
          <p:cNvSpPr txBox="1">
            <a:spLocks noChangeArrowheads="1"/>
          </p:cNvSpPr>
          <p:nvPr/>
        </p:nvSpPr>
        <p:spPr bwMode="auto">
          <a:xfrm>
            <a:off x="5534025" y="2089150"/>
            <a:ext cx="3841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50%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69" name="object 142"/>
          <p:cNvSpPr txBox="1">
            <a:spLocks noChangeArrowheads="1"/>
          </p:cNvSpPr>
          <p:nvPr/>
        </p:nvSpPr>
        <p:spPr bwMode="auto">
          <a:xfrm>
            <a:off x="6942138" y="20891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70" name="object 143"/>
          <p:cNvSpPr txBox="1">
            <a:spLocks noChangeArrowheads="1"/>
          </p:cNvSpPr>
          <p:nvPr/>
        </p:nvSpPr>
        <p:spPr bwMode="auto">
          <a:xfrm>
            <a:off x="7807325" y="2089150"/>
            <a:ext cx="84138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71" name="object 144"/>
          <p:cNvSpPr txBox="1">
            <a:spLocks noChangeArrowheads="1"/>
          </p:cNvSpPr>
          <p:nvPr/>
        </p:nvSpPr>
        <p:spPr bwMode="auto">
          <a:xfrm>
            <a:off x="8670925" y="20891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5534025" y="23939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835025" y="2443163"/>
            <a:ext cx="2220913" cy="401637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0" dirty="0" err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spc="-15" dirty="0" err="1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5" dirty="0" err="1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еп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дукты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5534025" y="2443163"/>
            <a:ext cx="384175" cy="2190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90%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7658100" y="2370138"/>
            <a:ext cx="384175" cy="292100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76" name="object 153"/>
          <p:cNvSpPr txBox="1">
            <a:spLocks noChangeArrowheads="1"/>
          </p:cNvSpPr>
          <p:nvPr/>
        </p:nvSpPr>
        <p:spPr bwMode="auto">
          <a:xfrm>
            <a:off x="835025" y="3000372"/>
            <a:ext cx="3382963" cy="44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 dirty="0">
                <a:latin typeface="Calibri" pitchFamily="34" charset="0"/>
                <a:cs typeface="Times New Roman" pitchFamily="18" charset="0"/>
              </a:rPr>
              <a:t>Налог на добычу общераспространенных полезных ископаемых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5487988" y="3109913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78" name="object 155"/>
          <p:cNvSpPr txBox="1">
            <a:spLocks noChangeArrowheads="1"/>
          </p:cNvSpPr>
          <p:nvPr/>
        </p:nvSpPr>
        <p:spPr bwMode="auto">
          <a:xfrm>
            <a:off x="6942138" y="3109913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79" name="object 156"/>
          <p:cNvSpPr txBox="1">
            <a:spLocks noChangeArrowheads="1"/>
          </p:cNvSpPr>
          <p:nvPr/>
        </p:nvSpPr>
        <p:spPr bwMode="auto">
          <a:xfrm>
            <a:off x="7810500" y="3103563"/>
            <a:ext cx="793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80" name="object 157"/>
          <p:cNvSpPr txBox="1">
            <a:spLocks noChangeArrowheads="1"/>
          </p:cNvSpPr>
          <p:nvPr/>
        </p:nvSpPr>
        <p:spPr bwMode="auto">
          <a:xfrm>
            <a:off x="8672513" y="3103563"/>
            <a:ext cx="80962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 dirty="0">
                <a:latin typeface="Calibri" pitchFamily="34" charset="0"/>
                <a:cs typeface="Times New Roman" pitchFamily="18" charset="0"/>
              </a:rPr>
              <a:t>-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835025" y="3465513"/>
            <a:ext cx="3871913" cy="280987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об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чу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лез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аем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5534025" y="3521075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60%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83" name="object 160"/>
          <p:cNvSpPr txBox="1">
            <a:spLocks noChangeArrowheads="1"/>
          </p:cNvSpPr>
          <p:nvPr/>
        </p:nvSpPr>
        <p:spPr bwMode="auto">
          <a:xfrm>
            <a:off x="6942138" y="3521075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84" name="object 161"/>
          <p:cNvSpPr txBox="1">
            <a:spLocks noChangeArrowheads="1"/>
          </p:cNvSpPr>
          <p:nvPr/>
        </p:nvSpPr>
        <p:spPr bwMode="auto">
          <a:xfrm>
            <a:off x="7810500" y="3516313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85" name="object 162"/>
          <p:cNvSpPr txBox="1">
            <a:spLocks noChangeArrowheads="1"/>
          </p:cNvSpPr>
          <p:nvPr/>
        </p:nvSpPr>
        <p:spPr bwMode="auto">
          <a:xfrm>
            <a:off x="8672513" y="3516313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835025" y="3786188"/>
            <a:ext cx="30575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25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80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дарс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ве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ая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ш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(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>
                <a:latin typeface="+mn-lt"/>
                <a:cs typeface="Times New Roman" panose="02020603050405020304" pitchFamily="18" charset="0"/>
              </a:rPr>
              <a:t>)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5489575" y="3784600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88" name="object 165"/>
          <p:cNvSpPr txBox="1">
            <a:spLocks noChangeArrowheads="1"/>
          </p:cNvSpPr>
          <p:nvPr/>
        </p:nvSpPr>
        <p:spPr bwMode="auto">
          <a:xfrm>
            <a:off x="6780213" y="3800475"/>
            <a:ext cx="4064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89" name="object 166"/>
          <p:cNvSpPr txBox="1">
            <a:spLocks noChangeArrowheads="1"/>
          </p:cNvSpPr>
          <p:nvPr/>
        </p:nvSpPr>
        <p:spPr bwMode="auto">
          <a:xfrm>
            <a:off x="7645400" y="3800475"/>
            <a:ext cx="4064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90" name="object 167"/>
          <p:cNvSpPr txBox="1">
            <a:spLocks noChangeArrowheads="1"/>
          </p:cNvSpPr>
          <p:nvPr/>
        </p:nvSpPr>
        <p:spPr bwMode="auto">
          <a:xfrm>
            <a:off x="8509000" y="3800475"/>
            <a:ext cx="4064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91" name="object 168"/>
          <p:cNvSpPr txBox="1">
            <a:spLocks noChangeArrowheads="1"/>
          </p:cNvSpPr>
          <p:nvPr/>
        </p:nvSpPr>
        <p:spPr bwMode="auto">
          <a:xfrm>
            <a:off x="835025" y="4043363"/>
            <a:ext cx="3398838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 dirty="0">
                <a:latin typeface="Calibri" pitchFamily="34" charset="0"/>
                <a:cs typeface="Times New Roman" pitchFamily="18" charset="0"/>
              </a:rPr>
              <a:t>Налог, взимаемый в связи с применением упрощенной системы налогообложения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5487988" y="4149725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3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493" name="object 170"/>
          <p:cNvSpPr txBox="1">
            <a:spLocks noChangeArrowheads="1"/>
          </p:cNvSpPr>
          <p:nvPr/>
        </p:nvSpPr>
        <p:spPr bwMode="auto">
          <a:xfrm>
            <a:off x="6942138" y="4149725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94" name="object 171"/>
          <p:cNvSpPr txBox="1">
            <a:spLocks noChangeArrowheads="1"/>
          </p:cNvSpPr>
          <p:nvPr/>
        </p:nvSpPr>
        <p:spPr bwMode="auto">
          <a:xfrm>
            <a:off x="7602538" y="4143375"/>
            <a:ext cx="4746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70 %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95" name="object 172"/>
          <p:cNvSpPr txBox="1">
            <a:spLocks noChangeArrowheads="1"/>
          </p:cNvSpPr>
          <p:nvPr/>
        </p:nvSpPr>
        <p:spPr bwMode="auto">
          <a:xfrm>
            <a:off x="8672513" y="4143375"/>
            <a:ext cx="809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835025" y="4564063"/>
            <a:ext cx="3951289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cs typeface="Times New Roman" panose="02020603050405020304" pitchFamily="18" charset="0"/>
              </a:rPr>
              <a:t>Ед</a:t>
            </a:r>
            <a:r>
              <a:rPr lang="ru-RU" sz="1400" b="1" spc="-10" dirty="0" smtClean="0">
                <a:cs typeface="Times New Roman" panose="02020603050405020304" pitchFamily="18" charset="0"/>
              </a:rPr>
              <a:t>и</a:t>
            </a:r>
            <a:r>
              <a:rPr lang="ru-RU" sz="1400" b="1" spc="-5" dirty="0" smtClean="0">
                <a:cs typeface="Times New Roman" panose="02020603050405020304" pitchFamily="18" charset="0"/>
              </a:rPr>
              <a:t>ны</a:t>
            </a:r>
            <a:r>
              <a:rPr lang="ru-RU" sz="1400" b="1" dirty="0" smtClean="0">
                <a:cs typeface="Times New Roman" panose="02020603050405020304" pitchFamily="18" charset="0"/>
              </a:rPr>
              <a:t>й</a:t>
            </a:r>
            <a:r>
              <a:rPr lang="ru-RU" sz="1400" b="1" spc="30" dirty="0" smtClean="0">
                <a:cs typeface="Times New Roman" panose="02020603050405020304" pitchFamily="18" charset="0"/>
              </a:rPr>
              <a:t> </a:t>
            </a:r>
            <a:r>
              <a:rPr lang="ru-RU" sz="1400" b="1" spc="10" dirty="0" smtClean="0">
                <a:cs typeface="Times New Roman" panose="02020603050405020304" pitchFamily="18" charset="0"/>
              </a:rPr>
              <a:t>с</a:t>
            </a:r>
            <a:r>
              <a:rPr lang="ru-RU" sz="1400" b="1" dirty="0" smtClean="0">
                <a:cs typeface="Times New Roman" panose="02020603050405020304" pitchFamily="18" charset="0"/>
              </a:rPr>
              <a:t>ельс</a:t>
            </a:r>
            <a:r>
              <a:rPr lang="ru-RU" sz="1400" b="1" spc="-30" dirty="0" smtClean="0">
                <a:cs typeface="Times New Roman" panose="02020603050405020304" pitchFamily="18" charset="0"/>
              </a:rPr>
              <a:t>ко</a:t>
            </a:r>
            <a:r>
              <a:rPr lang="ru-RU" sz="1400" b="1" spc="-45" dirty="0" smtClean="0">
                <a:cs typeface="Times New Roman" panose="02020603050405020304" pitchFamily="18" charset="0"/>
              </a:rPr>
              <a:t>х</a:t>
            </a:r>
            <a:r>
              <a:rPr lang="ru-RU" sz="1400" b="1" dirty="0" smtClean="0">
                <a:cs typeface="Times New Roman" panose="02020603050405020304" pitchFamily="18" charset="0"/>
              </a:rPr>
              <a:t>озя</a:t>
            </a:r>
            <a:r>
              <a:rPr lang="ru-RU" sz="1400" b="1" spc="-10" dirty="0" smtClean="0">
                <a:cs typeface="Times New Roman" panose="02020603050405020304" pitchFamily="18" charset="0"/>
              </a:rPr>
              <a:t>й</a:t>
            </a:r>
            <a:r>
              <a:rPr lang="ru-RU" sz="1400" b="1" dirty="0" smtClean="0">
                <a:cs typeface="Times New Roman" panose="02020603050405020304" pitchFamily="18" charset="0"/>
              </a:rPr>
              <a:t>с</a:t>
            </a:r>
            <a:r>
              <a:rPr lang="ru-RU" sz="1400" b="1" spc="5" dirty="0" smtClean="0">
                <a:cs typeface="Times New Roman" panose="02020603050405020304" pitchFamily="18" charset="0"/>
              </a:rPr>
              <a:t>т</a:t>
            </a:r>
            <a:r>
              <a:rPr lang="ru-RU" sz="1400" b="1" dirty="0" smtClean="0">
                <a:cs typeface="Times New Roman" panose="02020603050405020304" pitchFamily="18" charset="0"/>
              </a:rPr>
              <a:t>ве</a:t>
            </a:r>
            <a:r>
              <a:rPr lang="ru-RU" sz="1400" b="1" spc="-10" dirty="0" smtClean="0">
                <a:cs typeface="Times New Roman" panose="02020603050405020304" pitchFamily="18" charset="0"/>
              </a:rPr>
              <a:t>н</a:t>
            </a:r>
            <a:r>
              <a:rPr lang="ru-RU" sz="1400" b="1" spc="-5" dirty="0" smtClean="0">
                <a:cs typeface="Times New Roman" panose="02020603050405020304" pitchFamily="18" charset="0"/>
              </a:rPr>
              <a:t>ны</a:t>
            </a:r>
            <a:r>
              <a:rPr lang="ru-RU" sz="1400" b="1" dirty="0" smtClean="0">
                <a:cs typeface="Times New Roman" panose="02020603050405020304" pitchFamily="18" charset="0"/>
              </a:rPr>
              <a:t>й</a:t>
            </a:r>
            <a:r>
              <a:rPr lang="ru-RU" sz="1400" b="1" spc="-5" dirty="0" smtClean="0">
                <a:cs typeface="Times New Roman" panose="02020603050405020304" pitchFamily="18" charset="0"/>
              </a:rPr>
              <a:t> </a:t>
            </a:r>
            <a:r>
              <a:rPr lang="ru-RU" sz="1400" b="1" spc="-10" dirty="0" smtClean="0">
                <a:latin typeface="+mj-lt"/>
                <a:cs typeface="Times New Roman" panose="02020603050405020304" pitchFamily="18" charset="0"/>
              </a:rPr>
              <a:t>н</a:t>
            </a:r>
            <a:r>
              <a:rPr lang="ru-RU" sz="1400" b="1" spc="15" dirty="0" smtClean="0">
                <a:latin typeface="+mj-lt"/>
                <a:cs typeface="Times New Roman" panose="02020603050405020304" pitchFamily="18" charset="0"/>
              </a:rPr>
              <a:t>а</a:t>
            </a:r>
            <a:r>
              <a:rPr lang="ru-RU" sz="1400" b="1" dirty="0" smtClean="0">
                <a:latin typeface="+mj-lt"/>
                <a:cs typeface="Times New Roman" panose="02020603050405020304" pitchFamily="18" charset="0"/>
              </a:rPr>
              <a:t>лог</a:t>
            </a:r>
            <a:endParaRPr lang="ru-RU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497" name="object 174"/>
          <p:cNvSpPr txBox="1">
            <a:spLocks noChangeArrowheads="1"/>
          </p:cNvSpPr>
          <p:nvPr/>
        </p:nvSpPr>
        <p:spPr bwMode="auto">
          <a:xfrm>
            <a:off x="6643702" y="4564063"/>
            <a:ext cx="71438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50</a:t>
            </a:r>
            <a:r>
              <a:rPr lang="en-US" sz="1400" b="1" dirty="0" smtClean="0">
                <a:latin typeface="Calibri" pitchFamily="34" charset="0"/>
                <a:cs typeface="Times New Roman" pitchFamily="18" charset="0"/>
              </a:rPr>
              <a:t>%/30%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498" name="object 175"/>
          <p:cNvSpPr txBox="1">
            <a:spLocks noChangeArrowheads="1"/>
          </p:cNvSpPr>
          <p:nvPr/>
        </p:nvSpPr>
        <p:spPr bwMode="auto">
          <a:xfrm>
            <a:off x="7429520" y="4564063"/>
            <a:ext cx="857256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en-US" sz="1400" b="1" dirty="0" smtClean="0">
                <a:latin typeface="Calibri" pitchFamily="34" charset="0"/>
                <a:cs typeface="Times New Roman" pitchFamily="18" charset="0"/>
              </a:rPr>
              <a:t>5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0%</a:t>
            </a:r>
            <a:r>
              <a:rPr lang="en-US" sz="1400" b="1" dirty="0" smtClean="0">
                <a:latin typeface="Calibri" pitchFamily="34" charset="0"/>
                <a:cs typeface="Times New Roman" pitchFamily="18" charset="0"/>
              </a:rPr>
              <a:t>/70%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8477250" y="4560888"/>
            <a:ext cx="4746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smtClean="0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835025" y="4868863"/>
            <a:ext cx="308610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6588125" y="4868863"/>
            <a:ext cx="7921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02" name="object 179"/>
          <p:cNvSpPr txBox="1">
            <a:spLocks noChangeArrowheads="1"/>
          </p:cNvSpPr>
          <p:nvPr/>
        </p:nvSpPr>
        <p:spPr bwMode="auto">
          <a:xfrm>
            <a:off x="7416800" y="4868863"/>
            <a:ext cx="8636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03" name="object 180"/>
          <p:cNvSpPr txBox="1">
            <a:spLocks noChangeArrowheads="1"/>
          </p:cNvSpPr>
          <p:nvPr/>
        </p:nvSpPr>
        <p:spPr bwMode="auto">
          <a:xfrm>
            <a:off x="8477250" y="4860925"/>
            <a:ext cx="474663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85852" y="5265860"/>
            <a:ext cx="438784" cy="64452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8415" marR="12700" indent="-63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30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ег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- 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льн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835025" y="5170488"/>
            <a:ext cx="27749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орг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5487988" y="51704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07" name="object 184"/>
          <p:cNvSpPr txBox="1">
            <a:spLocks noChangeArrowheads="1"/>
          </p:cNvSpPr>
          <p:nvPr/>
        </p:nvSpPr>
        <p:spPr bwMode="auto">
          <a:xfrm>
            <a:off x="6942138" y="5170488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08" name="object 185"/>
          <p:cNvSpPr txBox="1">
            <a:spLocks noChangeArrowheads="1"/>
          </p:cNvSpPr>
          <p:nvPr/>
        </p:nvSpPr>
        <p:spPr bwMode="auto">
          <a:xfrm>
            <a:off x="7810500" y="5165725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09" name="object 186"/>
          <p:cNvSpPr txBox="1">
            <a:spLocks noChangeArrowheads="1"/>
          </p:cNvSpPr>
          <p:nvPr/>
        </p:nvSpPr>
        <p:spPr bwMode="auto">
          <a:xfrm>
            <a:off x="8672513" y="5165725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5487988" y="54752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12" name="object 189"/>
          <p:cNvSpPr txBox="1">
            <a:spLocks noChangeArrowheads="1"/>
          </p:cNvSpPr>
          <p:nvPr/>
        </p:nvSpPr>
        <p:spPr bwMode="auto">
          <a:xfrm>
            <a:off x="6942138" y="5475288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13" name="object 190"/>
          <p:cNvSpPr txBox="1">
            <a:spLocks noChangeArrowheads="1"/>
          </p:cNvSpPr>
          <p:nvPr/>
        </p:nvSpPr>
        <p:spPr bwMode="auto">
          <a:xfrm>
            <a:off x="7810500" y="5470525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14" name="object 191"/>
          <p:cNvSpPr txBox="1">
            <a:spLocks noChangeArrowheads="1"/>
          </p:cNvSpPr>
          <p:nvPr/>
        </p:nvSpPr>
        <p:spPr bwMode="auto">
          <a:xfrm>
            <a:off x="8672513" y="5470525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835025" y="5780088"/>
            <a:ext cx="17367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0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спо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5487988" y="57800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17" name="object 194"/>
          <p:cNvSpPr txBox="1">
            <a:spLocks noChangeArrowheads="1"/>
          </p:cNvSpPr>
          <p:nvPr/>
        </p:nvSpPr>
        <p:spPr bwMode="auto">
          <a:xfrm>
            <a:off x="6942138" y="5780088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18" name="object 195"/>
          <p:cNvSpPr txBox="1">
            <a:spLocks noChangeArrowheads="1"/>
          </p:cNvSpPr>
          <p:nvPr/>
        </p:nvSpPr>
        <p:spPr bwMode="auto">
          <a:xfrm>
            <a:off x="7810500" y="5775325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19" name="object 196"/>
          <p:cNvSpPr txBox="1">
            <a:spLocks noChangeArrowheads="1"/>
          </p:cNvSpPr>
          <p:nvPr/>
        </p:nvSpPr>
        <p:spPr bwMode="auto">
          <a:xfrm>
            <a:off x="8672513" y="5775325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7" name="object 197"/>
          <p:cNvSpPr txBox="1"/>
          <p:nvPr/>
        </p:nvSpPr>
        <p:spPr>
          <a:xfrm>
            <a:off x="83819" y="6093296"/>
            <a:ext cx="560705" cy="665872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11760" marR="12700" indent="-9906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spc="-20">
                <a:latin typeface="+mn-lt"/>
                <a:cs typeface="Times New Roman" panose="02020603050405020304" pitchFamily="18" charset="0"/>
              </a:rPr>
              <a:t>М</a:t>
            </a:r>
            <a:r>
              <a:rPr b="1" spc="25">
                <a:latin typeface="+mn-lt"/>
                <a:cs typeface="Times New Roman" panose="02020603050405020304" pitchFamily="18" charset="0"/>
              </a:rPr>
              <a:t>е</a:t>
            </a:r>
            <a:r>
              <a:rPr b="1">
                <a:latin typeface="+mn-lt"/>
                <a:cs typeface="Times New Roman" panose="02020603050405020304" pitchFamily="18" charset="0"/>
              </a:rPr>
              <a:t>ст- н</a:t>
            </a:r>
            <a:r>
              <a:rPr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b="1">
                <a:latin typeface="+mn-lt"/>
                <a:cs typeface="Times New Roman" panose="02020603050405020304" pitchFamily="18" charset="0"/>
              </a:rPr>
              <a:t>е</a:t>
            </a:r>
            <a:endParaRPr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835025" y="6130925"/>
            <a:ext cx="3049588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ск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4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ц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22" name="object 199"/>
          <p:cNvSpPr txBox="1">
            <a:spLocks noChangeArrowheads="1"/>
          </p:cNvSpPr>
          <p:nvPr/>
        </p:nvSpPr>
        <p:spPr bwMode="auto">
          <a:xfrm>
            <a:off x="5668963" y="6081713"/>
            <a:ext cx="11112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000" b="1">
                <a:latin typeface="Calibri" pitchFamily="34" charset="0"/>
                <a:cs typeface="Times New Roman" pitchFamily="18" charset="0"/>
              </a:rPr>
              <a:t>-</a:t>
            </a:r>
            <a:endParaRPr lang="ru-RU" sz="2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0" name="object 200"/>
          <p:cNvSpPr txBox="1"/>
          <p:nvPr/>
        </p:nvSpPr>
        <p:spPr>
          <a:xfrm>
            <a:off x="6750050" y="6130925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</a:t>
            </a:r>
            <a:r>
              <a:rPr sz="1400" b="1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24" name="object 201"/>
          <p:cNvSpPr txBox="1">
            <a:spLocks noChangeArrowheads="1"/>
          </p:cNvSpPr>
          <p:nvPr/>
        </p:nvSpPr>
        <p:spPr bwMode="auto">
          <a:xfrm>
            <a:off x="7810500" y="6124575"/>
            <a:ext cx="79375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8501063" y="6124575"/>
            <a:ext cx="608012" cy="2317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" dirty="0">
                <a:latin typeface="+mn-lt"/>
                <a:cs typeface="Times New Roman" panose="02020603050405020304" pitchFamily="18" charset="0"/>
              </a:rPr>
              <a:t>100</a:t>
            </a:r>
            <a:r>
              <a:rPr lang="en-US" sz="1400" b="1" spc="-5" dirty="0">
                <a:latin typeface="+mn-lt"/>
                <a:cs typeface="Times New Roman" panose="02020603050405020304" pitchFamily="18" charset="0"/>
              </a:rPr>
              <a:t>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3" name="object 203"/>
          <p:cNvSpPr txBox="1"/>
          <p:nvPr/>
        </p:nvSpPr>
        <p:spPr>
          <a:xfrm>
            <a:off x="835025" y="6527800"/>
            <a:ext cx="14446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Зе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ельн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27" name="object 204"/>
          <p:cNvSpPr txBox="1">
            <a:spLocks noChangeArrowheads="1"/>
          </p:cNvSpPr>
          <p:nvPr/>
        </p:nvSpPr>
        <p:spPr bwMode="auto">
          <a:xfrm>
            <a:off x="5668963" y="6478588"/>
            <a:ext cx="11112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000" b="1">
                <a:latin typeface="Calibri" pitchFamily="34" charset="0"/>
                <a:cs typeface="Times New Roman" pitchFamily="18" charset="0"/>
              </a:rPr>
              <a:t>-</a:t>
            </a:r>
            <a:endParaRPr lang="ru-RU" sz="2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6750050" y="6527800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</a:t>
            </a:r>
            <a:r>
              <a:rPr sz="1400" b="1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529" name="object 206"/>
          <p:cNvSpPr txBox="1">
            <a:spLocks noChangeArrowheads="1"/>
          </p:cNvSpPr>
          <p:nvPr/>
        </p:nvSpPr>
        <p:spPr bwMode="auto">
          <a:xfrm>
            <a:off x="7810500" y="6521450"/>
            <a:ext cx="79375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7" name="object 207"/>
          <p:cNvSpPr txBox="1"/>
          <p:nvPr/>
        </p:nvSpPr>
        <p:spPr>
          <a:xfrm>
            <a:off x="8501063" y="6521450"/>
            <a:ext cx="608012" cy="2317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8" name="Номер слайда 28"/>
          <p:cNvSpPr txBox="1">
            <a:spLocks/>
          </p:cNvSpPr>
          <p:nvPr/>
        </p:nvSpPr>
        <p:spPr>
          <a:xfrm>
            <a:off x="7010400" y="6669088"/>
            <a:ext cx="2133600" cy="188912"/>
          </a:xfrm>
          <a:prstGeom prst="rect">
            <a:avLst/>
          </a:prstGeom>
        </p:spPr>
        <p:txBody>
          <a:bodyPr lIns="0" tIns="0" rIns="0" bIns="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B4A04E4-E876-4AF9-82EA-886683A1C6A5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Arial" charset="0"/>
            </a:endParaRPr>
          </a:p>
        </p:txBody>
      </p:sp>
      <p:pic>
        <p:nvPicPr>
          <p:cNvPr id="196" name="Picture 4" descr="C:\Users\AMorozov\Desktop\Без имени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792832" cy="10001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6817</TotalTime>
  <Words>3007</Words>
  <Application>Microsoft Office PowerPoint</Application>
  <PresentationFormat>Экран (4:3)</PresentationFormat>
  <Paragraphs>914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 </vt:lpstr>
      <vt:lpstr>Составление проекта бюджета Мошенского муниципального района основывается на:</vt:lpstr>
      <vt:lpstr>             Бюджетный процесс - ежегодное формирование и исполнение бюджета</vt:lpstr>
      <vt:lpstr>Доходы бюджета – это безвозмездные и безвозвратные поступления денежных средств в бюджет.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Основные показатели социально-экономического развития Мошенского муниципального района</vt:lpstr>
      <vt:lpstr>Основные задачи бюджетной и налоговой политики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Alina</dc:creator>
  <cp:lastModifiedBy>Никитина М.Ю.</cp:lastModifiedBy>
  <cp:revision>582</cp:revision>
  <dcterms:created xsi:type="dcterms:W3CDTF">2018-08-14T11:09:04Z</dcterms:created>
  <dcterms:modified xsi:type="dcterms:W3CDTF">2021-12-09T12:26:07Z</dcterms:modified>
</cp:coreProperties>
</file>