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charts/chart11.xml" ContentType="application/vnd.openxmlformats-officedocument.drawingml.chart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37"/>
  </p:notesMasterIdLst>
  <p:handoutMasterIdLst>
    <p:handoutMasterId r:id="rId38"/>
  </p:handoutMasterIdLst>
  <p:sldIdLst>
    <p:sldId id="526" r:id="rId2"/>
    <p:sldId id="527" r:id="rId3"/>
    <p:sldId id="531" r:id="rId4"/>
    <p:sldId id="532" r:id="rId5"/>
    <p:sldId id="533" r:id="rId6"/>
    <p:sldId id="534" r:id="rId7"/>
    <p:sldId id="535" r:id="rId8"/>
    <p:sldId id="536" r:id="rId9"/>
    <p:sldId id="537" r:id="rId10"/>
    <p:sldId id="538" r:id="rId11"/>
    <p:sldId id="539" r:id="rId12"/>
    <p:sldId id="540" r:id="rId13"/>
    <p:sldId id="541" r:id="rId14"/>
    <p:sldId id="542" r:id="rId15"/>
    <p:sldId id="543" r:id="rId16"/>
    <p:sldId id="544" r:id="rId17"/>
    <p:sldId id="545" r:id="rId18"/>
    <p:sldId id="546" r:id="rId19"/>
    <p:sldId id="547" r:id="rId20"/>
    <p:sldId id="564" r:id="rId21"/>
    <p:sldId id="565" r:id="rId22"/>
    <p:sldId id="550" r:id="rId23"/>
    <p:sldId id="568" r:id="rId24"/>
    <p:sldId id="552" r:id="rId25"/>
    <p:sldId id="553" r:id="rId26"/>
    <p:sldId id="554" r:id="rId27"/>
    <p:sldId id="555" r:id="rId28"/>
    <p:sldId id="566" r:id="rId29"/>
    <p:sldId id="567" r:id="rId30"/>
    <p:sldId id="558" r:id="rId31"/>
    <p:sldId id="569" r:id="rId32"/>
    <p:sldId id="570" r:id="rId33"/>
    <p:sldId id="571" r:id="rId34"/>
    <p:sldId id="559" r:id="rId35"/>
    <p:sldId id="560" r:id="rId36"/>
  </p:sldIdLst>
  <p:sldSz cx="9144000" cy="6858000" type="screen4x3"/>
  <p:notesSz cx="6794500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7BFF"/>
    <a:srgbClr val="0057D6"/>
    <a:srgbClr val="FA8300"/>
    <a:srgbClr val="004CBC"/>
    <a:srgbClr val="FFB869"/>
    <a:srgbClr val="3F8DFF"/>
    <a:srgbClr val="0066FF"/>
    <a:srgbClr val="EE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24" autoAdjust="0"/>
    <p:restoredTop sz="94671" autoAdjust="0"/>
  </p:normalViewPr>
  <p:slideViewPr>
    <p:cSldViewPr>
      <p:cViewPr>
        <p:scale>
          <a:sx n="75" d="100"/>
          <a:sy n="75" d="100"/>
        </p:scale>
        <p:origin x="-1512" y="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770" y="-72"/>
      </p:cViewPr>
      <p:guideLst>
        <p:guide orient="horz" pos="3120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67125984251968"/>
          <c:y val="7.5630221794794769E-2"/>
          <c:w val="0.81007751937984562"/>
          <c:h val="0.7331932773109246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260 445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259 105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275 580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2019г.</c:v>
                </c:pt>
                <c:pt idx="1">
                  <c:v>2020г.</c:v>
                </c:pt>
                <c:pt idx="2">
                  <c:v>2021г.</c:v>
                </c:pt>
              </c:strCache>
            </c:strRef>
          </c:cat>
          <c:val>
            <c:numRef>
              <c:f>Лист1!$B$2:$B$4</c:f>
              <c:numCache>
                <c:formatCode>#,##0</c:formatCode>
                <c:ptCount val="3"/>
                <c:pt idx="0">
                  <c:v>260445</c:v>
                </c:pt>
                <c:pt idx="1">
                  <c:v>259105</c:v>
                </c:pt>
                <c:pt idx="2">
                  <c:v>275580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90"/>
        <c:axId val="205300736"/>
        <c:axId val="148163392"/>
      </c:barChart>
      <c:catAx>
        <c:axId val="205300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8163392"/>
        <c:crosses val="autoZero"/>
        <c:auto val="1"/>
        <c:lblAlgn val="ctr"/>
        <c:lblOffset val="100"/>
        <c:noMultiLvlLbl val="0"/>
      </c:catAx>
      <c:valAx>
        <c:axId val="14816339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05300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2021 </a:t>
            </a:r>
            <a:r>
              <a:rPr lang="ru-RU" dirty="0"/>
              <a:t>год</a:t>
            </a:r>
          </a:p>
        </c:rich>
      </c:tx>
      <c:layout>
        <c:manualLayout>
          <c:xMode val="edge"/>
          <c:yMode val="edge"/>
          <c:x val="0.33512190514197665"/>
          <c:y val="7.480028471226481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2142379258827033"/>
          <c:y val="0.19639012994212329"/>
          <c:w val="0.65652993594118325"/>
          <c:h val="0.775179668578292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2618.25</c:v>
                </c:pt>
                <c:pt idx="1">
                  <c:v>2595.35</c:v>
                </c:pt>
                <c:pt idx="2">
                  <c:v>11760.26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66197798617174"/>
          <c:y val="2.898552453670564E-2"/>
          <c:w val="0.80357189726284217"/>
          <c:h val="0.9710145092921891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explosion val="1"/>
          <c:dPt>
            <c:idx val="0"/>
            <c:bubble3D val="0"/>
            <c:spPr>
              <a:solidFill>
                <a:srgbClr val="FF0000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9525" cap="flat" cmpd="sng" algn="ctr">
                <a:solidFill>
                  <a:schemeClr val="dk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Лист1!$A$2:$A$3</c:f>
              <c:strCache>
                <c:ptCount val="2"/>
                <c:pt idx="0">
                  <c:v>Культура</c:v>
                </c:pt>
                <c:pt idx="1">
                  <c:v>Образование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103092.78</c:v>
                </c:pt>
                <c:pt idx="1">
                  <c:v>1310300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3356663750366"/>
          <c:y val="0.10163353018372702"/>
          <c:w val="0.61006289308176098"/>
          <c:h val="0.8981481481481481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1"/>
            </a:solidFill>
            <a:ln w="25400" cap="flat" cmpd="sng" algn="ctr">
              <a:solidFill>
                <a:schemeClr val="accent1">
                  <a:shade val="50000"/>
                </a:schemeClr>
              </a:solidFill>
              <a:prstDash val="solid"/>
            </a:ln>
            <a:effectLst/>
          </c:spPr>
          <c:dPt>
            <c:idx val="0"/>
            <c:bubble3D val="0"/>
            <c:spPr>
              <a:solidFill>
                <a:srgbClr val="FF0000"/>
              </a:solidFill>
              <a:ln w="25400" cap="flat" cmpd="sng" algn="ctr">
                <a:solidFill>
                  <a:schemeClr val="accent2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dk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Лист1!$A$2:$A$5</c:f>
              <c:strCache>
                <c:ptCount val="2"/>
                <c:pt idx="0">
                  <c:v>Образование</c:v>
                </c:pt>
                <c:pt idx="1">
                  <c:v>Культура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 formatCode="#,##0">
                  <c:v>1310300</c:v>
                </c:pt>
                <c:pt idx="1">
                  <c:v>103092.78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4.4650846203851846E-2"/>
          <c:y val="0.10147577921474904"/>
          <c:w val="0.48503206364374601"/>
          <c:h val="0.78715755639240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1678610475041651"/>
                  <c:y val="-0.148759937616493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9162794164456009E-2"/>
                  <c:y val="-5.55468555257408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6139559325446416E-2"/>
                  <c:y val="3.44263760508198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1.21476663243177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108782469866834E-2"/>
                  <c:y val="-5.983167864886455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9.4139453382231342E-2"/>
                  <c:y val="7.8214081935410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4953418385577772E-2"/>
                  <c:y val="0.1231882156034843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8764349358064981E-3"/>
                  <c:y val="-3.140115637719199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5608234178570339E-2"/>
                  <c:y val="-2.4363802350793112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Единый налог на вмененный доход</c:v>
                </c:pt>
                <c:pt idx="3">
                  <c:v>Государственная пошлина</c:v>
                </c:pt>
                <c:pt idx="4">
                  <c:v>Прочие налоговые и неналоговые доходы</c:v>
                </c:pt>
                <c:pt idx="5">
                  <c:v>Доходы от использования имущества, находящегося в государственной и муниципальной собственности</c:v>
                </c:pt>
                <c:pt idx="6">
                  <c:v>Доходы от продажи материальных и нематериальных активов</c:v>
                </c:pt>
                <c:pt idx="7">
                  <c:v>Штрафы, санкции, возмещение ущерба</c:v>
                </c:pt>
                <c:pt idx="8">
                  <c:v>Платежи при использовании природными ресурсами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0">
                  <c:v>46373.7</c:v>
                </c:pt>
                <c:pt idx="1">
                  <c:v>14874.7</c:v>
                </c:pt>
                <c:pt idx="2">
                  <c:v>335.2</c:v>
                </c:pt>
                <c:pt idx="3">
                  <c:v>428.6</c:v>
                </c:pt>
                <c:pt idx="4">
                  <c:v>11.7</c:v>
                </c:pt>
                <c:pt idx="5">
                  <c:v>4113.6000000000004</c:v>
                </c:pt>
                <c:pt idx="6">
                  <c:v>9820.7999999999956</c:v>
                </c:pt>
                <c:pt idx="7">
                  <c:v>951.8</c:v>
                </c:pt>
                <c:pt idx="8">
                  <c:v>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65277779242700584"/>
          <c:y val="4.8036060709802583E-2"/>
          <c:w val="0.33796294650527747"/>
          <c:h val="0.8836756818441176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43800427724312"/>
          <c:y val="4.4861391929187339E-2"/>
          <c:w val="0.86358668708078168"/>
          <c:h val="0.81013455037082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/>
            </a:solidFill>
            <a:ln w="25400" cap="flat" cmpd="sng" algn="ctr">
              <a:solidFill>
                <a:schemeClr val="accent3">
                  <a:shade val="50000"/>
                </a:schemeClr>
              </a:solidFill>
              <a:prstDash val="solid"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69953</c:v>
                </c:pt>
                <c:pt idx="1">
                  <c:v>76707</c:v>
                </c:pt>
                <c:pt idx="2">
                  <c:v>82087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22164992"/>
        <c:axId val="205554240"/>
      </c:barChart>
      <c:catAx>
        <c:axId val="22216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5554240"/>
        <c:crosses val="autoZero"/>
        <c:auto val="1"/>
        <c:lblAlgn val="ctr"/>
        <c:lblOffset val="100"/>
        <c:noMultiLvlLbl val="0"/>
      </c:catAx>
      <c:valAx>
        <c:axId val="205554240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2221649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494390576304186E-2"/>
          <c:y val="5.2424422008653812E-2"/>
          <c:w val="0.55720998074153927"/>
          <c:h val="0.9430096803931187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8.5129885327017152E-2"/>
                  <c:y val="0.158163795551874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5295610282726579E-2"/>
                  <c:y val="-2.64645938154013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693398694671798E-3"/>
                  <c:y val="3.83972927902412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594324678218002"/>
                  <c:y val="-6.9085455927316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7741743021371621E-2"/>
                  <c:y val="-3.93030942033469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9.6224390073542762E-2"/>
                  <c:y val="-0.155577491538977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47298172608452E-2"/>
                  <c:y val="0.10235833638771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8935862516645889E-2"/>
                  <c:y val="0.13437555038294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8.5873187143415772E-3"/>
                  <c:y val="6.2971742645297137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Лист1!$A$2:$A$12</c:f>
              <c:strCache>
                <c:ptCount val="11"/>
                <c:pt idx="0">
                  <c:v>Общегосударственные вопросы 45 213,4 т.руб</c:v>
                </c:pt>
                <c:pt idx="1">
                  <c:v>Национальная оборона 489,1 т.руб</c:v>
                </c:pt>
                <c:pt idx="2">
                  <c:v>Национальная безопасность и правоохранительная деятельность 1 069,5</c:v>
                </c:pt>
                <c:pt idx="3">
                  <c:v>Национальная экономика 52 522,3 т.руб</c:v>
                </c:pt>
                <c:pt idx="4">
                  <c:v>Жилищно комунальное хозяйство 3 132,4</c:v>
                </c:pt>
                <c:pt idx="5">
                  <c:v>Образование 98 748,7 т.руб</c:v>
                </c:pt>
                <c:pt idx="6">
                  <c:v>Культура и кинематография 36 855,6 т.руб</c:v>
                </c:pt>
                <c:pt idx="7">
                  <c:v>Социальная политика 14 378,5 т.руб</c:v>
                </c:pt>
                <c:pt idx="8">
                  <c:v>Физическая культура и спорт 3 610,3 т.руб</c:v>
                </c:pt>
                <c:pt idx="9">
                  <c:v>Обслуживание государственного долга 30,8 т.руб</c:v>
                </c:pt>
                <c:pt idx="10">
                  <c:v>Межбюджетные трансферты общего характера бюджетам сельских поселений 17 287,5 т.руб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0.16500000000000001</c:v>
                </c:pt>
                <c:pt idx="1">
                  <c:v>2E-3</c:v>
                </c:pt>
                <c:pt idx="2">
                  <c:v>4.0000000000000001E-3</c:v>
                </c:pt>
                <c:pt idx="3">
                  <c:v>0.192</c:v>
                </c:pt>
                <c:pt idx="4">
                  <c:v>1.0999999999999999E-2</c:v>
                </c:pt>
                <c:pt idx="5">
                  <c:v>0.36099999999999999</c:v>
                </c:pt>
                <c:pt idx="6">
                  <c:v>0.13500000000000001</c:v>
                </c:pt>
                <c:pt idx="7">
                  <c:v>5.2999999999999999E-2</c:v>
                </c:pt>
                <c:pt idx="8">
                  <c:v>1.2999999999999999E-2</c:v>
                </c:pt>
                <c:pt idx="9">
                  <c:v>0</c:v>
                </c:pt>
                <c:pt idx="10">
                  <c:v>6.3E-2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283950617283992"/>
          <c:y val="1.60863003078019E-2"/>
          <c:w val="0.33790123456790139"/>
          <c:h val="0.9594090804542591"/>
        </c:manualLayout>
      </c:layout>
      <c:overlay val="0"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4.5566112302886201E-3"/>
                  <c:y val="-0.3242402172061308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94</a:t>
                    </a:r>
                    <a:r>
                      <a:rPr lang="en-US" baseline="0" dirty="0" smtClean="0"/>
                      <a:t> 194,9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0754816403848343E-3"/>
                  <c:y val="-0.2947638338237553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85 248,6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632092870673448E-2"/>
                  <c:y val="-0.3596118772649815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98 748,7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94194.9</c:v>
                </c:pt>
                <c:pt idx="1">
                  <c:v>85248.6</c:v>
                </c:pt>
                <c:pt idx="2">
                  <c:v>98748.7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21263616"/>
        <c:axId val="221308032"/>
        <c:axId val="0"/>
      </c:bar3DChart>
      <c:catAx>
        <c:axId val="32126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1308032"/>
        <c:crosses val="autoZero"/>
        <c:auto val="1"/>
        <c:lblAlgn val="ctr"/>
        <c:lblOffset val="100"/>
        <c:noMultiLvlLbl val="0"/>
      </c:catAx>
      <c:valAx>
        <c:axId val="221308032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321263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600" dirty="0" smtClean="0"/>
              <a:t> год</a:t>
            </a:r>
            <a:endParaRPr lang="ru-RU" sz="1600" dirty="0"/>
          </a:p>
        </c:rich>
      </c:tx>
      <c:layout>
        <c:manualLayout>
          <c:xMode val="edge"/>
          <c:yMode val="edge"/>
          <c:x val="0.2404524062574269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2547735980910022E-2"/>
          <c:y val="0.14096675287210186"/>
          <c:w val="0.4655405984435062"/>
          <c:h val="0.8590332471278986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Дошкольное образование 2020-25 781,7; 2021-36 389,4</c:v>
                </c:pt>
                <c:pt idx="1">
                  <c:v>Общее образование 2020-51 898,0; 2021-53 653,76</c:v>
                </c:pt>
                <c:pt idx="2">
                  <c:v>Дополнительное образование 2020-5 240,2; 2021-5 934,50</c:v>
                </c:pt>
                <c:pt idx="3">
                  <c:v>Молодёжная политика 2020-54,4; 2021-421,26</c:v>
                </c:pt>
                <c:pt idx="4">
                  <c:v>Другие вопросы в области образования 2020-2 274,3; 2021-23 490,77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25781.7</c:v>
                </c:pt>
                <c:pt idx="1">
                  <c:v>51898</c:v>
                </c:pt>
                <c:pt idx="2">
                  <c:v>5240.2</c:v>
                </c:pt>
                <c:pt idx="3">
                  <c:v>54.4</c:v>
                </c:pt>
                <c:pt idx="4">
                  <c:v>2274.3000000000002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604542085320094"/>
          <c:y val="0.21622469244164969"/>
          <c:w val="0.33712451508654062"/>
          <c:h val="0.75876750879907162"/>
        </c:manualLayout>
      </c:layout>
      <c:overlay val="0"/>
      <c:txPr>
        <a:bodyPr/>
        <a:lstStyle/>
        <a:p>
          <a:pPr>
            <a:defRPr sz="105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/>
              <a:t>2021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</a:t>
            </a:r>
          </a:p>
        </c:rich>
      </c:tx>
      <c:layout>
        <c:manualLayout>
          <c:xMode val="edge"/>
          <c:yMode val="edge"/>
          <c:x val="0.54538571426360394"/>
          <c:y val="5.935812278516970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941330696023786"/>
          <c:y val="0.26339557815293291"/>
          <c:w val="0.7744902207508596"/>
          <c:h val="0.6718104161665775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Lbls>
            <c:dLbl>
              <c:idx val="0"/>
              <c:layout>
                <c:manualLayout>
                  <c:x val="-0.20098341930900634"/>
                  <c:y val="0.131534672313862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2437623140224708"/>
                  <c:y val="-0.2036502712168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</c:v>
                </c:pt>
                <c:pt idx="3">
                  <c:v>Молодёжная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36389.4</c:v>
                </c:pt>
                <c:pt idx="1">
                  <c:v>53653.760000000002</c:v>
                </c:pt>
                <c:pt idx="2">
                  <c:v>5934.5</c:v>
                </c:pt>
                <c:pt idx="3">
                  <c:v>421.26</c:v>
                </c:pt>
                <c:pt idx="4">
                  <c:v>23490.77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0061728395061731E-2"/>
                  <c:y val="-0.299400632937653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3148148148148188E-2"/>
                  <c:y val="-0.31736467091391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0864197530864213E-2"/>
                  <c:y val="-0.29940063293765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15807.8</c:v>
                </c:pt>
                <c:pt idx="1">
                  <c:v>16569.400000000001</c:v>
                </c:pt>
                <c:pt idx="2">
                  <c:v>14378.5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1443840"/>
        <c:axId val="221312640"/>
        <c:axId val="0"/>
      </c:bar3DChart>
      <c:catAx>
        <c:axId val="321443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1312640"/>
        <c:crosses val="autoZero"/>
        <c:auto val="1"/>
        <c:lblAlgn val="ctr"/>
        <c:lblOffset val="100"/>
        <c:noMultiLvlLbl val="0"/>
      </c:catAx>
      <c:valAx>
        <c:axId val="221312640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3214438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2020 год</a:t>
            </a:r>
            <a:endParaRPr lang="ru-RU" dirty="0"/>
          </a:p>
        </c:rich>
      </c:tx>
      <c:layout>
        <c:manualLayout>
          <c:xMode val="edge"/>
          <c:yMode val="edge"/>
          <c:x val="0.25712944364709894"/>
          <c:y val="2.514371016231555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183141028367817"/>
          <c:y val="0.24248699670920981"/>
          <c:w val="0.43111100233803834"/>
          <c:h val="0.7323692931284756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Пенсионное обеспечение 2020-2633,9; 2021-2618,25</c:v>
                </c:pt>
                <c:pt idx="1">
                  <c:v>Социальное обеспечение населения 2020-2610,9; 2021-2595,35</c:v>
                </c:pt>
                <c:pt idx="2">
                  <c:v>Охрана семьи и детства 2020-13935,5; 2021-11760,26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2633.9</c:v>
                </c:pt>
                <c:pt idx="1">
                  <c:v>2610.9</c:v>
                </c:pt>
                <c:pt idx="2">
                  <c:v>13935.5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090331180986161"/>
          <c:y val="0.30630318496894526"/>
          <c:w val="0.33429578078962674"/>
          <c:h val="0.64754688790491854"/>
        </c:manualLayout>
      </c:layout>
      <c:overlay val="0"/>
      <c:txPr>
        <a:bodyPr/>
        <a:lstStyle/>
        <a:p>
          <a:pPr>
            <a:defRPr sz="11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0.32906</cdr:x>
      <cdr:y>0.61596</cdr:y>
    </cdr:from>
    <cdr:to>
      <cdr:x>0.45746</cdr:x>
      <cdr:y>0.71306</cdr:y>
    </cdr:to>
    <cdr:sp macro="" textlink="">
      <cdr:nvSpPr>
        <cdr:cNvPr id="10" name="Стрелка вправо 9"/>
        <cdr:cNvSpPr/>
      </cdr:nvSpPr>
      <cdr:spPr>
        <a:xfrm xmlns:a="http://schemas.openxmlformats.org/drawingml/2006/main" rot="721091">
          <a:off x="2507427" y="3074305"/>
          <a:ext cx="978408" cy="484636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b="1" dirty="0" smtClean="0"/>
            <a:t>      1 %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0.61825</cdr:x>
      <cdr:y>0.57379</cdr:y>
    </cdr:from>
    <cdr:to>
      <cdr:x>0.74665</cdr:x>
      <cdr:y>0.67089</cdr:y>
    </cdr:to>
    <cdr:sp macro="" textlink="">
      <cdr:nvSpPr>
        <cdr:cNvPr id="13" name="Стрелка вправо 12"/>
        <cdr:cNvSpPr/>
      </cdr:nvSpPr>
      <cdr:spPr>
        <a:xfrm xmlns:a="http://schemas.openxmlformats.org/drawingml/2006/main" rot="19373105">
          <a:off x="4711056" y="2863820"/>
          <a:ext cx="978408" cy="484636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2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400" b="1" dirty="0" smtClean="0"/>
            <a:t>  6,4%</a:t>
          </a:r>
          <a:endParaRPr lang="ru-RU" sz="14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0.56912</cdr:x>
      <cdr:y>0.01683</cdr:y>
    </cdr:from>
    <cdr:to>
      <cdr:x>0.6547</cdr:x>
      <cdr:y>0.09751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4856229" y="76176"/>
          <a:ext cx="730260" cy="365130"/>
        </a:xfrm>
        <a:prstGeom xmlns:a="http://schemas.openxmlformats.org/drawingml/2006/main" prst="ellipse">
          <a:avLst/>
        </a:prstGeom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56,5%</a:t>
          </a:r>
          <a:endParaRPr lang="ru-RU" sz="10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0.12171</cdr:y>
    </cdr:from>
    <cdr:to>
      <cdr:x>0.6547</cdr:x>
      <cdr:y>0.20238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4856229" y="550845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18,1%</a:t>
          </a:r>
          <a:endParaRPr lang="ru-RU" sz="100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0.22658</cdr:y>
    </cdr:from>
    <cdr:to>
      <cdr:x>0.6547</cdr:x>
      <cdr:y>0.30726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4856229" y="1025514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75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0,4%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0.32339</cdr:y>
    </cdr:from>
    <cdr:to>
      <cdr:x>0.6547</cdr:x>
      <cdr:y>0.40407</cdr:y>
    </cdr:to>
    <cdr:sp macro="" textlink="">
      <cdr:nvSpPr>
        <cdr:cNvPr id="5" name="Овал 4"/>
        <cdr:cNvSpPr/>
      </cdr:nvSpPr>
      <cdr:spPr>
        <a:xfrm xmlns:a="http://schemas.openxmlformats.org/drawingml/2006/main">
          <a:off x="4856229" y="1463670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4">
            <a:lumMod val="75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0,5%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0.41214</cdr:y>
    </cdr:from>
    <cdr:to>
      <cdr:x>0.6547</cdr:x>
      <cdr:y>0.49281</cdr:y>
    </cdr:to>
    <cdr:sp macro="" textlink="">
      <cdr:nvSpPr>
        <cdr:cNvPr id="6" name="Овал 5"/>
        <cdr:cNvSpPr/>
      </cdr:nvSpPr>
      <cdr:spPr>
        <a:xfrm xmlns:a="http://schemas.openxmlformats.org/drawingml/2006/main">
          <a:off x="4856229" y="1865313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5">
            <a:lumMod val="75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0,0%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0.50895</cdr:y>
    </cdr:from>
    <cdr:to>
      <cdr:x>0.6547</cdr:x>
      <cdr:y>0.58962</cdr:y>
    </cdr:to>
    <cdr:sp macro="" textlink="">
      <cdr:nvSpPr>
        <cdr:cNvPr id="7" name="Овал 6"/>
        <cdr:cNvSpPr/>
      </cdr:nvSpPr>
      <cdr:spPr>
        <a:xfrm xmlns:a="http://schemas.openxmlformats.org/drawingml/2006/main">
          <a:off x="4856229" y="2303469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rgbClr val="FA8300"/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 5%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0.61382</cdr:y>
    </cdr:from>
    <cdr:to>
      <cdr:x>0.6547</cdr:x>
      <cdr:y>0.6945</cdr:y>
    </cdr:to>
    <cdr:sp macro="" textlink="">
      <cdr:nvSpPr>
        <cdr:cNvPr id="8" name="Овал 7"/>
        <cdr:cNvSpPr/>
      </cdr:nvSpPr>
      <cdr:spPr>
        <a:xfrm xmlns:a="http://schemas.openxmlformats.org/drawingml/2006/main">
          <a:off x="4856229" y="2778138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>
            <a:lumMod val="60000"/>
            <a:lumOff val="40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 12%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0.70256</cdr:y>
    </cdr:from>
    <cdr:to>
      <cdr:x>0.6547</cdr:x>
      <cdr:y>0.78324</cdr:y>
    </cdr:to>
    <cdr:sp macro="" textlink="">
      <cdr:nvSpPr>
        <cdr:cNvPr id="9" name="Овал 8"/>
        <cdr:cNvSpPr/>
      </cdr:nvSpPr>
      <cdr:spPr>
        <a:xfrm xmlns:a="http://schemas.openxmlformats.org/drawingml/2006/main">
          <a:off x="4856229" y="3179781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2">
            <a:lumMod val="60000"/>
            <a:lumOff val="40000"/>
          </a:schemeClr>
        </a:solidFill>
        <a:ln xmlns:a="http://schemas.openxmlformats.org/drawingml/2006/main">
          <a:solidFill>
            <a:srgbClr val="FFFF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1,2%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0.56912</cdr:x>
      <cdr:y>0.81551</cdr:y>
    </cdr:from>
    <cdr:to>
      <cdr:x>0.6547</cdr:x>
      <cdr:y>0.89618</cdr:y>
    </cdr:to>
    <cdr:sp macro="" textlink="">
      <cdr:nvSpPr>
        <cdr:cNvPr id="10" name="Овал 9"/>
        <cdr:cNvSpPr/>
      </cdr:nvSpPr>
      <cdr:spPr>
        <a:xfrm xmlns:a="http://schemas.openxmlformats.org/drawingml/2006/main">
          <a:off x="4856229" y="3690963"/>
          <a:ext cx="730260" cy="36513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3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0,0%</a:t>
          </a:r>
          <a:endParaRPr lang="ru-RU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cdr:txBody>
    </cdr:sp>
  </cdr:relSizeAnchor>
  <cdr:relSizeAnchor xmlns:cdr="http://schemas.openxmlformats.org/drawingml/2006/chartDrawing">
    <cdr:from>
      <cdr:x>0.184</cdr:x>
      <cdr:y>0.29329</cdr:y>
    </cdr:from>
    <cdr:to>
      <cdr:x>0.38512</cdr:x>
      <cdr:y>0.63255</cdr:y>
    </cdr:to>
    <cdr:sp macro="" textlink="">
      <cdr:nvSpPr>
        <cdr:cNvPr id="13" name="Овал 12"/>
        <cdr:cNvSpPr/>
      </cdr:nvSpPr>
      <cdr:spPr>
        <a:xfrm xmlns:a="http://schemas.openxmlformats.org/drawingml/2006/main">
          <a:off x="1570059" y="1542061"/>
          <a:ext cx="1716111" cy="178377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0">
          <a:schemeClr val="accent5"/>
        </a:lnRef>
        <a:fillRef xmlns:a="http://schemas.openxmlformats.org/drawingml/2006/main" idx="3">
          <a:schemeClr val="accent5"/>
        </a:fillRef>
        <a:effectRef xmlns:a="http://schemas.openxmlformats.org/drawingml/2006/main" idx="3">
          <a:schemeClr val="accent5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/>
        <a:p xmlns:a="http://schemas.openxmlformats.org/drawingml/2006/main">
          <a:pPr algn="ctr"/>
          <a:r>
            <a:rPr lang="ru-RU" sz="1800" dirty="0" smtClean="0"/>
            <a:t>Всего</a:t>
          </a:r>
          <a:br>
            <a:rPr lang="ru-RU" sz="1800" dirty="0" smtClean="0"/>
          </a:br>
          <a:r>
            <a:rPr lang="ru-RU" sz="1800" dirty="0" smtClean="0"/>
            <a:t>82 087,5 </a:t>
          </a:r>
          <a:r>
            <a:rPr lang="ru-RU" sz="1800" dirty="0" err="1" smtClean="0"/>
            <a:t>тыс.руб</a:t>
          </a:r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0.29311</cdr:x>
      <cdr:y>0.43948</cdr:y>
    </cdr:from>
    <cdr:to>
      <cdr:x>0.37391</cdr:x>
      <cdr:y>0.67672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8631566">
          <a:off x="2207781" y="2193481"/>
          <a:ext cx="1073739" cy="664895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/>
            <a:t>9</a:t>
          </a:r>
          <a:r>
            <a:rPr lang="ru-RU" sz="1800" b="1" dirty="0" smtClean="0"/>
            <a:t>,7%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0.52145</cdr:x>
      <cdr:y>0.36527</cdr:y>
    </cdr:from>
    <cdr:to>
      <cdr:x>0.59599</cdr:x>
      <cdr:y>0.58501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18631566">
          <a:off x="4100765" y="1843766"/>
          <a:ext cx="994506" cy="613414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800" b="1" dirty="0" smtClean="0"/>
            <a:t>7,0%</a:t>
          </a:r>
          <a:endParaRPr lang="ru-RU" sz="18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0.55917</cdr:x>
      <cdr:y>0.23549</cdr:y>
    </cdr:from>
    <cdr:to>
      <cdr:x>0.62082</cdr:x>
      <cdr:y>0.64418</cdr:y>
    </cdr:to>
    <cdr:sp macro="" textlink="">
      <cdr:nvSpPr>
        <cdr:cNvPr id="2" name="Стрелка вниз 1"/>
        <cdr:cNvSpPr/>
      </cdr:nvSpPr>
      <cdr:spPr>
        <a:xfrm xmlns:a="http://schemas.openxmlformats.org/drawingml/2006/main" rot="12923276">
          <a:off x="4675452" y="507301"/>
          <a:ext cx="515516" cy="880438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1">
          <a:schemeClr val="accent6"/>
        </a:lnRef>
        <a:fillRef xmlns:a="http://schemas.openxmlformats.org/drawingml/2006/main" idx="2">
          <a:schemeClr val="accent6"/>
        </a:fillRef>
        <a:effectRef xmlns:a="http://schemas.openxmlformats.org/drawingml/2006/main" idx="1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="vert" anchor="b"/>
        <a:lstStyle xmlns:a="http://schemas.openxmlformats.org/drawingml/2006/main"/>
        <a:p xmlns:a="http://schemas.openxmlformats.org/drawingml/2006/main">
          <a:pPr algn="ctr"/>
          <a:r>
            <a:rPr lang="ru-RU" sz="1800" dirty="0" smtClean="0"/>
            <a:t/>
          </a:r>
          <a:br>
            <a:rPr lang="ru-RU" sz="1800" dirty="0" smtClean="0"/>
          </a:br>
          <a:r>
            <a:rPr lang="ru-RU" sz="1800" dirty="0" smtClean="0"/>
            <a:t/>
          </a:r>
          <a:br>
            <a:rPr lang="ru-RU" sz="1800" dirty="0" smtClean="0"/>
          </a:br>
          <a:endParaRPr lang="ru-RU" sz="1800" dirty="0" smtClean="0"/>
        </a:p>
        <a:p xmlns:a="http://schemas.openxmlformats.org/drawingml/2006/main">
          <a:pPr algn="ctr"/>
          <a:r>
            <a:rPr lang="ru-RU" sz="1800" dirty="0" smtClean="0"/>
            <a:t/>
          </a:r>
          <a:br>
            <a:rPr lang="ru-RU" sz="1800" dirty="0" smtClean="0"/>
          </a:br>
          <a:r>
            <a:rPr lang="ru-RU" sz="1050" b="1" dirty="0" smtClean="0"/>
            <a:t>15,84%</a:t>
          </a:r>
          <a:endParaRPr lang="ru-RU" sz="1050" b="1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0.3996</cdr:x>
      <cdr:y>0.24354</cdr:y>
    </cdr:from>
    <cdr:to>
      <cdr:x>0.45849</cdr:x>
      <cdr:y>0.57577</cdr:y>
    </cdr:to>
    <cdr:sp macro="" textlink="">
      <cdr:nvSpPr>
        <cdr:cNvPr id="2" name="Стрелка вправо 1"/>
        <cdr:cNvSpPr/>
      </cdr:nvSpPr>
      <cdr:spPr>
        <a:xfrm xmlns:a="http://schemas.openxmlformats.org/drawingml/2006/main" rot="18190634">
          <a:off x="3148751" y="700017"/>
          <a:ext cx="764235" cy="484641"/>
        </a:xfrm>
        <a:prstGeom xmlns:a="http://schemas.openxmlformats.org/drawingml/2006/main" prst="rightArrow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4,8%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0.67568</cdr:x>
      <cdr:y>0.6129</cdr:y>
    </cdr:from>
    <cdr:to>
      <cdr:x>1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55214" y="1541206"/>
          <a:ext cx="1178502" cy="97339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/>
      </cdr:spPr>
      <cdr:txBody>
        <a:bodyPr xmlns:a="http://schemas.openxmlformats.org/drawingml/2006/main" vertOverflow="clip" vert="horz" wrap="none" rtlCol="0" anchor="ctr">
          <a:noAutofit/>
        </a:bodyPr>
        <a:lstStyle xmlns:a="http://schemas.openxmlformats.org/drawingml/2006/main"/>
        <a:p xmlns:a="http://schemas.openxmlformats.org/drawingml/2006/main">
          <a:pPr algn="ctr"/>
          <a:endParaRPr lang="ru-RU" sz="1800" b="1" dirty="0" smtClean="0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855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7890" y="0"/>
            <a:ext cx="2945024" cy="495855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4BF576-2E1D-4651-B722-470DF55C3342}" type="datetimeFigureOut">
              <a:rPr lang="ru-RU"/>
              <a:pPr>
                <a:defRPr/>
              </a:pPr>
              <a:t>20.05.2022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8562"/>
            <a:ext cx="2945024" cy="495854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AB0DF9D-75B9-415E-802D-CB7352349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5902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024" cy="495855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890" y="0"/>
            <a:ext cx="2945024" cy="495855"/>
          </a:xfrm>
          <a:prstGeom prst="rect">
            <a:avLst/>
          </a:prstGeom>
        </p:spPr>
        <p:txBody>
          <a:bodyPr vert="horz" lIns="91287" tIns="45643" rIns="91287" bIns="4564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5BE8DE-0146-4CF0-8536-F9FD9267BF9A}" type="datetimeFigureOut">
              <a:rPr lang="ru-RU"/>
              <a:pPr>
                <a:defRPr/>
              </a:pPr>
              <a:t>20.05.2022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7" tIns="45643" rIns="91287" bIns="4564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133" y="4705073"/>
            <a:ext cx="5436235" cy="4457937"/>
          </a:xfrm>
          <a:prstGeom prst="rect">
            <a:avLst/>
          </a:prstGeom>
        </p:spPr>
        <p:txBody>
          <a:bodyPr vert="horz" lIns="91287" tIns="45643" rIns="91287" bIns="4564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8562"/>
            <a:ext cx="2945024" cy="495854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890" y="9408562"/>
            <a:ext cx="2945024" cy="495854"/>
          </a:xfrm>
          <a:prstGeom prst="rect">
            <a:avLst/>
          </a:prstGeom>
        </p:spPr>
        <p:txBody>
          <a:bodyPr vert="horz" lIns="91287" tIns="45643" rIns="91287" bIns="4564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1E73AB-8755-4750-AD99-8440B33EC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087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050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2950"/>
            <a:ext cx="4954588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12353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26535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2950"/>
            <a:ext cx="4954588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99421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2950"/>
            <a:ext cx="4954588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68074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2950"/>
            <a:ext cx="4954588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112402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2950"/>
            <a:ext cx="4954588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143937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2950"/>
            <a:ext cx="4954588" cy="37147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251" tIns="45622" rIns="91251" bIns="45622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6409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59772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83290B-1A6E-4171-815B-1FA77090B942}" type="datetime1">
              <a:rPr lang="en-US" smtClean="0"/>
              <a:t>5/20/2022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B3F10-E915-4EA0-A847-C588050D3D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83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2C0A98-D0DD-4353-AE9A-3F90E4643B89}" type="datetime1">
              <a:rPr lang="en-US" smtClean="0"/>
              <a:t>5/20/2022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1CE2C5-E43E-4E0E-A93A-83A051F37E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67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C041FF-7D3F-4EB7-A472-B527E410D3C6}" type="datetime1">
              <a:rPr lang="en-US" smtClean="0"/>
              <a:t>5/20/2022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2D89A-A297-47D2-ACFF-CA64200100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41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8739" y="2487625"/>
            <a:ext cx="4107505" cy="40286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7C7D51-198C-4091-988C-1B2C9C420758}" type="datetime1">
              <a:rPr lang="en-US" smtClean="0"/>
              <a:t>5/20/2022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6EF9AE8-22F4-40B6-A875-F456445772C9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80F4AE-A047-4CC4-BF3C-EAE8C7762013}" type="datetime1">
              <a:rPr lang="en-US" smtClean="0"/>
              <a:t>5/20/2022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B2B96B-74E8-4AF3-AFB8-405FDEBC7206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E42FA-48C8-405D-BC65-798476C9B534}" type="datetime1">
              <a:rPr lang="en-US" smtClean="0"/>
              <a:t>5/20/2022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C6D93-FD6A-4199-B2D7-16DF6B1A8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5DBDE3-28B3-429B-A5EC-F6D5DF3931B4}" type="datetime1">
              <a:rPr lang="en-US" smtClean="0"/>
              <a:t>5/20/2022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8AB5D-63FC-4228-A664-CB1A8CD45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2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762E7B-7C0E-4591-B4A5-DF9D5BA707C7}" type="datetime1">
              <a:rPr lang="en-US" smtClean="0"/>
              <a:t>5/20/2022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8AB5D-63FC-4228-A664-CB1A8CD45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7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45F00-66B6-43E9-A397-66A9067C0368}" type="datetime1">
              <a:rPr lang="en-US" smtClean="0"/>
              <a:t>5/20/2022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2C6D93-FD6A-4199-B2D7-16DF6B1A8F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649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F70EB7-4B35-4B39-99E7-0C9A6301F8F1}" type="datetime1">
              <a:rPr lang="en-US" smtClean="0"/>
              <a:t>5/20/2022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5145F4-DAC7-484C-812A-8E94098238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133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BBD683-6069-421F-BE35-6E9AE713F818}" type="datetime1">
              <a:rPr lang="en-US" smtClean="0"/>
              <a:t>5/20/2022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A016FA-EF00-4D8C-BD16-256BE1CCE9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52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1FB2BE-6FB0-444B-A736-49C58F2E5955}" type="datetime1">
              <a:rPr lang="en-US" smtClean="0"/>
              <a:t>5/20/2022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7A10CA-9ED9-4189-977B-054ADD1264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471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01B43B-04AF-48AA-8E70-DEF638CC33E9}" type="datetime1">
              <a:rPr lang="en-US" smtClean="0"/>
              <a:t>5/20/2022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CD8FE-EB46-42DF-B84B-88A7685C2A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4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DC82CE-74AB-40F2-9CBB-FBDA4327B041}" type="datetime1">
              <a:rPr lang="en-US" smtClean="0"/>
              <a:t>5/20/2022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1154CB-0505-466D-8D4D-72EE4BF4F8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2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BFA34A-4D09-4FBA-BEE3-C711FE73106C}" type="datetime1">
              <a:rPr lang="en-US" smtClean="0"/>
              <a:t>5/20/2022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9E4CAC-6F82-4269-8038-3EABB68833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814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C373C77-0B13-4497-9AE5-6790FA755665}" type="datetime1">
              <a:rPr lang="en-US" smtClean="0"/>
              <a:t>5/20/2022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E8ADE0-8258-4182-9107-DF81D09EBB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98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703E96D-1E82-4B58-9CC4-8A4ED74A76F9}" type="datetime1">
              <a:rPr lang="en-US" smtClean="0"/>
              <a:t>5/20/2022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18AB5D-63FC-4228-A664-CB1A8CD45D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35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  <p:sldLayoutId id="2147483965" r:id="rId14"/>
    <p:sldLayoutId id="2147483977" r:id="rId15"/>
    <p:sldLayoutId id="2147483978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1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png"/><Relationship Id="rId4" Type="http://schemas.openxmlformats.org/officeDocument/2006/relationships/image" Target="../media/image7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chart" Target="../charts/char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1.wmf"/><Relationship Id="rId4" Type="http://schemas.openxmlformats.org/officeDocument/2006/relationships/image" Target="../media/image80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hyperlink" Target="http://www.bus.gov.ru/" TargetMode="External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12" Type="http://schemas.openxmlformats.org/officeDocument/2006/relationships/hyperlink" Target="http://www.torgi.gov.ru/" TargetMode="Externa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hyperlink" Target="http://www.gosuslugi.ru/" TargetMode="External"/><Relationship Id="rId5" Type="http://schemas.openxmlformats.org/officeDocument/2006/relationships/image" Target="../media/image85.png"/><Relationship Id="rId15" Type="http://schemas.openxmlformats.org/officeDocument/2006/relationships/hyperlink" Target="http://www.moshensk.ru/" TargetMode="External"/><Relationship Id="rId10" Type="http://schemas.openxmlformats.org/officeDocument/2006/relationships/hyperlink" Target="http://www.novkfo.ru/" TargetMode="External"/><Relationship Id="rId4" Type="http://schemas.openxmlformats.org/officeDocument/2006/relationships/image" Target="../media/image84.png"/><Relationship Id="rId9" Type="http://schemas.openxmlformats.org/officeDocument/2006/relationships/image" Target="../media/image89.png"/><Relationship Id="rId14" Type="http://schemas.openxmlformats.org/officeDocument/2006/relationships/hyperlink" Target="http://portal.novkfo.ru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mailto:Moshfinans@yandex.r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21" Type="http://schemas.openxmlformats.org/officeDocument/2006/relationships/image" Target="../media/image1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1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57188" y="2286000"/>
            <a:ext cx="8229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Отчет </a:t>
            </a:r>
          </a:p>
          <a:p>
            <a:pPr algn="ctr">
              <a:defRPr/>
            </a:pP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об исполнении  </a:t>
            </a:r>
          </a:p>
          <a:p>
            <a:pPr algn="ctr">
              <a:defRPr/>
            </a:pP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бюджета муниципального района за </a:t>
            </a:r>
            <a:r>
              <a:rPr lang="ru-RU" altLang="ru-RU" sz="4400" dirty="0" smtClean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2021 </a:t>
            </a:r>
            <a:r>
              <a:rPr lang="ru-RU" altLang="ru-RU" sz="4400" dirty="0">
                <a:ln w="0"/>
                <a:solidFill>
                  <a:srgbClr val="3333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Black" panose="020B0A04020102020204" pitchFamily="34" charset="0"/>
              </a:rPr>
              <a:t>год</a:t>
            </a:r>
            <a:r>
              <a:rPr lang="ru-RU" sz="4400" dirty="0">
                <a:latin typeface="+mj-lt"/>
                <a:ea typeface="+mj-ea"/>
                <a:cs typeface="+mj-cs"/>
              </a:rPr>
              <a:t/>
            </a:r>
            <a:br>
              <a:rPr lang="ru-RU" sz="4400" dirty="0">
                <a:latin typeface="+mj-lt"/>
                <a:ea typeface="+mj-ea"/>
                <a:cs typeface="+mj-cs"/>
              </a:rPr>
            </a:br>
            <a:r>
              <a:rPr lang="ru-RU" sz="4400" dirty="0">
                <a:solidFill>
                  <a:srgbClr val="004CBC"/>
                </a:solidFill>
                <a:latin typeface="+mj-lt"/>
                <a:ea typeface="+mj-ea"/>
                <a:cs typeface="+mj-cs"/>
              </a:rPr>
              <a:t>(Бюджет для граждан)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357189" y="6215063"/>
            <a:ext cx="8481202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47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b="1" dirty="0">
                <a:solidFill>
                  <a:srgbClr val="004CBC"/>
                </a:solidFill>
              </a:rPr>
              <a:t>комитет финансов Администрации Мошенского муниципального </a:t>
            </a:r>
            <a:r>
              <a:rPr lang="ru-RU" sz="3200" b="1" dirty="0" smtClean="0">
                <a:solidFill>
                  <a:srgbClr val="004CBC"/>
                </a:solidFill>
              </a:rPr>
              <a:t>района</a:t>
            </a:r>
            <a:endParaRPr lang="ru-RU" sz="3200" b="1" dirty="0">
              <a:solidFill>
                <a:srgbClr val="004CBC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-14287" y="9906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048000" y="337066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  <p:pic>
        <p:nvPicPr>
          <p:cNvPr id="10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5184" y="2447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bject 3"/>
          <p:cNvSpPr txBox="1">
            <a:spLocks noChangeArrowheads="1"/>
          </p:cNvSpPr>
          <p:nvPr/>
        </p:nvSpPr>
        <p:spPr bwMode="auto">
          <a:xfrm>
            <a:off x="114300" y="1052513"/>
            <a:ext cx="87884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200" b="1">
                <a:solidFill>
                  <a:srgbClr val="004CBC"/>
                </a:solidFill>
                <a:latin typeface="Calibri" pitchFamily="34" charset="0"/>
              </a:rPr>
              <a:t>Межбюджетные трансферты </a:t>
            </a:r>
            <a:r>
              <a:rPr lang="ru-RU" sz="2200">
                <a:latin typeface="Calibri" pitchFamily="34" charset="0"/>
              </a:rPr>
              <a:t>– это денежные средства, перечисляемые из одного бюджета бюджетной системы Российской Федерации другому.</a:t>
            </a:r>
          </a:p>
        </p:txBody>
      </p:sp>
      <p:sp>
        <p:nvSpPr>
          <p:cNvPr id="18435" name="object 4"/>
          <p:cNvSpPr>
            <a:spLocks noChangeArrowheads="1"/>
          </p:cNvSpPr>
          <p:nvPr/>
        </p:nvSpPr>
        <p:spPr bwMode="auto">
          <a:xfrm>
            <a:off x="80963" y="1928813"/>
            <a:ext cx="8994775" cy="4572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6" name="object 5"/>
          <p:cNvSpPr>
            <a:spLocks noChangeArrowheads="1"/>
          </p:cNvSpPr>
          <p:nvPr/>
        </p:nvSpPr>
        <p:spPr bwMode="auto">
          <a:xfrm>
            <a:off x="106363" y="2009775"/>
            <a:ext cx="4445000" cy="646113"/>
          </a:xfrm>
          <a:custGeom>
            <a:avLst/>
            <a:gdLst>
              <a:gd name="T0" fmla="*/ 0 w 4443984"/>
              <a:gd name="T1" fmla="*/ 0 h 646544"/>
              <a:gd name="T2" fmla="*/ 4443984 w 4443984"/>
              <a:gd name="T3" fmla="*/ 646544 h 646544"/>
            </a:gdLst>
            <a:ahLst/>
            <a:cxnLst/>
            <a:rect l="T0" t="T1" r="T2" b="T3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7" name="object 6"/>
          <p:cNvSpPr>
            <a:spLocks noChangeArrowheads="1"/>
          </p:cNvSpPr>
          <p:nvPr/>
        </p:nvSpPr>
        <p:spPr bwMode="auto">
          <a:xfrm>
            <a:off x="4551363" y="2009775"/>
            <a:ext cx="4443412" cy="646113"/>
          </a:xfrm>
          <a:custGeom>
            <a:avLst/>
            <a:gdLst>
              <a:gd name="T0" fmla="*/ 0 w 4443984"/>
              <a:gd name="T1" fmla="*/ 0 h 646544"/>
              <a:gd name="T2" fmla="*/ 4443984 w 4443984"/>
              <a:gd name="T3" fmla="*/ 646544 h 646544"/>
            </a:gdLst>
            <a:ahLst/>
            <a:cxnLst/>
            <a:rect l="T0" t="T1" r="T2" b="T3"/>
            <a:pathLst>
              <a:path w="4443984" h="646544">
                <a:moveTo>
                  <a:pt x="0" y="646544"/>
                </a:moveTo>
                <a:lnTo>
                  <a:pt x="4443984" y="646544"/>
                </a:lnTo>
                <a:lnTo>
                  <a:pt x="4443984" y="0"/>
                </a:lnTo>
                <a:lnTo>
                  <a:pt x="0" y="0"/>
                </a:lnTo>
                <a:lnTo>
                  <a:pt x="0" y="646544"/>
                </a:lnTo>
                <a:close/>
              </a:path>
            </a:pathLst>
          </a:custGeom>
          <a:solidFill>
            <a:srgbClr val="4F81B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8" name="object 7"/>
          <p:cNvSpPr>
            <a:spLocks noChangeArrowheads="1"/>
          </p:cNvSpPr>
          <p:nvPr/>
        </p:nvSpPr>
        <p:spPr bwMode="auto">
          <a:xfrm>
            <a:off x="106363" y="2655888"/>
            <a:ext cx="4445000" cy="11318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9" name="object 8"/>
          <p:cNvSpPr>
            <a:spLocks noChangeArrowheads="1"/>
          </p:cNvSpPr>
          <p:nvPr/>
        </p:nvSpPr>
        <p:spPr bwMode="auto">
          <a:xfrm>
            <a:off x="4551363" y="2655888"/>
            <a:ext cx="4443412" cy="113188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0" name="object 9"/>
          <p:cNvSpPr>
            <a:spLocks noChangeArrowheads="1"/>
          </p:cNvSpPr>
          <p:nvPr/>
        </p:nvSpPr>
        <p:spPr bwMode="auto">
          <a:xfrm>
            <a:off x="106363" y="3787775"/>
            <a:ext cx="4445000" cy="13430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1" name="object 10"/>
          <p:cNvSpPr>
            <a:spLocks noChangeArrowheads="1"/>
          </p:cNvSpPr>
          <p:nvPr/>
        </p:nvSpPr>
        <p:spPr bwMode="auto">
          <a:xfrm>
            <a:off x="4551363" y="3787775"/>
            <a:ext cx="4443412" cy="134302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2" name="object 11"/>
          <p:cNvSpPr>
            <a:spLocks noChangeArrowheads="1"/>
          </p:cNvSpPr>
          <p:nvPr/>
        </p:nvSpPr>
        <p:spPr bwMode="auto">
          <a:xfrm>
            <a:off x="106363" y="5130800"/>
            <a:ext cx="4445000" cy="13430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3" name="object 12"/>
          <p:cNvSpPr>
            <a:spLocks noChangeArrowheads="1"/>
          </p:cNvSpPr>
          <p:nvPr/>
        </p:nvSpPr>
        <p:spPr bwMode="auto">
          <a:xfrm>
            <a:off x="4551363" y="5130800"/>
            <a:ext cx="4443412" cy="13430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4" name="object 13"/>
          <p:cNvSpPr>
            <a:spLocks noChangeArrowheads="1"/>
          </p:cNvSpPr>
          <p:nvPr/>
        </p:nvSpPr>
        <p:spPr bwMode="auto">
          <a:xfrm>
            <a:off x="4551363" y="2009775"/>
            <a:ext cx="0" cy="4464050"/>
          </a:xfrm>
          <a:custGeom>
            <a:avLst/>
            <a:gdLst>
              <a:gd name="T0" fmla="*/ 0 h 4464512"/>
              <a:gd name="T1" fmla="*/ 4464512 h 4464512"/>
            </a:gdLst>
            <a:ahLst/>
            <a:cxnLst/>
            <a:rect l="0" t="T0" r="0" b="T1"/>
            <a:pathLst>
              <a:path h="4464512">
                <a:moveTo>
                  <a:pt x="0" y="0"/>
                </a:moveTo>
                <a:lnTo>
                  <a:pt x="0" y="4464512"/>
                </a:lnTo>
              </a:path>
            </a:pathLst>
          </a:cu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5" name="object 14"/>
          <p:cNvSpPr txBox="1">
            <a:spLocks noChangeArrowheads="1"/>
          </p:cNvSpPr>
          <p:nvPr/>
        </p:nvSpPr>
        <p:spPr bwMode="auto">
          <a:xfrm>
            <a:off x="185738" y="2165350"/>
            <a:ext cx="41243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Виды межбюджетных трансфертов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400"/>
              </a:lnSpc>
            </a:pPr>
            <a:endParaRPr lang="ru-RU" sz="14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Дотации (от лат. «Dotatio» - дар, пожертвование)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900"/>
              </a:lnSpc>
              <a:spcBef>
                <a:spcPts val="50"/>
              </a:spcBef>
            </a:pPr>
            <a:endParaRPr lang="ru-RU" sz="9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Субвенции (от лат. «Subvenire»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приходить на помощь)</a:t>
            </a:r>
            <a:endParaRPr lang="ru-RU" sz="2000">
              <a:latin typeface="Calibri" pitchFamily="34" charset="0"/>
            </a:endParaRPr>
          </a:p>
          <a:p>
            <a:pPr marL="173038">
              <a:lnSpc>
                <a:spcPts val="750"/>
              </a:lnSpc>
              <a:spcBef>
                <a:spcPts val="25"/>
              </a:spcBef>
            </a:pPr>
            <a:endParaRPr lang="ru-RU" sz="7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Субсидии (от лат. «Subsidium» -</a:t>
            </a:r>
            <a:endParaRPr lang="ru-RU" sz="2000">
              <a:latin typeface="Calibri" pitchFamily="34" charset="0"/>
            </a:endParaRPr>
          </a:p>
          <a:p>
            <a:pPr marL="173038"/>
            <a:r>
              <a:rPr lang="ru-RU" sz="2000" b="1">
                <a:latin typeface="Calibri" pitchFamily="34" charset="0"/>
              </a:rPr>
              <a:t>поддержка)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8446" name="object 15"/>
          <p:cNvSpPr txBox="1">
            <a:spLocks noChangeArrowheads="1"/>
          </p:cNvSpPr>
          <p:nvPr/>
        </p:nvSpPr>
        <p:spPr bwMode="auto">
          <a:xfrm>
            <a:off x="4646613" y="2165350"/>
            <a:ext cx="4329112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Определение</a:t>
            </a:r>
            <a:endParaRPr lang="ru-RU" sz="2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63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без определения конкретной цели их использования</a:t>
            </a:r>
          </a:p>
          <a:p>
            <a:pPr>
              <a:lnSpc>
                <a:spcPts val="900"/>
              </a:lnSpc>
              <a:spcBef>
                <a:spcPts val="25"/>
              </a:spcBef>
            </a:pPr>
            <a:endParaRPr lang="ru-RU" sz="9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финансирование</a:t>
            </a:r>
          </a:p>
          <a:p>
            <a:pPr algn="ctr"/>
            <a:r>
              <a:rPr lang="ru-RU" sz="2000">
                <a:latin typeface="Calibri" pitchFamily="34" charset="0"/>
              </a:rPr>
              <a:t>«переданных» другим публично-</a:t>
            </a:r>
          </a:p>
          <a:p>
            <a:pPr algn="ctr"/>
            <a:r>
              <a:rPr lang="ru-RU" sz="2000">
                <a:latin typeface="Calibri" pitchFamily="34" charset="0"/>
              </a:rPr>
              <a:t>правовым образованиям полномочий</a:t>
            </a: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>
              <a:lnSpc>
                <a:spcPts val="1300"/>
              </a:lnSpc>
              <a:spcBef>
                <a:spcPts val="75"/>
              </a:spcBef>
            </a:pPr>
            <a:endParaRPr lang="ru-RU" sz="1300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Предоставляются на условиях долевого</a:t>
            </a:r>
          </a:p>
          <a:p>
            <a:pPr algn="ctr"/>
            <a:r>
              <a:rPr lang="ru-RU" sz="2000">
                <a:latin typeface="Calibri" pitchFamily="34" charset="0"/>
              </a:rPr>
              <a:t>софинансирования расходов других</a:t>
            </a:r>
          </a:p>
          <a:p>
            <a:pPr algn="ctr"/>
            <a:r>
              <a:rPr lang="ru-RU" sz="2000">
                <a:latin typeface="Calibri" pitchFamily="34" charset="0"/>
              </a:rPr>
              <a:t>бюджетов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99493" y="207665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48000" y="299998"/>
            <a:ext cx="5114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75" y="5291138"/>
            <a:ext cx="25034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1</a:t>
            </a:r>
            <a:r>
              <a:rPr sz="1500" b="1" spc="-30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500" b="1" baseline="2777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500" b="1" spc="-15" baseline="2777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бщ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го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у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рс</a:t>
            </a:r>
            <a:r>
              <a:rPr sz="1500" b="1" spc="30" baseline="2777" err="1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1500" b="1" spc="-7" baseline="2777" err="1">
                <a:solidFill>
                  <a:srgbClr val="404040"/>
                </a:solidFill>
                <a:latin typeface="+mn-lt"/>
                <a:cs typeface="Times New Roman"/>
              </a:rPr>
              <a:t>ве</a:t>
            </a:r>
            <a:r>
              <a:rPr sz="1500" b="1" baseline="2777" err="1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-</a:t>
            </a:r>
            <a:r>
              <a:rPr lang="ru-RU" sz="1500" b="1" spc="-7" baseline="2777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3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9375" y="5437188"/>
            <a:ext cx="842963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ные 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просы»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9125" y="4702175"/>
            <a:ext cx="1100138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02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«Наци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льн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я</a:t>
            </a:r>
            <a:endParaRPr sz="1000">
              <a:latin typeface="+mn-lt"/>
              <a:cs typeface="Times New Roman"/>
            </a:endParaRPr>
          </a:p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обо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рон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9461" name="object 5"/>
          <p:cNvSpPr txBox="1">
            <a:spLocks noChangeArrowheads="1"/>
          </p:cNvSpPr>
          <p:nvPr/>
        </p:nvSpPr>
        <p:spPr bwMode="auto">
          <a:xfrm>
            <a:off x="1482725" y="5443538"/>
            <a:ext cx="123507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безопасность и правоохранительная деятельность»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2" name="object 6"/>
          <p:cNvSpPr txBox="1">
            <a:spLocks noChangeArrowheads="1"/>
          </p:cNvSpPr>
          <p:nvPr/>
        </p:nvSpPr>
        <p:spPr bwMode="auto">
          <a:xfrm>
            <a:off x="1914525" y="4643438"/>
            <a:ext cx="1100138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04 «Национальная экономика»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3" name="object 7"/>
          <p:cNvSpPr txBox="1">
            <a:spLocks noChangeArrowheads="1"/>
          </p:cNvSpPr>
          <p:nvPr/>
        </p:nvSpPr>
        <p:spPr bwMode="auto">
          <a:xfrm>
            <a:off x="2800350" y="5692775"/>
            <a:ext cx="876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05 «Жилищно- коммунальное хозяйство»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4" name="object 8"/>
          <p:cNvSpPr txBox="1">
            <a:spLocks noChangeArrowheads="1"/>
          </p:cNvSpPr>
          <p:nvPr/>
        </p:nvSpPr>
        <p:spPr bwMode="auto">
          <a:xfrm>
            <a:off x="3355975" y="4600575"/>
            <a:ext cx="7842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06 «Охрана окружающей среды»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797300" y="5075238"/>
            <a:ext cx="1055688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7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б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раз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9466" name="object 10"/>
          <p:cNvSpPr txBox="1">
            <a:spLocks noChangeArrowheads="1"/>
          </p:cNvSpPr>
          <p:nvPr/>
        </p:nvSpPr>
        <p:spPr bwMode="auto">
          <a:xfrm>
            <a:off x="4662488" y="5302250"/>
            <a:ext cx="1062037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08 «Культура, кинематография»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11738" y="5075238"/>
            <a:ext cx="1300162" cy="1651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0</a:t>
            </a:r>
            <a:r>
              <a:rPr sz="1000" b="1" spc="-5">
                <a:solidFill>
                  <a:srgbClr val="404040"/>
                </a:solidFill>
                <a:latin typeface="+mn-lt"/>
                <a:cs typeface="Times New Roman"/>
              </a:rPr>
              <a:t>9</a:t>
            </a:r>
            <a:r>
              <a:rPr sz="1000" b="1" spc="-2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«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Здр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а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в</a:t>
            </a:r>
            <a:r>
              <a:rPr sz="1000" b="1">
                <a:solidFill>
                  <a:srgbClr val="404040"/>
                </a:solidFill>
                <a:latin typeface="+mn-lt"/>
                <a:cs typeface="Times New Roman"/>
              </a:rPr>
              <a:t>оо</a:t>
            </a:r>
            <a:r>
              <a:rPr sz="1000" b="1" spc="-15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1000" b="1" spc="-10">
                <a:solidFill>
                  <a:srgbClr val="404040"/>
                </a:solidFill>
                <a:latin typeface="+mn-lt"/>
                <a:cs typeface="Times New Roman"/>
              </a:rPr>
              <a:t>ранение»</a:t>
            </a:r>
            <a:endParaRPr sz="1000">
              <a:latin typeface="+mn-lt"/>
              <a:cs typeface="Times New Roman"/>
            </a:endParaRPr>
          </a:p>
        </p:txBody>
      </p:sp>
      <p:sp>
        <p:nvSpPr>
          <p:cNvPr id="19468" name="object 12"/>
          <p:cNvSpPr txBox="1">
            <a:spLocks noChangeArrowheads="1"/>
          </p:cNvSpPr>
          <p:nvPr/>
        </p:nvSpPr>
        <p:spPr bwMode="auto">
          <a:xfrm>
            <a:off x="5659438" y="4643438"/>
            <a:ext cx="9556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10 «Социальная политика»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69" name="object 13"/>
          <p:cNvSpPr txBox="1">
            <a:spLocks noChangeArrowheads="1"/>
          </p:cNvSpPr>
          <p:nvPr/>
        </p:nvSpPr>
        <p:spPr bwMode="auto">
          <a:xfrm>
            <a:off x="6380163" y="4930775"/>
            <a:ext cx="94138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11 «Физическая культура и спорт»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0" name="object 14"/>
          <p:cNvSpPr txBox="1">
            <a:spLocks noChangeArrowheads="1"/>
          </p:cNvSpPr>
          <p:nvPr/>
        </p:nvSpPr>
        <p:spPr bwMode="auto">
          <a:xfrm>
            <a:off x="6938963" y="5453063"/>
            <a:ext cx="8255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12 «Средства массовой информации»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1" name="object 15"/>
          <p:cNvSpPr txBox="1">
            <a:spLocks noChangeArrowheads="1"/>
          </p:cNvSpPr>
          <p:nvPr/>
        </p:nvSpPr>
        <p:spPr bwMode="auto">
          <a:xfrm>
            <a:off x="7531100" y="5940425"/>
            <a:ext cx="1139825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13 «Обслуживание государственного и муниципального долга»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2" name="object 16"/>
          <p:cNvSpPr txBox="1">
            <a:spLocks noChangeArrowheads="1"/>
          </p:cNvSpPr>
          <p:nvPr/>
        </p:nvSpPr>
        <p:spPr bwMode="auto">
          <a:xfrm>
            <a:off x="7964488" y="4979988"/>
            <a:ext cx="1179512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0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14 «Межбюджетные трансферты общего характера»</a:t>
            </a:r>
            <a:endParaRPr lang="ru-RU" sz="1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473" name="object 17"/>
          <p:cNvSpPr>
            <a:spLocks noChangeArrowheads="1"/>
          </p:cNvSpPr>
          <p:nvPr/>
        </p:nvSpPr>
        <p:spPr bwMode="auto">
          <a:xfrm>
            <a:off x="107950" y="676275"/>
            <a:ext cx="8785225" cy="2303463"/>
          </a:xfrm>
          <a:custGeom>
            <a:avLst/>
            <a:gdLst>
              <a:gd name="T0" fmla="*/ 0 w 8785225"/>
              <a:gd name="T1" fmla="*/ 0 h 2303526"/>
              <a:gd name="T2" fmla="*/ 8785225 w 8785225"/>
              <a:gd name="T3" fmla="*/ 2303526 h 2303526"/>
            </a:gdLst>
            <a:ahLst/>
            <a:cxnLst/>
            <a:rect l="T0" t="T1" r="T2" b="T3"/>
            <a:pathLst>
              <a:path w="8785225" h="2303526">
                <a:moveTo>
                  <a:pt x="0" y="2303526"/>
                </a:moveTo>
                <a:lnTo>
                  <a:pt x="8785225" y="2303526"/>
                </a:lnTo>
                <a:lnTo>
                  <a:pt x="8785225" y="0"/>
                </a:lnTo>
                <a:lnTo>
                  <a:pt x="0" y="0"/>
                </a:lnTo>
                <a:lnTo>
                  <a:pt x="0" y="2303526"/>
                </a:lnTo>
                <a:close/>
              </a:path>
            </a:pathLst>
          </a:cu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4" name="object 18"/>
          <p:cNvSpPr txBox="1">
            <a:spLocks noChangeArrowheads="1"/>
          </p:cNvSpPr>
          <p:nvPr/>
        </p:nvSpPr>
        <p:spPr bwMode="auto">
          <a:xfrm>
            <a:off x="179388" y="727075"/>
            <a:ext cx="8629650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12700">
              <a:lnSpc>
                <a:spcPts val="1513"/>
              </a:lnSpc>
            </a:pPr>
            <a:endParaRPr lang="ru-RU" sz="1600" b="1">
              <a:latin typeface="Arial Narrow" pitchFamily="34" charset="0"/>
              <a:cs typeface="Times New Roman" pitchFamily="18" charset="0"/>
            </a:endParaRPr>
          </a:p>
          <a:p>
            <a:pPr marL="12700" algn="just"/>
            <a:r>
              <a:rPr lang="ru-RU" sz="1400" b="1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</a:t>
            </a:r>
          </a:p>
          <a:p>
            <a:pPr marL="12700" algn="just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marL="12700"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marL="12700" algn="just"/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marL="12700" algn="just"/>
            <a:r>
              <a:rPr lang="ru-RU" sz="1400" b="1"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pPr marL="12700" algn="just">
              <a:buFont typeface="Arial" pitchFamily="34" charset="0"/>
              <a:buChar char="•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12700" algn="just">
              <a:buFont typeface="Arial" pitchFamily="34" charset="0"/>
              <a:buChar char="•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12700" algn="just">
              <a:buFont typeface="Arial" pitchFamily="34" charset="0"/>
              <a:buChar char="•"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по муниципальным программам Мошенского муниципального района</a:t>
            </a:r>
          </a:p>
          <a:p>
            <a:pPr marL="12700" algn="ctr"/>
            <a:r>
              <a:rPr lang="ru-RU" sz="2000" b="1">
                <a:solidFill>
                  <a:srgbClr val="004CBC"/>
                </a:solidFill>
                <a:latin typeface="Arial Narrow" pitchFamily="34" charset="0"/>
                <a:cs typeface="Times New Roman" pitchFamily="18" charset="0"/>
              </a:rPr>
              <a:t>Разделы классификации расходов бюджетов</a:t>
            </a:r>
            <a:endParaRPr lang="ru-RU" sz="2000">
              <a:solidFill>
                <a:srgbClr val="004CBC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9475" name="object 19"/>
          <p:cNvSpPr>
            <a:spLocks noChangeArrowheads="1"/>
          </p:cNvSpPr>
          <p:nvPr/>
        </p:nvSpPr>
        <p:spPr bwMode="auto">
          <a:xfrm>
            <a:off x="107950" y="3771900"/>
            <a:ext cx="8856663" cy="63658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6" name="object 20"/>
          <p:cNvSpPr>
            <a:spLocks noChangeArrowheads="1"/>
          </p:cNvSpPr>
          <p:nvPr/>
        </p:nvSpPr>
        <p:spPr bwMode="auto">
          <a:xfrm>
            <a:off x="539750" y="4402138"/>
            <a:ext cx="0" cy="846137"/>
          </a:xfrm>
          <a:custGeom>
            <a:avLst/>
            <a:gdLst>
              <a:gd name="T0" fmla="*/ 0 h 846201"/>
              <a:gd name="T1" fmla="*/ 846201 h 846201"/>
            </a:gdLst>
            <a:ahLst/>
            <a:cxnLst/>
            <a:rect l="0" t="T0" r="0" b="T1"/>
            <a:pathLst>
              <a:path h="846201">
                <a:moveTo>
                  <a:pt x="0" y="0"/>
                </a:moveTo>
                <a:lnTo>
                  <a:pt x="0" y="846201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7" name="object 21"/>
          <p:cNvSpPr>
            <a:spLocks noChangeArrowheads="1"/>
          </p:cNvSpPr>
          <p:nvPr/>
        </p:nvSpPr>
        <p:spPr bwMode="auto">
          <a:xfrm>
            <a:off x="1154113" y="4414838"/>
            <a:ext cx="0" cy="244475"/>
          </a:xfrm>
          <a:custGeom>
            <a:avLst/>
            <a:gdLst>
              <a:gd name="T0" fmla="*/ 0 h 244475"/>
              <a:gd name="T1" fmla="*/ 244475 h 244475"/>
            </a:gdLst>
            <a:ahLst/>
            <a:cxnLst/>
            <a:rect l="0" t="T0" r="0" b="T1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8" name="object 22"/>
          <p:cNvSpPr>
            <a:spLocks noChangeArrowheads="1"/>
          </p:cNvSpPr>
          <p:nvPr/>
        </p:nvSpPr>
        <p:spPr bwMode="auto">
          <a:xfrm>
            <a:off x="1774825" y="4435475"/>
            <a:ext cx="0" cy="823913"/>
          </a:xfrm>
          <a:custGeom>
            <a:avLst/>
            <a:gdLst>
              <a:gd name="T0" fmla="*/ 0 h 823849"/>
              <a:gd name="T1" fmla="*/ 823849 h 823849"/>
            </a:gdLst>
            <a:ahLst/>
            <a:cxnLst/>
            <a:rect l="0" t="T0" r="0" b="T1"/>
            <a:pathLst>
              <a:path h="823849">
                <a:moveTo>
                  <a:pt x="0" y="0"/>
                </a:moveTo>
                <a:lnTo>
                  <a:pt x="0" y="823849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79" name="object 23"/>
          <p:cNvSpPr>
            <a:spLocks noChangeArrowheads="1"/>
          </p:cNvSpPr>
          <p:nvPr/>
        </p:nvSpPr>
        <p:spPr bwMode="auto">
          <a:xfrm>
            <a:off x="2408238" y="4435475"/>
            <a:ext cx="0" cy="165100"/>
          </a:xfrm>
          <a:custGeom>
            <a:avLst/>
            <a:gdLst>
              <a:gd name="T0" fmla="*/ 0 h 165100"/>
              <a:gd name="T1" fmla="*/ 165100 h 165100"/>
            </a:gdLst>
            <a:ahLst/>
            <a:cxnLst/>
            <a:rect l="0" t="T0" r="0" b="T1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0" name="object 24"/>
          <p:cNvSpPr>
            <a:spLocks noChangeArrowheads="1"/>
          </p:cNvSpPr>
          <p:nvPr/>
        </p:nvSpPr>
        <p:spPr bwMode="auto">
          <a:xfrm>
            <a:off x="3059113" y="4435475"/>
            <a:ext cx="0" cy="1214438"/>
          </a:xfrm>
          <a:custGeom>
            <a:avLst/>
            <a:gdLst>
              <a:gd name="T0" fmla="*/ 0 h 1214374"/>
              <a:gd name="T1" fmla="*/ 1214374 h 1214374"/>
            </a:gdLst>
            <a:ahLst/>
            <a:cxnLst/>
            <a:rect l="0" t="T0" r="0" b="T1"/>
            <a:pathLst>
              <a:path h="1214374">
                <a:moveTo>
                  <a:pt x="0" y="0"/>
                </a:moveTo>
                <a:lnTo>
                  <a:pt x="0" y="1214374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1" name="object 25"/>
          <p:cNvSpPr>
            <a:spLocks noChangeArrowheads="1"/>
          </p:cNvSpPr>
          <p:nvPr/>
        </p:nvSpPr>
        <p:spPr bwMode="auto">
          <a:xfrm>
            <a:off x="3635375" y="4435475"/>
            <a:ext cx="0" cy="165100"/>
          </a:xfrm>
          <a:custGeom>
            <a:avLst/>
            <a:gdLst>
              <a:gd name="T0" fmla="*/ 0 h 165100"/>
              <a:gd name="T1" fmla="*/ 165100 h 165100"/>
            </a:gdLst>
            <a:ahLst/>
            <a:cxnLst/>
            <a:rect l="0" t="T0" r="0" b="T1"/>
            <a:pathLst>
              <a:path h="165100">
                <a:moveTo>
                  <a:pt x="0" y="0"/>
                </a:moveTo>
                <a:lnTo>
                  <a:pt x="0" y="16510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2" name="object 26"/>
          <p:cNvSpPr>
            <a:spLocks noChangeArrowheads="1"/>
          </p:cNvSpPr>
          <p:nvPr/>
        </p:nvSpPr>
        <p:spPr bwMode="auto">
          <a:xfrm>
            <a:off x="4284663" y="4414838"/>
            <a:ext cx="0" cy="660400"/>
          </a:xfrm>
          <a:custGeom>
            <a:avLst/>
            <a:gdLst>
              <a:gd name="T0" fmla="*/ 0 h 660400"/>
              <a:gd name="T1" fmla="*/ 660400 h 660400"/>
            </a:gdLst>
            <a:ahLst/>
            <a:cxnLst/>
            <a:rect l="0" t="T0" r="0" b="T1"/>
            <a:pathLst>
              <a:path h="660400">
                <a:moveTo>
                  <a:pt x="0" y="0"/>
                </a:moveTo>
                <a:lnTo>
                  <a:pt x="0" y="66040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3" name="object 27"/>
          <p:cNvSpPr>
            <a:spLocks noChangeArrowheads="1"/>
          </p:cNvSpPr>
          <p:nvPr/>
        </p:nvSpPr>
        <p:spPr bwMode="auto">
          <a:xfrm>
            <a:off x="4932363" y="4414838"/>
            <a:ext cx="0" cy="844550"/>
          </a:xfrm>
          <a:custGeom>
            <a:avLst/>
            <a:gdLst>
              <a:gd name="T0" fmla="*/ 0 h 844550"/>
              <a:gd name="T1" fmla="*/ 844550 h 844550"/>
            </a:gdLst>
            <a:ahLst/>
            <a:cxnLst/>
            <a:rect l="0" t="T0" r="0" b="T1"/>
            <a:pathLst>
              <a:path h="844550">
                <a:moveTo>
                  <a:pt x="0" y="0"/>
                </a:moveTo>
                <a:lnTo>
                  <a:pt x="0" y="84455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4" name="object 28"/>
          <p:cNvSpPr>
            <a:spLocks noChangeArrowheads="1"/>
          </p:cNvSpPr>
          <p:nvPr/>
        </p:nvSpPr>
        <p:spPr bwMode="auto">
          <a:xfrm>
            <a:off x="5508625" y="4414838"/>
            <a:ext cx="0" cy="617537"/>
          </a:xfrm>
          <a:custGeom>
            <a:avLst/>
            <a:gdLst>
              <a:gd name="T0" fmla="*/ 0 h 617601"/>
              <a:gd name="T1" fmla="*/ 617601 h 617601"/>
            </a:gdLst>
            <a:ahLst/>
            <a:cxnLst/>
            <a:rect l="0" t="T0" r="0" b="T1"/>
            <a:pathLst>
              <a:path h="617601">
                <a:moveTo>
                  <a:pt x="0" y="0"/>
                </a:moveTo>
                <a:lnTo>
                  <a:pt x="0" y="617601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5" name="object 29"/>
          <p:cNvSpPr>
            <a:spLocks noChangeArrowheads="1"/>
          </p:cNvSpPr>
          <p:nvPr/>
        </p:nvSpPr>
        <p:spPr bwMode="auto">
          <a:xfrm>
            <a:off x="6156325" y="4414838"/>
            <a:ext cx="0" cy="244475"/>
          </a:xfrm>
          <a:custGeom>
            <a:avLst/>
            <a:gdLst>
              <a:gd name="T0" fmla="*/ 0 h 244475"/>
              <a:gd name="T1" fmla="*/ 244475 h 244475"/>
            </a:gdLst>
            <a:ahLst/>
            <a:cxnLst/>
            <a:rect l="0" t="T0" r="0" b="T1"/>
            <a:pathLst>
              <a:path h="244475">
                <a:moveTo>
                  <a:pt x="0" y="0"/>
                </a:moveTo>
                <a:lnTo>
                  <a:pt x="0" y="244475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6" name="object 30"/>
          <p:cNvSpPr>
            <a:spLocks noChangeArrowheads="1"/>
          </p:cNvSpPr>
          <p:nvPr/>
        </p:nvSpPr>
        <p:spPr bwMode="auto">
          <a:xfrm>
            <a:off x="6732588" y="4414838"/>
            <a:ext cx="0" cy="523875"/>
          </a:xfrm>
          <a:custGeom>
            <a:avLst/>
            <a:gdLst>
              <a:gd name="T0" fmla="*/ 0 h 523875"/>
              <a:gd name="T1" fmla="*/ 523875 h 523875"/>
            </a:gdLst>
            <a:ahLst/>
            <a:cxnLst/>
            <a:rect l="0" t="T0" r="0" b="T1"/>
            <a:pathLst>
              <a:path h="523875">
                <a:moveTo>
                  <a:pt x="0" y="0"/>
                </a:moveTo>
                <a:lnTo>
                  <a:pt x="0" y="523875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7" name="object 31"/>
          <p:cNvSpPr>
            <a:spLocks noChangeArrowheads="1"/>
          </p:cNvSpPr>
          <p:nvPr/>
        </p:nvSpPr>
        <p:spPr bwMode="auto">
          <a:xfrm>
            <a:off x="7348538" y="4414838"/>
            <a:ext cx="0" cy="995362"/>
          </a:xfrm>
          <a:custGeom>
            <a:avLst/>
            <a:gdLst>
              <a:gd name="T0" fmla="*/ 0 h 995426"/>
              <a:gd name="T1" fmla="*/ 995426 h 995426"/>
            </a:gdLst>
            <a:ahLst/>
            <a:cxnLst/>
            <a:rect l="0" t="T0" r="0" b="T1"/>
            <a:pathLst>
              <a:path h="995426">
                <a:moveTo>
                  <a:pt x="0" y="0"/>
                </a:moveTo>
                <a:lnTo>
                  <a:pt x="0" y="995426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8" name="object 32"/>
          <p:cNvSpPr>
            <a:spLocks noChangeArrowheads="1"/>
          </p:cNvSpPr>
          <p:nvPr/>
        </p:nvSpPr>
        <p:spPr bwMode="auto">
          <a:xfrm>
            <a:off x="7956550" y="4384675"/>
            <a:ext cx="6350" cy="1481138"/>
          </a:xfrm>
          <a:custGeom>
            <a:avLst/>
            <a:gdLst>
              <a:gd name="T0" fmla="*/ 0 w 6350"/>
              <a:gd name="T1" fmla="*/ 0 h 1481201"/>
              <a:gd name="T2" fmla="*/ 6350 w 6350"/>
              <a:gd name="T3" fmla="*/ 1481201 h 1481201"/>
            </a:gdLst>
            <a:ahLst/>
            <a:cxnLst/>
            <a:rect l="T0" t="T1" r="T2" b="T3"/>
            <a:pathLst>
              <a:path w="6350" h="1481201">
                <a:moveTo>
                  <a:pt x="0" y="0"/>
                </a:moveTo>
                <a:lnTo>
                  <a:pt x="6350" y="1481201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89" name="object 33"/>
          <p:cNvSpPr>
            <a:spLocks noChangeArrowheads="1"/>
          </p:cNvSpPr>
          <p:nvPr/>
        </p:nvSpPr>
        <p:spPr bwMode="auto">
          <a:xfrm>
            <a:off x="8604250" y="4414838"/>
            <a:ext cx="0" cy="522287"/>
          </a:xfrm>
          <a:custGeom>
            <a:avLst/>
            <a:gdLst>
              <a:gd name="T0" fmla="*/ 0 h 522350"/>
              <a:gd name="T1" fmla="*/ 522350 h 522350"/>
            </a:gdLst>
            <a:ahLst/>
            <a:cxnLst/>
            <a:rect l="0" t="T0" r="0" b="T1"/>
            <a:pathLst>
              <a:path h="522350">
                <a:moveTo>
                  <a:pt x="0" y="0"/>
                </a:moveTo>
                <a:lnTo>
                  <a:pt x="0" y="522350"/>
                </a:lnTo>
              </a:path>
            </a:pathLst>
          </a:custGeom>
          <a:noFill/>
          <a:ln w="19050">
            <a:solidFill>
              <a:srgbClr val="89878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-14287" y="7270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6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9321" y="12227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14663" y="214610"/>
            <a:ext cx="51546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bject 23"/>
          <p:cNvSpPr>
            <a:spLocks noChangeArrowheads="1"/>
          </p:cNvSpPr>
          <p:nvPr/>
        </p:nvSpPr>
        <p:spPr bwMode="auto">
          <a:xfrm>
            <a:off x="209550" y="5654675"/>
            <a:ext cx="4505325" cy="1014413"/>
          </a:xfrm>
          <a:custGeom>
            <a:avLst/>
            <a:gdLst>
              <a:gd name="T0" fmla="*/ 0 w 4506468"/>
              <a:gd name="T1" fmla="*/ 0 h 1014983"/>
              <a:gd name="T2" fmla="*/ 4506468 w 4506468"/>
              <a:gd name="T3" fmla="*/ 1014983 h 1014983"/>
            </a:gdLst>
            <a:ahLst/>
            <a:cxnLst/>
            <a:rect l="T0" t="T1" r="T2" b="T3"/>
            <a:pathLst>
              <a:path w="4506468" h="1014983">
                <a:moveTo>
                  <a:pt x="0" y="1014984"/>
                </a:moveTo>
                <a:lnTo>
                  <a:pt x="4506468" y="1014984"/>
                </a:lnTo>
                <a:lnTo>
                  <a:pt x="4506468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F9C090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ru-RU" sz="1500">
                <a:latin typeface="Calibri" pitchFamily="34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</a:t>
            </a:r>
            <a:r>
              <a:rPr lang="en-US" sz="150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500">
                <a:latin typeface="Calibri" pitchFamily="34" charset="0"/>
                <a:cs typeface="Times New Roman" pitchFamily="18" charset="0"/>
              </a:rPr>
              <a:t>средств на счёте бюджета, взять в долг).</a:t>
            </a:r>
          </a:p>
        </p:txBody>
      </p:sp>
      <p:sp>
        <p:nvSpPr>
          <p:cNvPr id="20483" name="object 2"/>
          <p:cNvSpPr>
            <a:spLocks noChangeArrowheads="1"/>
          </p:cNvSpPr>
          <p:nvPr/>
        </p:nvSpPr>
        <p:spPr bwMode="auto">
          <a:xfrm>
            <a:off x="1293813" y="4630738"/>
            <a:ext cx="1979612" cy="1006475"/>
          </a:xfrm>
          <a:custGeom>
            <a:avLst/>
            <a:gdLst>
              <a:gd name="T0" fmla="*/ 0 w 1979676"/>
              <a:gd name="T1" fmla="*/ 0 h 1005839"/>
              <a:gd name="T2" fmla="*/ 1979676 w 1979676"/>
              <a:gd name="T3" fmla="*/ 1005839 h 1005839"/>
            </a:gdLst>
            <a:ahLst/>
            <a:cxnLst/>
            <a:rect l="T0" t="T1" r="T2" b="T3"/>
            <a:pathLst>
              <a:path w="1979676" h="1005839">
                <a:moveTo>
                  <a:pt x="1601597" y="0"/>
                </a:moveTo>
                <a:lnTo>
                  <a:pt x="378079" y="0"/>
                </a:lnTo>
                <a:lnTo>
                  <a:pt x="0" y="621664"/>
                </a:lnTo>
                <a:lnTo>
                  <a:pt x="989838" y="1005839"/>
                </a:lnTo>
                <a:lnTo>
                  <a:pt x="1979676" y="621664"/>
                </a:lnTo>
                <a:lnTo>
                  <a:pt x="1601597" y="0"/>
                </a:lnTo>
                <a:close/>
              </a:path>
            </a:pathLst>
          </a:custGeom>
          <a:solidFill>
            <a:srgbClr val="F9C09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4" name="object 3"/>
          <p:cNvSpPr>
            <a:spLocks noChangeArrowheads="1"/>
          </p:cNvSpPr>
          <p:nvPr/>
        </p:nvSpPr>
        <p:spPr bwMode="auto">
          <a:xfrm>
            <a:off x="2182813" y="293688"/>
            <a:ext cx="1765300" cy="45847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5" name="object 4"/>
          <p:cNvSpPr>
            <a:spLocks noChangeArrowheads="1"/>
          </p:cNvSpPr>
          <p:nvPr/>
        </p:nvSpPr>
        <p:spPr bwMode="auto">
          <a:xfrm>
            <a:off x="800100" y="654050"/>
            <a:ext cx="1182688" cy="30432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6" name="object 5"/>
          <p:cNvSpPr>
            <a:spLocks noChangeArrowheads="1"/>
          </p:cNvSpPr>
          <p:nvPr/>
        </p:nvSpPr>
        <p:spPr bwMode="auto">
          <a:xfrm>
            <a:off x="7223125" y="582613"/>
            <a:ext cx="1192213" cy="31146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7" name="object 6"/>
          <p:cNvSpPr>
            <a:spLocks noChangeArrowheads="1"/>
          </p:cNvSpPr>
          <p:nvPr/>
        </p:nvSpPr>
        <p:spPr bwMode="auto">
          <a:xfrm>
            <a:off x="5186363" y="322262"/>
            <a:ext cx="1758950" cy="472916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88" name="object 7"/>
          <p:cNvSpPr>
            <a:spLocks noChangeArrowheads="1"/>
          </p:cNvSpPr>
          <p:nvPr/>
        </p:nvSpPr>
        <p:spPr bwMode="auto">
          <a:xfrm>
            <a:off x="755650" y="836613"/>
            <a:ext cx="7704138" cy="45243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87450" y="917575"/>
            <a:ext cx="5940425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400" b="1" spc="-55" dirty="0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400" b="1" spc="-75" dirty="0" err="1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400" b="1" spc="-50" dirty="0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sz="2400" b="1" spc="5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–</a:t>
            </a:r>
            <a:r>
              <a:rPr sz="2400" b="1" spc="-10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4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400" b="1" spc="-75" dirty="0" err="1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400" b="1" spc="-50" dirty="0" err="1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ды</a:t>
            </a:r>
            <a:r>
              <a:rPr sz="2400" b="1" spc="-10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=</a:t>
            </a:r>
            <a:r>
              <a:rPr sz="2400" b="1" spc="-5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spc="15" dirty="0" err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400" b="1" spc="25" dirty="0" err="1">
                <a:solidFill>
                  <a:srgbClr val="404040"/>
                </a:solidFill>
                <a:latin typeface="+mn-lt"/>
                <a:cs typeface="Times New Roman"/>
              </a:rPr>
              <a:t>е</a:t>
            </a:r>
            <a:r>
              <a:rPr sz="24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sz="24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ит</a:t>
            </a:r>
            <a:r>
              <a:rPr sz="2400" b="1" spc="15" dirty="0">
                <a:solidFill>
                  <a:srgbClr val="404040"/>
                </a:solidFill>
                <a:latin typeface="+mn-lt"/>
                <a:cs typeface="Times New Roman"/>
              </a:rPr>
              <a:t> 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(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Про</a:t>
            </a:r>
            <a:r>
              <a:rPr sz="24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ф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sz="2400" b="1" spc="-10" dirty="0" err="1">
                <a:solidFill>
                  <a:srgbClr val="404040"/>
                </a:solidFill>
                <a:latin typeface="+mn-lt"/>
                <a:cs typeface="Times New Roman"/>
              </a:rPr>
              <a:t>ц</a:t>
            </a:r>
            <a:r>
              <a:rPr sz="2400" b="1" dirty="0" err="1">
                <a:solidFill>
                  <a:srgbClr val="404040"/>
                </a:solidFill>
                <a:latin typeface="+mn-lt"/>
                <a:cs typeface="Times New Roman"/>
              </a:rPr>
              <a:t>и</a:t>
            </a:r>
            <a:r>
              <a:rPr sz="2400" b="1" spc="-15" dirty="0" err="1">
                <a:solidFill>
                  <a:srgbClr val="404040"/>
                </a:solidFill>
                <a:latin typeface="+mn-lt"/>
                <a:cs typeface="Times New Roman"/>
              </a:rPr>
              <a:t>т</a:t>
            </a:r>
            <a:r>
              <a:rPr sz="2400" b="1" dirty="0">
                <a:solidFill>
                  <a:srgbClr val="404040"/>
                </a:solidFill>
                <a:latin typeface="+mn-lt"/>
                <a:cs typeface="Times New Roman"/>
              </a:rPr>
              <a:t>)</a:t>
            </a:r>
            <a:endParaRPr sz="2400" dirty="0">
              <a:latin typeface="+mn-lt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77900" y="3836988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20491" name="object 10"/>
          <p:cNvSpPr>
            <a:spLocks noChangeArrowheads="1"/>
          </p:cNvSpPr>
          <p:nvPr/>
        </p:nvSpPr>
        <p:spPr bwMode="auto">
          <a:xfrm>
            <a:off x="646113" y="4606925"/>
            <a:ext cx="3632200" cy="0"/>
          </a:xfrm>
          <a:custGeom>
            <a:avLst/>
            <a:gdLst>
              <a:gd name="T0" fmla="*/ 0 w 3631691"/>
              <a:gd name="T1" fmla="*/ 3631691 w 3631691"/>
            </a:gdLst>
            <a:ahLst/>
            <a:cxnLst/>
            <a:rect l="T0" t="0" r="T1" b="0"/>
            <a:pathLst>
              <a:path w="3631691">
                <a:moveTo>
                  <a:pt x="0" y="0"/>
                </a:moveTo>
                <a:lnTo>
                  <a:pt x="3631691" y="0"/>
                </a:lnTo>
              </a:path>
            </a:pathLst>
          </a:custGeom>
          <a:noFill/>
          <a:ln w="50038">
            <a:solidFill>
              <a:srgbClr val="F9C09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2" name="object 11"/>
          <p:cNvSpPr>
            <a:spLocks noChangeArrowheads="1"/>
          </p:cNvSpPr>
          <p:nvPr/>
        </p:nvSpPr>
        <p:spPr bwMode="auto">
          <a:xfrm>
            <a:off x="5761038" y="4630738"/>
            <a:ext cx="2058987" cy="1020762"/>
          </a:xfrm>
          <a:custGeom>
            <a:avLst/>
            <a:gdLst>
              <a:gd name="T0" fmla="*/ 0 w 2058924"/>
              <a:gd name="T1" fmla="*/ 0 h 1019555"/>
              <a:gd name="T2" fmla="*/ 2058924 w 2058924"/>
              <a:gd name="T3" fmla="*/ 1019555 h 1019555"/>
            </a:gdLst>
            <a:ahLst/>
            <a:cxnLst/>
            <a:rect l="T0" t="T1" r="T2" b="T3"/>
            <a:pathLst>
              <a:path w="2058924" h="1019555">
                <a:moveTo>
                  <a:pt x="1665731" y="0"/>
                </a:moveTo>
                <a:lnTo>
                  <a:pt x="393191" y="0"/>
                </a:lnTo>
                <a:lnTo>
                  <a:pt x="0" y="630173"/>
                </a:lnTo>
                <a:lnTo>
                  <a:pt x="1029461" y="1019555"/>
                </a:lnTo>
                <a:lnTo>
                  <a:pt x="2058924" y="630173"/>
                </a:lnTo>
                <a:lnTo>
                  <a:pt x="1665731" y="0"/>
                </a:lnTo>
                <a:close/>
              </a:path>
            </a:pathLst>
          </a:custGeom>
          <a:solidFill>
            <a:srgbClr val="92CDD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3" name="object 12"/>
          <p:cNvSpPr>
            <a:spLocks noChangeArrowheads="1"/>
          </p:cNvSpPr>
          <p:nvPr/>
        </p:nvSpPr>
        <p:spPr bwMode="auto">
          <a:xfrm>
            <a:off x="4949825" y="4606925"/>
            <a:ext cx="3632200" cy="0"/>
          </a:xfrm>
          <a:custGeom>
            <a:avLst/>
            <a:gdLst>
              <a:gd name="T0" fmla="*/ 0 w 3631692"/>
              <a:gd name="T1" fmla="*/ 3631692 w 3631692"/>
            </a:gdLst>
            <a:ahLst/>
            <a:cxnLst/>
            <a:rect l="T0" t="0" r="T1" b="0"/>
            <a:pathLst>
              <a:path w="3631692">
                <a:moveTo>
                  <a:pt x="0" y="0"/>
                </a:moveTo>
                <a:lnTo>
                  <a:pt x="3631692" y="0"/>
                </a:lnTo>
              </a:path>
            </a:pathLst>
          </a:custGeom>
          <a:noFill/>
          <a:ln w="48513">
            <a:solidFill>
              <a:srgbClr val="92CDDD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4" name="object 13"/>
          <p:cNvSpPr txBox="1">
            <a:spLocks noChangeArrowheads="1"/>
          </p:cNvSpPr>
          <p:nvPr/>
        </p:nvSpPr>
        <p:spPr bwMode="auto">
          <a:xfrm>
            <a:off x="287338" y="4645025"/>
            <a:ext cx="27876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19200" algn="ctr"/>
            <a:r>
              <a:rPr lang="ru-RU" sz="1600" b="1">
                <a:solidFill>
                  <a:srgbClr val="974707"/>
                </a:solidFill>
                <a:latin typeface="Calibri" pitchFamily="34" charset="0"/>
                <a:cs typeface="Times New Roman" pitchFamily="18" charset="0"/>
              </a:rPr>
              <a:t>Дефицит (расходы больше доходов)</a:t>
            </a:r>
            <a:endParaRPr lang="ru-RU" sz="1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621338" y="4108450"/>
            <a:ext cx="889000" cy="3175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 spc="-40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32663" y="3973513"/>
            <a:ext cx="985837" cy="315912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622550" y="4048125"/>
            <a:ext cx="984250" cy="315913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Ра</a:t>
            </a:r>
            <a:r>
              <a:rPr sz="2000" b="1" spc="-20">
                <a:solidFill>
                  <a:srgbClr val="404040"/>
                </a:solidFill>
                <a:latin typeface="+mn-lt"/>
                <a:cs typeface="Times New Roman"/>
              </a:rPr>
              <a:t>с</a:t>
            </a:r>
            <a:r>
              <a:rPr sz="2000" b="1" spc="-70">
                <a:solidFill>
                  <a:srgbClr val="404040"/>
                </a:solidFill>
                <a:latin typeface="+mn-lt"/>
                <a:cs typeface="Times New Roman"/>
              </a:rPr>
              <a:t>х</a:t>
            </a:r>
            <a:r>
              <a:rPr sz="2000" b="1" spc="-55">
                <a:solidFill>
                  <a:srgbClr val="404040"/>
                </a:solidFill>
                <a:latin typeface="+mn-lt"/>
                <a:cs typeface="Times New Roman"/>
              </a:rPr>
              <a:t>о</a:t>
            </a:r>
            <a:r>
              <a:rPr sz="2000" b="1" spc="-10">
                <a:solidFill>
                  <a:srgbClr val="404040"/>
                </a:solidFill>
                <a:latin typeface="+mn-lt"/>
                <a:cs typeface="Times New Roman"/>
              </a:rPr>
              <a:t>д</a:t>
            </a:r>
            <a:r>
              <a:rPr sz="2000" b="1">
                <a:solidFill>
                  <a:srgbClr val="404040"/>
                </a:solidFill>
                <a:latin typeface="+mn-lt"/>
                <a:cs typeface="Times New Roman"/>
              </a:rPr>
              <a:t>ы</a:t>
            </a:r>
            <a:endParaRPr sz="2000">
              <a:latin typeface="+mn-lt"/>
              <a:cs typeface="Times New Roman"/>
            </a:endParaRPr>
          </a:p>
        </p:txBody>
      </p:sp>
      <p:sp>
        <p:nvSpPr>
          <p:cNvPr id="20498" name="object 17"/>
          <p:cNvSpPr txBox="1">
            <a:spLocks noChangeArrowheads="1"/>
          </p:cNvSpPr>
          <p:nvPr/>
        </p:nvSpPr>
        <p:spPr bwMode="auto">
          <a:xfrm>
            <a:off x="6067425" y="4649788"/>
            <a:ext cx="14763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solidFill>
                  <a:srgbClr val="30859C"/>
                </a:solidFill>
                <a:latin typeface="Calibri" pitchFamily="34" charset="0"/>
                <a:cs typeface="Times New Roman" pitchFamily="18" charset="0"/>
              </a:rPr>
              <a:t>Профицит (доходы больше расходов)</a:t>
            </a:r>
            <a:endParaRPr lang="ru-RU" sz="16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499" name="object 19"/>
          <p:cNvSpPr>
            <a:spLocks noChangeArrowheads="1"/>
          </p:cNvSpPr>
          <p:nvPr/>
        </p:nvSpPr>
        <p:spPr bwMode="auto">
          <a:xfrm>
            <a:off x="4945063" y="5654675"/>
            <a:ext cx="3997325" cy="1014413"/>
          </a:xfrm>
          <a:custGeom>
            <a:avLst/>
            <a:gdLst>
              <a:gd name="T0" fmla="*/ 0 w 3997452"/>
              <a:gd name="T1" fmla="*/ 0 h 1014983"/>
              <a:gd name="T2" fmla="*/ 3997452 w 3997452"/>
              <a:gd name="T3" fmla="*/ 1014983 h 1014983"/>
            </a:gdLst>
            <a:ahLst/>
            <a:cxnLst/>
            <a:rect l="T0" t="T1" r="T2" b="T3"/>
            <a:pathLst>
              <a:path w="3997452" h="1014983">
                <a:moveTo>
                  <a:pt x="0" y="1014984"/>
                </a:moveTo>
                <a:lnTo>
                  <a:pt x="3997452" y="1014984"/>
                </a:lnTo>
                <a:lnTo>
                  <a:pt x="3997452" y="0"/>
                </a:lnTo>
                <a:lnTo>
                  <a:pt x="0" y="0"/>
                </a:lnTo>
                <a:lnTo>
                  <a:pt x="0" y="1014984"/>
                </a:lnTo>
                <a:close/>
              </a:path>
            </a:pathLst>
          </a:custGeom>
          <a:solidFill>
            <a:srgbClr val="92CDDD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just"/>
            <a:r>
              <a:rPr lang="ru-RU" sz="1500">
                <a:latin typeface="Calibri" pitchFamily="34" charset="0"/>
                <a:cs typeface="Times New Roman" pitchFamily="18" charset="0"/>
              </a:rPr>
              <a:t>При превышении доходов над расходами принимается решение, как их использовать (например, накапливать резервы, остатки средств на счёте бюджета, погашать долг).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-14287" y="65405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2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94713" y="10005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895600" y="192385"/>
            <a:ext cx="51244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bject 3"/>
          <p:cNvSpPr>
            <a:spLocks noChangeArrowheads="1"/>
          </p:cNvSpPr>
          <p:nvPr/>
        </p:nvSpPr>
        <p:spPr bwMode="auto">
          <a:xfrm>
            <a:off x="277813" y="1517650"/>
            <a:ext cx="4205287" cy="24622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7" name="object 4"/>
          <p:cNvSpPr>
            <a:spLocks noChangeArrowheads="1"/>
          </p:cNvSpPr>
          <p:nvPr/>
        </p:nvSpPr>
        <p:spPr bwMode="auto">
          <a:xfrm>
            <a:off x="392113" y="1241425"/>
            <a:ext cx="3963987" cy="7842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8" name="object 5"/>
          <p:cNvSpPr>
            <a:spLocks noChangeArrowheads="1"/>
          </p:cNvSpPr>
          <p:nvPr/>
        </p:nvSpPr>
        <p:spPr bwMode="auto">
          <a:xfrm>
            <a:off x="1497013" y="1320800"/>
            <a:ext cx="1722437" cy="6794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9" name="object 6"/>
          <p:cNvSpPr txBox="1">
            <a:spLocks noChangeArrowheads="1"/>
          </p:cNvSpPr>
          <p:nvPr/>
        </p:nvSpPr>
        <p:spPr bwMode="auto">
          <a:xfrm>
            <a:off x="1674813" y="1400175"/>
            <a:ext cx="13430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ДЕФИЦИТ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10" name="object 7"/>
          <p:cNvSpPr>
            <a:spLocks noChangeArrowheads="1"/>
          </p:cNvSpPr>
          <p:nvPr/>
        </p:nvSpPr>
        <p:spPr bwMode="auto">
          <a:xfrm>
            <a:off x="2813050" y="1320800"/>
            <a:ext cx="474663" cy="6794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1" name="object 8"/>
          <p:cNvSpPr>
            <a:spLocks noChangeArrowheads="1"/>
          </p:cNvSpPr>
          <p:nvPr/>
        </p:nvSpPr>
        <p:spPr bwMode="auto">
          <a:xfrm>
            <a:off x="4668838" y="1520825"/>
            <a:ext cx="4208462" cy="24590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2" name="object 9"/>
          <p:cNvSpPr>
            <a:spLocks noChangeArrowheads="1"/>
          </p:cNvSpPr>
          <p:nvPr/>
        </p:nvSpPr>
        <p:spPr bwMode="auto">
          <a:xfrm>
            <a:off x="4835525" y="1246188"/>
            <a:ext cx="3949700" cy="7842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3" name="object 10"/>
          <p:cNvSpPr>
            <a:spLocks noChangeArrowheads="1"/>
          </p:cNvSpPr>
          <p:nvPr/>
        </p:nvSpPr>
        <p:spPr bwMode="auto">
          <a:xfrm>
            <a:off x="5829300" y="1325563"/>
            <a:ext cx="1933575" cy="6794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4" name="object 11"/>
          <p:cNvSpPr txBox="1">
            <a:spLocks noChangeArrowheads="1"/>
          </p:cNvSpPr>
          <p:nvPr/>
        </p:nvSpPr>
        <p:spPr bwMode="auto">
          <a:xfrm>
            <a:off x="6007100" y="1404938"/>
            <a:ext cx="155575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400" b="1">
                <a:solidFill>
                  <a:srgbClr val="FFFFFF"/>
                </a:solidFill>
                <a:latin typeface="Calibri" pitchFamily="34" charset="0"/>
              </a:rPr>
              <a:t>ПРОФИЦИТ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15" name="object 12"/>
          <p:cNvSpPr>
            <a:spLocks noChangeArrowheads="1"/>
          </p:cNvSpPr>
          <p:nvPr/>
        </p:nvSpPr>
        <p:spPr bwMode="auto">
          <a:xfrm>
            <a:off x="7358063" y="1325563"/>
            <a:ext cx="473075" cy="67945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6" name="object 13"/>
          <p:cNvSpPr>
            <a:spLocks noChangeArrowheads="1"/>
          </p:cNvSpPr>
          <p:nvPr/>
        </p:nvSpPr>
        <p:spPr bwMode="auto">
          <a:xfrm>
            <a:off x="452438" y="2093913"/>
            <a:ext cx="3783012" cy="70167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7" name="object 14"/>
          <p:cNvSpPr>
            <a:spLocks noChangeArrowheads="1"/>
          </p:cNvSpPr>
          <p:nvPr/>
        </p:nvSpPr>
        <p:spPr bwMode="auto">
          <a:xfrm>
            <a:off x="444500" y="2894013"/>
            <a:ext cx="3781425" cy="70167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18" name="object 15"/>
          <p:cNvSpPr txBox="1">
            <a:spLocks noChangeArrowheads="1"/>
          </p:cNvSpPr>
          <p:nvPr/>
        </p:nvSpPr>
        <p:spPr bwMode="auto">
          <a:xfrm>
            <a:off x="592138" y="2260600"/>
            <a:ext cx="281463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Муниципальный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21519" name="object 16"/>
          <p:cNvSpPr>
            <a:spLocks noChangeArrowheads="1"/>
          </p:cNvSpPr>
          <p:nvPr/>
        </p:nvSpPr>
        <p:spPr bwMode="auto">
          <a:xfrm>
            <a:off x="3486150" y="2211388"/>
            <a:ext cx="427038" cy="471487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0" name="object 17"/>
          <p:cNvSpPr>
            <a:spLocks noChangeArrowheads="1"/>
          </p:cNvSpPr>
          <p:nvPr/>
        </p:nvSpPr>
        <p:spPr bwMode="auto">
          <a:xfrm>
            <a:off x="3486150" y="3006725"/>
            <a:ext cx="427038" cy="471488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1" name="object 18"/>
          <p:cNvSpPr>
            <a:spLocks noChangeArrowheads="1"/>
          </p:cNvSpPr>
          <p:nvPr/>
        </p:nvSpPr>
        <p:spPr bwMode="auto">
          <a:xfrm>
            <a:off x="4918075" y="2093913"/>
            <a:ext cx="3781425" cy="70167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2" name="object 19"/>
          <p:cNvSpPr>
            <a:spLocks noChangeArrowheads="1"/>
          </p:cNvSpPr>
          <p:nvPr/>
        </p:nvSpPr>
        <p:spPr bwMode="auto">
          <a:xfrm>
            <a:off x="4908550" y="2894013"/>
            <a:ext cx="3783013" cy="701675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3" name="object 20"/>
          <p:cNvSpPr txBox="1">
            <a:spLocks noChangeArrowheads="1"/>
          </p:cNvSpPr>
          <p:nvPr/>
        </p:nvSpPr>
        <p:spPr bwMode="auto">
          <a:xfrm>
            <a:off x="5057775" y="2260600"/>
            <a:ext cx="281305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/>
            <a:r>
              <a:rPr lang="ru-RU" sz="2200" b="1">
                <a:latin typeface="Calibri" pitchFamily="34" charset="0"/>
              </a:rPr>
              <a:t>Накопленные резервы</a:t>
            </a:r>
            <a:endParaRPr lang="ru-RU" sz="2200">
              <a:latin typeface="Calibri" pitchFamily="34" charset="0"/>
            </a:endParaRPr>
          </a:p>
          <a:p>
            <a:pPr marL="20638">
              <a:lnSpc>
                <a:spcPts val="650"/>
              </a:lnSpc>
              <a:spcBef>
                <a:spcPts val="13"/>
              </a:spcBef>
            </a:pPr>
            <a:endParaRPr lang="ru-RU" sz="6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20638"/>
            <a:r>
              <a:rPr lang="ru-RU" sz="2200" b="1">
                <a:latin typeface="Calibri" pitchFamily="34" charset="0"/>
              </a:rPr>
              <a:t>Муниципальный долг</a:t>
            </a:r>
            <a:endParaRPr lang="ru-RU" sz="2200">
              <a:latin typeface="Calibri" pitchFamily="34" charset="0"/>
            </a:endParaRPr>
          </a:p>
        </p:txBody>
      </p:sp>
      <p:sp>
        <p:nvSpPr>
          <p:cNvPr id="21524" name="object 21"/>
          <p:cNvSpPr>
            <a:spLocks noChangeArrowheads="1"/>
          </p:cNvSpPr>
          <p:nvPr/>
        </p:nvSpPr>
        <p:spPr bwMode="auto">
          <a:xfrm>
            <a:off x="7948613" y="2206625"/>
            <a:ext cx="430212" cy="469900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5" name="object 22"/>
          <p:cNvSpPr>
            <a:spLocks noChangeArrowheads="1"/>
          </p:cNvSpPr>
          <p:nvPr/>
        </p:nvSpPr>
        <p:spPr bwMode="auto">
          <a:xfrm>
            <a:off x="7948613" y="3013075"/>
            <a:ext cx="430212" cy="469900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26" name="object 23"/>
          <p:cNvSpPr txBox="1">
            <a:spLocks noChangeArrowheads="1"/>
          </p:cNvSpPr>
          <p:nvPr/>
        </p:nvSpPr>
        <p:spPr bwMode="auto">
          <a:xfrm>
            <a:off x="536575" y="4319588"/>
            <a:ext cx="36322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При дефицитном бюджете растет долг и (или) снижаются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527" name="object 24"/>
          <p:cNvSpPr txBox="1">
            <a:spLocks noChangeArrowheads="1"/>
          </p:cNvSpPr>
          <p:nvPr/>
        </p:nvSpPr>
        <p:spPr bwMode="auto">
          <a:xfrm>
            <a:off x="4835525" y="4319588"/>
            <a:ext cx="376713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400" b="1">
                <a:solidFill>
                  <a:srgbClr val="00AF50"/>
                </a:solidFill>
                <a:latin typeface="Calibri" pitchFamily="34" charset="0"/>
              </a:rPr>
              <a:t>При профицитном бюджете снижается долг или (или) растут остатки средств (накопления)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0" y="836613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Дефицит и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профицит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Arial Narrow" pitchFamily="34" charset="0"/>
              <a:ea typeface="+mj-ea"/>
              <a:cs typeface="+mj-cs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9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47896" y="1685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37719" y="235130"/>
            <a:ext cx="50157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0" y="728663"/>
            <a:ext cx="9396413" cy="441325"/>
          </a:xfrm>
          <a:prstGeom prst="rect">
            <a:avLst/>
          </a:prstGeom>
          <a:effectLst/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+mj-ea"/>
                <a:cs typeface="+mj-cs"/>
              </a:rPr>
              <a:t>Основные показатели социально-экономического развития Мошенского муниципального района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297513"/>
              </p:ext>
            </p:extLst>
          </p:nvPr>
        </p:nvGraphicFramePr>
        <p:xfrm>
          <a:off x="300038" y="1712913"/>
          <a:ext cx="8501122" cy="373257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5132115"/>
                <a:gridCol w="1636984"/>
                <a:gridCol w="1732023"/>
              </a:tblGrid>
              <a:tr h="324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Показатель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2020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2021 год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Численность постоянного населения (среднегодовая), человек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5 883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5 705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Индекс физического объема оборота розничной торговли (% к предыдущему году)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89,2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100,1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Ввод в действие жилых домов за счет всех источников финансирования (кв. м)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1 669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1 357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Среднемесячная заработная плата  (по крупным и средним организациям), рублей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27 780,5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30 684,3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Уровень безработицы</a:t>
                      </a:r>
                      <a:r>
                        <a:rPr lang="ru-RU" sz="1600" dirty="0" smtClean="0"/>
                        <a:t>, %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2,8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0,7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  <a:tr h="324000">
                <a:tc>
                  <a:txBody>
                    <a:bodyPr/>
                    <a:lstStyle/>
                    <a:p>
                      <a:pPr marL="0" algn="just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/>
                        <a:t>Индекс физического объема инвестиций в основной капитал по крупным и средним организациям (% к предыдущему году)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159,5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129,0</a:t>
                      </a:r>
                      <a:endParaRPr kumimoji="0" lang="ru-RU" sz="1600" kern="1200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84" marR="59784" marT="0" marB="0" anchor="ctr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41363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6299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2243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5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591134"/>
              </p:ext>
            </p:extLst>
          </p:nvPr>
        </p:nvGraphicFramePr>
        <p:xfrm>
          <a:off x="395288" y="2343150"/>
          <a:ext cx="8497887" cy="3816033"/>
        </p:xfrm>
        <a:graphic>
          <a:graphicData uri="http://schemas.openxmlformats.org/drawingml/2006/table">
            <a:tbl>
              <a:tblPr/>
              <a:tblGrid>
                <a:gridCol w="3222625"/>
                <a:gridCol w="1028700"/>
                <a:gridCol w="1027112"/>
                <a:gridCol w="1073150"/>
                <a:gridCol w="1073150"/>
                <a:gridCol w="1073150"/>
              </a:tblGrid>
              <a:tr h="2936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2020г.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2021 г.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в %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6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заплани-ровано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Исполнено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к плану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 2020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281,5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298,0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102,0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105,9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89,7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84,4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94,8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112,3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105,7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191,9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207,8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203,2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97,8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105,9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282,9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303,0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294,9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97,3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104,2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III.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4CBC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-1,4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-10,8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VI. Источники финансирования дефицита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-3,1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24" name="Прямоугольник 11"/>
          <p:cNvSpPr>
            <a:spLocks noChangeArrowheads="1"/>
          </p:cNvSpPr>
          <p:nvPr/>
        </p:nvSpPr>
        <p:spPr bwMode="auto">
          <a:xfrm>
            <a:off x="7610475" y="1844675"/>
            <a:ext cx="1533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>
                <a:latin typeface="Calibri" pitchFamily="34" charset="0"/>
              </a:rPr>
              <a:t>(</a:t>
            </a:r>
            <a:r>
              <a:rPr lang="ru-RU">
                <a:solidFill>
                  <a:srgbClr val="004CBC"/>
                </a:solidFill>
                <a:latin typeface="Calibri" pitchFamily="34" charset="0"/>
              </a:rPr>
              <a:t>млн. рублей</a:t>
            </a:r>
            <a:r>
              <a:rPr lang="ru-RU">
                <a:latin typeface="Calibri" pitchFamily="34" charset="0"/>
              </a:rPr>
              <a:t>)</a:t>
            </a:r>
          </a:p>
        </p:txBody>
      </p:sp>
      <p:sp>
        <p:nvSpPr>
          <p:cNvPr id="23626" name="TextBox 12"/>
          <p:cNvSpPr txBox="1">
            <a:spLocks noChangeArrowheads="1"/>
          </p:cNvSpPr>
          <p:nvPr/>
        </p:nvSpPr>
        <p:spPr bwMode="auto">
          <a:xfrm>
            <a:off x="2339975" y="908050"/>
            <a:ext cx="619283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Основные показатели консолидированного бюджета Мошенского муниципального района за </a:t>
            </a:r>
            <a:r>
              <a:rPr lang="ru-RU" sz="2400" b="1" dirty="0" smtClean="0">
                <a:solidFill>
                  <a:srgbClr val="004CBC"/>
                </a:solidFill>
                <a:latin typeface="Arial Narrow" pitchFamily="34" charset="0"/>
              </a:rPr>
              <a:t>2021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год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19733" y="699114"/>
            <a:ext cx="2048183" cy="1597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0" y="699114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96300" y="138766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48038" y="183118"/>
            <a:ext cx="5184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object 4"/>
          <p:cNvSpPr>
            <a:spLocks noChangeArrowheads="1"/>
          </p:cNvSpPr>
          <p:nvPr/>
        </p:nvSpPr>
        <p:spPr bwMode="auto">
          <a:xfrm>
            <a:off x="8740775" y="552450"/>
            <a:ext cx="403225" cy="5207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79" name="object 7"/>
          <p:cNvSpPr>
            <a:spLocks noChangeArrowheads="1"/>
          </p:cNvSpPr>
          <p:nvPr/>
        </p:nvSpPr>
        <p:spPr bwMode="auto">
          <a:xfrm>
            <a:off x="7002463" y="1314450"/>
            <a:ext cx="522287" cy="5207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526370"/>
              </p:ext>
            </p:extLst>
          </p:nvPr>
        </p:nvGraphicFramePr>
        <p:xfrm>
          <a:off x="323850" y="2343150"/>
          <a:ext cx="8569325" cy="3777934"/>
        </p:xfrm>
        <a:graphic>
          <a:graphicData uri="http://schemas.openxmlformats.org/drawingml/2006/table">
            <a:tbl>
              <a:tblPr/>
              <a:tblGrid>
                <a:gridCol w="3249613"/>
                <a:gridCol w="1036637"/>
                <a:gridCol w="1036638"/>
                <a:gridCol w="1082675"/>
                <a:gridCol w="1081087"/>
                <a:gridCol w="1082675"/>
              </a:tblGrid>
              <a:tr h="3984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2020 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2021год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в %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заплани-ровано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исполнено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 плану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 2020году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8CDE4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I. Доходы, 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259,1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270,0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275,6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102,1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106,4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Налоговые и неналоговые доходы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76,7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72,0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82,1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114,0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107,0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Безвозмездные поступления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182,4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198,1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193,5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97,7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106,1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II. Расходы, всего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258,8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279,7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273,3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97,7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105,6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III. Дефицит (-), профицит (+)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-9,7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4CBC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VI. Источники финансирования дефицита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9A46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-0,3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9,7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-2,2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9A4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48" name="Прямоугольник 11"/>
          <p:cNvSpPr>
            <a:spLocks noChangeArrowheads="1"/>
          </p:cNvSpPr>
          <p:nvPr/>
        </p:nvSpPr>
        <p:spPr bwMode="auto">
          <a:xfrm>
            <a:off x="7610475" y="1844675"/>
            <a:ext cx="1533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>
                <a:latin typeface="Calibri" pitchFamily="34" charset="0"/>
              </a:rPr>
              <a:t>(млн. рублей)</a:t>
            </a:r>
          </a:p>
        </p:txBody>
      </p:sp>
      <p:sp>
        <p:nvSpPr>
          <p:cNvPr id="24650" name="TextBox 13"/>
          <p:cNvSpPr txBox="1">
            <a:spLocks noChangeArrowheads="1"/>
          </p:cNvSpPr>
          <p:nvPr/>
        </p:nvSpPr>
        <p:spPr bwMode="auto">
          <a:xfrm>
            <a:off x="2339975" y="908050"/>
            <a:ext cx="6192838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Основные показатели бюджета Мошенского муниципального района за </a:t>
            </a:r>
            <a:r>
              <a:rPr lang="ru-RU" sz="2400" b="1" dirty="0" smtClean="0">
                <a:solidFill>
                  <a:srgbClr val="004CBC"/>
                </a:solidFill>
                <a:latin typeface="Arial Narrow" pitchFamily="34" charset="0"/>
              </a:rPr>
              <a:t>2021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год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09518" y="800064"/>
            <a:ext cx="2001383" cy="1561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482544" y="800064"/>
            <a:ext cx="1756031" cy="152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-14287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89171" y="13180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542507" y="184666"/>
            <a:ext cx="4952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835906"/>
              </p:ext>
            </p:extLst>
          </p:nvPr>
        </p:nvGraphicFramePr>
        <p:xfrm>
          <a:off x="227013" y="1376363"/>
          <a:ext cx="8809586" cy="5389906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193449"/>
                <a:gridCol w="958047"/>
                <a:gridCol w="1107891"/>
                <a:gridCol w="1066800"/>
                <a:gridCol w="1074914"/>
                <a:gridCol w="1408485"/>
              </a:tblGrid>
              <a:tr h="288032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2020г.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 в %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230930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факт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плану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факту 2020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1597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Налог на доходы физических лиц 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45590,1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44891,4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46373,7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103,3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101,7</a:t>
                      </a:r>
                    </a:p>
                  </a:txBody>
                  <a:tcPr marL="9525" marR="9525" marT="9525" marB="0"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809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Акцизы 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13001,8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14594,2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14874,7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101,9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114,4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3624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Налог, взимаемый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 в связи с применением упрощенный системы налогообложения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2181,3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4003,0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4819,9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120,4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221,0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85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Единый налог на вмененный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доход для отдельных видов деятельности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1227,8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330,0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335,2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101,6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27,3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9929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Единый сельскохозяйственный налог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77,9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35,9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46,1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Налог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, взимаемый в связи с применением патентной системы налогообложения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250,0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291,9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116,8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1111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Государственная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пошлина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556,0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391,0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428,6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109,6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77,1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593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Неналоговые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доходы</a:t>
                      </a:r>
                      <a:r>
                        <a:rPr lang="ru-RU" sz="1600" b="0" i="0" u="none" strike="noStrike" dirty="0">
                          <a:solidFill>
                            <a:srgbClr val="404040"/>
                          </a:solidFill>
                          <a:latin typeface="Arial Narrow"/>
                        </a:rPr>
                        <a:t> 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14072,4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7509,0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14927,6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198,8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106,1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90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Налоговые и неналоговые доходы</a:t>
                      </a:r>
                      <a:r>
                        <a:rPr lang="ru-RU" sz="1600" b="1" i="0" u="none" strike="noStrike" dirty="0">
                          <a:solidFill>
                            <a:srgbClr val="404040"/>
                          </a:solidFill>
                          <a:latin typeface="Arial Narrow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76707,13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71968,6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82087,5</a:t>
                      </a:r>
                      <a:endParaRPr lang="ru-RU" sz="1600" b="1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114,1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91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Безвозмездные поступления</a:t>
                      </a:r>
                      <a:r>
                        <a:rPr lang="ru-RU" sz="1600" b="1" i="0" u="none" strike="noStrike" dirty="0">
                          <a:solidFill>
                            <a:srgbClr val="404040"/>
                          </a:solidFill>
                          <a:latin typeface="Arial Narrow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182397,2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198069,0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Arial Narrow" panose="020B0606020202030204" pitchFamily="34" charset="0"/>
                        </a:rPr>
                        <a:t>193492,6</a:t>
                      </a:r>
                      <a:endParaRPr lang="ru-RU" sz="1600" b="1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97,7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106,1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9767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ДОХОДЫ ВСЕГО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259104,5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270037,6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Arial Narrow" panose="020B0606020202030204" pitchFamily="34" charset="0"/>
                        </a:rPr>
                        <a:t>275580,1</a:t>
                      </a:r>
                      <a:endParaRPr lang="ru-RU" sz="1600" dirty="0">
                        <a:solidFill>
                          <a:srgbClr val="FFFF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102,1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106,4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5706" name="TextBox 32"/>
          <p:cNvSpPr txBox="1">
            <a:spLocks noChangeArrowheads="1"/>
          </p:cNvSpPr>
          <p:nvPr/>
        </p:nvSpPr>
        <p:spPr bwMode="auto">
          <a:xfrm>
            <a:off x="1979613" y="944563"/>
            <a:ext cx="568801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4CBC"/>
                </a:solidFill>
                <a:latin typeface="Arial Narrow" pitchFamily="34" charset="0"/>
              </a:rPr>
              <a:t>Доходы бюджета Мошенского муниципального района, тыс.рублей</a:t>
            </a:r>
          </a:p>
        </p:txBody>
      </p:sp>
      <p:sp>
        <p:nvSpPr>
          <p:cNvPr id="20" name="Стрелка вниз 19"/>
          <p:cNvSpPr/>
          <p:nvPr/>
        </p:nvSpPr>
        <p:spPr bwMode="auto">
          <a:xfrm rot="10800000" flipV="1">
            <a:off x="8738449" y="4041068"/>
            <a:ext cx="153987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4" name="Стрелка вниз 23"/>
          <p:cNvSpPr/>
          <p:nvPr/>
        </p:nvSpPr>
        <p:spPr bwMode="auto">
          <a:xfrm flipV="1">
            <a:off x="8857456" y="6473826"/>
            <a:ext cx="153987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6" name="Стрелка вниз 25"/>
          <p:cNvSpPr/>
          <p:nvPr/>
        </p:nvSpPr>
        <p:spPr bwMode="auto">
          <a:xfrm flipV="1">
            <a:off x="8734425" y="2041525"/>
            <a:ext cx="153988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7" name="Стрелка вниз 26"/>
          <p:cNvSpPr/>
          <p:nvPr/>
        </p:nvSpPr>
        <p:spPr bwMode="auto">
          <a:xfrm flipV="1">
            <a:off x="8734482" y="2384884"/>
            <a:ext cx="153988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8" name="Стрелка вниз 27"/>
          <p:cNvSpPr/>
          <p:nvPr/>
        </p:nvSpPr>
        <p:spPr bwMode="auto">
          <a:xfrm flipV="1">
            <a:off x="8839369" y="5826123"/>
            <a:ext cx="153987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pic>
        <p:nvPicPr>
          <p:cNvPr id="37" name="Рисунок 1"/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53927" y="544473"/>
            <a:ext cx="1678393" cy="80328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5" name="Стрелка вниз 14"/>
          <p:cNvSpPr/>
          <p:nvPr/>
        </p:nvSpPr>
        <p:spPr bwMode="auto">
          <a:xfrm flipV="1">
            <a:off x="8749562" y="3176972"/>
            <a:ext cx="153987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 rot="10800000" flipV="1">
            <a:off x="8734482" y="3575052"/>
            <a:ext cx="153988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22" name="Стрелка вниз 21"/>
          <p:cNvSpPr/>
          <p:nvPr/>
        </p:nvSpPr>
        <p:spPr bwMode="auto">
          <a:xfrm rot="10800000" flipV="1">
            <a:off x="8834494" y="5072085"/>
            <a:ext cx="153988" cy="228600"/>
          </a:xfrm>
          <a:prstGeom prst="downArrow">
            <a:avLst/>
          </a:prstGeom>
          <a:solidFill>
            <a:srgbClr val="FF0000">
              <a:alpha val="78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17" name="Стрелка вниз 16"/>
          <p:cNvSpPr/>
          <p:nvPr/>
        </p:nvSpPr>
        <p:spPr bwMode="auto">
          <a:xfrm flipV="1">
            <a:off x="8820263" y="6218023"/>
            <a:ext cx="191180" cy="163298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sp>
        <p:nvSpPr>
          <p:cNvPr id="18" name="Стрелка вниз 17"/>
          <p:cNvSpPr/>
          <p:nvPr/>
        </p:nvSpPr>
        <p:spPr bwMode="auto">
          <a:xfrm flipV="1">
            <a:off x="8839200" y="5410200"/>
            <a:ext cx="153987" cy="228600"/>
          </a:xfrm>
          <a:prstGeom prst="downArrow">
            <a:avLst/>
          </a:prstGeom>
          <a:solidFill>
            <a:srgbClr val="00E266">
              <a:alpha val="69000"/>
            </a:srgbClr>
          </a:solidFill>
          <a:ln w="1587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0147" tIns="40074" rIns="80147" bIns="40074"/>
          <a:lstStyle/>
          <a:p>
            <a:pPr defTabSz="801472" eaLnBrk="0" hangingPunct="0">
              <a:defRPr/>
            </a:pPr>
            <a:endParaRPr lang="ru-RU" sz="1600" dirty="0">
              <a:latin typeface="Calibri" pitchFamily="34" charset="0"/>
              <a:cs typeface="Arial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0" y="593646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3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2821" y="15875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15521" y="82808"/>
            <a:ext cx="504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1019175" y="5640388"/>
            <a:ext cx="2444750" cy="828675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89078"/>
              </p:ext>
            </p:extLst>
          </p:nvPr>
        </p:nvGraphicFramePr>
        <p:xfrm>
          <a:off x="153988" y="1749425"/>
          <a:ext cx="8846101" cy="413199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538576"/>
                <a:gridCol w="830482"/>
                <a:gridCol w="974914"/>
                <a:gridCol w="1155454"/>
                <a:gridCol w="934125"/>
                <a:gridCol w="1412550"/>
              </a:tblGrid>
              <a:tr h="276281"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2020г.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2021г. в %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</a:tr>
              <a:tr h="276281">
                <a:tc vMerge="1"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ru-RU" sz="1800" b="1" i="0" u="none" strike="noStrike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план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факт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плану 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к факту 2020г.</a:t>
                      </a:r>
                      <a:endParaRPr lang="ru-RU" sz="16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Поступления от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других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 бюджетов</a:t>
                      </a:r>
                    </a:p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в том числе: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182194,0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198101,3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193524,9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97,7</a:t>
                      </a: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106,2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406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Дотации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49262,7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61203,7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61203,7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124,2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9421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из них: дотация на выравнивание бюджетной обеспеченности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48863,7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58725,2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58725,2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1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120,2</a:t>
                      </a:r>
                      <a:endParaRPr lang="ru-RU" sz="1600" b="0" i="1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2396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Субсидии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50387,7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51761,0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47609,0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92,0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6281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Субвенции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77987,8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80355,9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79931,6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99,5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102,5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4462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Иные межбюджетные трансферты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4555,8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4780,7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4780,7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104,9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140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II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. Прочие поступления (возвраты)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203,2</a:t>
                      </a: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-32,3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Arial Narrow" panose="020B0606020202030204" pitchFamily="34" charset="0"/>
                        </a:rPr>
                        <a:t>-32,3</a:t>
                      </a:r>
                      <a:endParaRPr lang="ru-RU" sz="1600" dirty="0"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100,0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smtClean="0">
                          <a:solidFill>
                            <a:srgbClr val="000000"/>
                          </a:solidFill>
                          <a:latin typeface="Arial Narrow"/>
                        </a:rPr>
                        <a:t>-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30784" marR="30784" marT="32645" marB="3264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21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182397,2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198069,0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Arial Narrow" panose="020B0606020202030204" pitchFamily="34" charset="0"/>
                        </a:rPr>
                        <a:t>193492,6</a:t>
                      </a:r>
                      <a:endParaRPr lang="ru-RU" sz="1600" dirty="0">
                        <a:solidFill>
                          <a:srgbClr val="FFFF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97,7</a:t>
                      </a:r>
                      <a:endParaRPr lang="ru-RU" sz="1600" b="1" i="0" u="none" strike="noStrike" baseline="0" dirty="0">
                        <a:solidFill>
                          <a:srgbClr val="FFFF00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1" i="0" u="none" strike="noStrike" baseline="0" dirty="0" smtClean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  <a:p>
                      <a:pPr algn="ctr" fontAlgn="b"/>
                      <a:r>
                        <a:rPr lang="ru-RU" sz="1600" b="1" i="0" u="none" strike="noStrike" baseline="0" dirty="0" smtClean="0">
                          <a:solidFill>
                            <a:srgbClr val="FFFF00"/>
                          </a:solidFill>
                          <a:latin typeface="Arial Narrow" pitchFamily="34" charset="0"/>
                        </a:rPr>
                        <a:t>106,1</a:t>
                      </a:r>
                    </a:p>
                    <a:p>
                      <a:pPr algn="ctr" fontAlgn="b"/>
                      <a:endParaRPr lang="ru-RU" sz="1600" b="1" i="0" u="none" strike="noStrike" baseline="0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30784" marR="30784" marT="32645" marB="32645" anchor="ctr"/>
                </a:tc>
              </a:tr>
            </a:tbl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971550" y="944563"/>
            <a:ext cx="7488238" cy="252412"/>
          </a:xfrm>
          <a:prstGeom prst="rect">
            <a:avLst/>
          </a:prstGeom>
          <a:noFill/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Безвозмездные поступления, тыс.рублей</a:t>
            </a:r>
          </a:p>
        </p:txBody>
      </p:sp>
      <p:pic>
        <p:nvPicPr>
          <p:cNvPr id="5" name="Рисунок 1"/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53927" y="836577"/>
            <a:ext cx="1678393" cy="80328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3025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9788" y="120134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30588" y="171966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719138" y="728663"/>
            <a:ext cx="8131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Динамика доходов бюджета </a:t>
            </a:r>
            <a:b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муниципального района, тыс. рублей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0553881"/>
              </p:ext>
            </p:extLst>
          </p:nvPr>
        </p:nvGraphicFramePr>
        <p:xfrm>
          <a:off x="592138" y="1603375"/>
          <a:ext cx="7620000" cy="4991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0" y="754063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74665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60724" y="266998"/>
            <a:ext cx="5197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0563"/>
            <a:ext cx="8229600" cy="5111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aseline="2925" dirty="0" smtClean="0">
                <a:cs typeface="Calibri"/>
              </a:rPr>
              <a:t>Ч</a:t>
            </a:r>
            <a:r>
              <a:rPr lang="ru-RU" spc="-14" baseline="2925" dirty="0" smtClean="0">
                <a:cs typeface="Calibri"/>
              </a:rPr>
              <a:t>т</a:t>
            </a:r>
            <a:r>
              <a:rPr lang="ru-RU" baseline="2925" dirty="0" smtClean="0">
                <a:cs typeface="Calibri"/>
              </a:rPr>
              <a:t>о</a:t>
            </a:r>
            <a:r>
              <a:rPr lang="ru-RU" spc="-26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та</a:t>
            </a:r>
            <a:r>
              <a:rPr lang="ru-RU" spc="-54" baseline="2925" dirty="0" smtClean="0">
                <a:cs typeface="Calibri"/>
              </a:rPr>
              <a:t>к</a:t>
            </a:r>
            <a:r>
              <a:rPr lang="ru-RU" baseline="2925" dirty="0" smtClean="0">
                <a:cs typeface="Calibri"/>
              </a:rPr>
              <a:t>ое</a:t>
            </a:r>
            <a:r>
              <a:rPr lang="ru-RU" spc="-9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«</a:t>
            </a:r>
            <a:r>
              <a:rPr lang="ru-RU" spc="-14" baseline="2925" dirty="0" smtClean="0">
                <a:cs typeface="Calibri"/>
              </a:rPr>
              <a:t>Б</a:t>
            </a:r>
            <a:r>
              <a:rPr lang="ru-RU" spc="-79" baseline="2925" dirty="0" smtClean="0">
                <a:cs typeface="Calibri"/>
              </a:rPr>
              <a:t>ю</a:t>
            </a:r>
            <a:r>
              <a:rPr lang="ru-RU" baseline="2925" dirty="0" smtClean="0">
                <a:cs typeface="Calibri"/>
              </a:rPr>
              <a:t>д</a:t>
            </a:r>
            <a:r>
              <a:rPr lang="ru-RU" spc="-39" baseline="2925" dirty="0" smtClean="0">
                <a:cs typeface="Calibri"/>
              </a:rPr>
              <a:t>ж</a:t>
            </a:r>
            <a:r>
              <a:rPr lang="ru-RU" spc="-14" baseline="2925" dirty="0" smtClean="0">
                <a:cs typeface="Calibri"/>
              </a:rPr>
              <a:t>е</a:t>
            </a:r>
            <a:r>
              <a:rPr lang="ru-RU" baseline="2925" dirty="0" smtClean="0">
                <a:cs typeface="Calibri"/>
              </a:rPr>
              <a:t>т</a:t>
            </a:r>
            <a:r>
              <a:rPr lang="ru-RU" spc="-32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д</a:t>
            </a:r>
            <a:r>
              <a:rPr lang="ru-RU" spc="9" baseline="2925" dirty="0" smtClean="0">
                <a:cs typeface="Calibri"/>
              </a:rPr>
              <a:t>л</a:t>
            </a:r>
            <a:r>
              <a:rPr lang="ru-RU" baseline="2925" dirty="0" smtClean="0">
                <a:cs typeface="Calibri"/>
              </a:rPr>
              <a:t>я</a:t>
            </a:r>
            <a:r>
              <a:rPr lang="ru-RU" spc="-44" baseline="2925" dirty="0" smtClean="0">
                <a:cs typeface="Calibri"/>
              </a:rPr>
              <a:t> </a:t>
            </a:r>
            <a:r>
              <a:rPr lang="ru-RU" baseline="2925" dirty="0" smtClean="0">
                <a:cs typeface="Calibri"/>
              </a:rPr>
              <a:t>граждан»?</a:t>
            </a:r>
            <a:endParaRPr lang="ru-RU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28625" y="1311275"/>
            <a:ext cx="8229600" cy="3322638"/>
          </a:xfrm>
        </p:spPr>
        <p:txBody>
          <a:bodyPr>
            <a:normAutofit fontScale="47500" lnSpcReduction="20000"/>
          </a:bodyPr>
          <a:lstStyle/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познакомит Вас с положениями решения Думы Мошенского муниципального района о бюджете муниципального района и основными показателями его исполнения.</a:t>
            </a:r>
          </a:p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бюджет муниципального района затрагивает интересы каждого жителя Мошенского района.</a:t>
            </a:r>
          </a:p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Граждане — и как  налогоплательщики, и как потребители  общественных  благ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  <a:p>
            <a:pPr marL="12700" indent="-41148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постарались в доступной и понятной для граждан форме показать основные параметры бюджета муниципального района.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245" name="object 27"/>
          <p:cNvSpPr>
            <a:spLocks noChangeArrowheads="1"/>
          </p:cNvSpPr>
          <p:nvPr/>
        </p:nvSpPr>
        <p:spPr bwMode="auto">
          <a:xfrm>
            <a:off x="654050" y="5394325"/>
            <a:ext cx="1811338" cy="14557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6" name="object 28"/>
          <p:cNvSpPr>
            <a:spLocks noChangeArrowheads="1"/>
          </p:cNvSpPr>
          <p:nvPr/>
        </p:nvSpPr>
        <p:spPr bwMode="auto">
          <a:xfrm>
            <a:off x="3043238" y="5681663"/>
            <a:ext cx="979487" cy="366712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" name="object 9"/>
          <p:cNvSpPr txBox="1"/>
          <p:nvPr/>
        </p:nvSpPr>
        <p:spPr>
          <a:xfrm>
            <a:off x="2074863" y="5316538"/>
            <a:ext cx="1668462" cy="24765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Прави</a:t>
            </a:r>
            <a:r>
              <a:rPr sz="3000" spc="-4" baseline="2730" dirty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3000" spc="-39" baseline="2730" dirty="0">
                <a:solidFill>
                  <a:srgbClr val="A6A6A6"/>
                </a:solidFill>
                <a:latin typeface="Calibri"/>
                <a:cs typeface="Calibri"/>
              </a:rPr>
              <a:t>е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л</a:t>
            </a:r>
            <a:r>
              <a:rPr sz="3000" spc="-9" baseline="2730" dirty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с</a:t>
            </a:r>
            <a:r>
              <a:rPr sz="3000" spc="4" baseline="2730" dirty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во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8"/>
          <p:cNvSpPr txBox="1"/>
          <p:nvPr/>
        </p:nvSpPr>
        <p:spPr>
          <a:xfrm>
            <a:off x="4075113" y="5343525"/>
            <a:ext cx="690562" cy="249238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За</a:t>
            </a:r>
            <a:r>
              <a:rPr sz="3000" spc="-34" baseline="2730" dirty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он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249" name="object 7"/>
          <p:cNvSpPr txBox="1">
            <a:spLocks noChangeArrowheads="1"/>
          </p:cNvSpPr>
          <p:nvPr/>
        </p:nvSpPr>
        <p:spPr bwMode="auto">
          <a:xfrm>
            <a:off x="5013325" y="5416550"/>
            <a:ext cx="1500188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ts val="2138"/>
              </a:lnSpc>
              <a:spcBef>
                <a:spcPts val="113"/>
              </a:spcBef>
            </a:pPr>
            <a:r>
              <a:rPr lang="ru-RU" sz="3000" baseline="3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Граждане</a:t>
            </a:r>
            <a:endParaRPr lang="ru-RU" sz="2000">
              <a:latin typeface="Calibri" pitchFamily="34" charset="0"/>
              <a:cs typeface="Calibri" pitchFamily="34" charset="0"/>
            </a:endParaRPr>
          </a:p>
          <a:p>
            <a:pPr marL="12700">
              <a:lnSpc>
                <a:spcPts val="3800"/>
              </a:lnSpc>
              <a:spcBef>
                <a:spcPts val="88"/>
              </a:spcBef>
            </a:pPr>
            <a:r>
              <a:rPr lang="ru-RU" sz="4800" b="1" baseline="2000">
                <a:latin typeface="Calibri" pitchFamily="34" charset="0"/>
                <a:cs typeface="Calibri" pitchFamily="34" charset="0"/>
              </a:rPr>
              <a:t>Бюджет</a:t>
            </a:r>
            <a:endParaRPr lang="ru-RU" sz="32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50" name="object 6"/>
          <p:cNvSpPr txBox="1">
            <a:spLocks noChangeArrowheads="1"/>
          </p:cNvSpPr>
          <p:nvPr/>
        </p:nvSpPr>
        <p:spPr bwMode="auto">
          <a:xfrm>
            <a:off x="6494463" y="5364163"/>
            <a:ext cx="264953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69900">
              <a:lnSpc>
                <a:spcPts val="1725"/>
              </a:lnSpc>
              <a:spcBef>
                <a:spcPts val="88"/>
              </a:spcBef>
            </a:pPr>
            <a:r>
              <a:rPr lang="ru-RU" sz="2400" baseline="3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Образование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ct val="102000"/>
              </a:lnSpc>
              <a:spcBef>
                <a:spcPts val="600"/>
              </a:spcBef>
            </a:pPr>
            <a:r>
              <a:rPr lang="ru-RU" sz="14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Глава муниципального</a:t>
            </a:r>
            <a:endParaRPr lang="ru-RU" sz="14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ts val="1675"/>
              </a:lnSpc>
              <a:spcBef>
                <a:spcPts val="88"/>
              </a:spcBef>
            </a:pPr>
            <a:r>
              <a:rPr lang="ru-RU" sz="2100" baseline="2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района</a:t>
            </a:r>
            <a:endParaRPr lang="ru-RU" sz="14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ts val="2250"/>
              </a:lnSpc>
              <a:spcBef>
                <a:spcPts val="25"/>
              </a:spcBef>
            </a:pPr>
            <a:r>
              <a:rPr lang="ru-RU" sz="3000" baseline="30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Экономика</a:t>
            </a:r>
            <a:endParaRPr lang="ru-RU" sz="2000">
              <a:latin typeface="Calibri" pitchFamily="34" charset="0"/>
              <a:cs typeface="Calibri" pitchFamily="34" charset="0"/>
            </a:endParaRPr>
          </a:p>
          <a:p>
            <a:pPr marL="469900">
              <a:lnSpc>
                <a:spcPct val="102000"/>
              </a:lnSpc>
              <a:spcBef>
                <a:spcPts val="250"/>
              </a:spcBef>
            </a:pPr>
            <a:r>
              <a:rPr lang="ru-RU" sz="1600">
                <a:solidFill>
                  <a:srgbClr val="A6A6A6"/>
                </a:solidFill>
                <a:latin typeface="Calibri" pitchFamily="34" charset="0"/>
                <a:cs typeface="Calibri" pitchFamily="34" charset="0"/>
              </a:rPr>
              <a:t>Социальная политика</a:t>
            </a:r>
            <a:endParaRPr lang="ru-RU" sz="16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4075113" y="6135688"/>
            <a:ext cx="1047750" cy="249237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Ф</a:t>
            </a:r>
            <a:r>
              <a:rPr sz="3000" spc="-9" baseline="2730" dirty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на</a:t>
            </a:r>
            <a:r>
              <a:rPr sz="3000" spc="-9" baseline="2730" dirty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сы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5348288" y="6172200"/>
            <a:ext cx="811212" cy="203200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1725"/>
              </a:lnSpc>
              <a:spcBef>
                <a:spcPts val="86"/>
              </a:spcBef>
              <a:spcAft>
                <a:spcPts val="0"/>
              </a:spcAft>
              <a:defRPr/>
            </a:pPr>
            <a:r>
              <a:rPr sz="2400" spc="-39" baseline="3413" dirty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400" spc="-50" baseline="3413" dirty="0">
                <a:solidFill>
                  <a:srgbClr val="A6A6A6"/>
                </a:solidFill>
                <a:latin typeface="Calibri"/>
                <a:cs typeface="Calibri"/>
              </a:rPr>
              <a:t>у</a:t>
            </a:r>
            <a:r>
              <a:rPr sz="2400" baseline="3413" dirty="0">
                <a:solidFill>
                  <a:srgbClr val="A6A6A6"/>
                </a:solidFill>
                <a:latin typeface="Calibri"/>
                <a:cs typeface="Calibri"/>
              </a:rPr>
              <a:t>л</a:t>
            </a:r>
            <a:r>
              <a:rPr sz="2400" spc="-64" baseline="3413" dirty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2400" spc="4" baseline="3413" dirty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2400" baseline="3413" dirty="0">
                <a:solidFill>
                  <a:srgbClr val="A6A6A6"/>
                </a:solidFill>
                <a:latin typeface="Calibri"/>
                <a:cs typeface="Calibri"/>
              </a:rPr>
              <a:t>ура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4" name="object 3"/>
          <p:cNvSpPr txBox="1"/>
          <p:nvPr/>
        </p:nvSpPr>
        <p:spPr>
          <a:xfrm>
            <a:off x="4818063" y="6440488"/>
            <a:ext cx="1501775" cy="249237"/>
          </a:xfrm>
          <a:prstGeom prst="rect">
            <a:avLst/>
          </a:prstGeom>
        </p:spPr>
        <p:txBody>
          <a:bodyPr lIns="0" tIns="0" rIns="0" bIns="0"/>
          <a:lstStyle/>
          <a:p>
            <a:pPr marL="12700" fontAlgn="auto">
              <a:lnSpc>
                <a:spcPts val="2140"/>
              </a:lnSpc>
              <a:spcBef>
                <a:spcPts val="107"/>
              </a:spcBef>
              <a:spcAft>
                <a:spcPts val="0"/>
              </a:spcAft>
              <a:defRPr/>
            </a:pP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Пр</a:t>
            </a:r>
            <a:r>
              <a:rPr sz="3000" spc="-19" baseline="2730" dirty="0">
                <a:solidFill>
                  <a:srgbClr val="A6A6A6"/>
                </a:solidFill>
                <a:latin typeface="Calibri"/>
                <a:cs typeface="Calibri"/>
              </a:rPr>
              <a:t>е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дприят</a:t>
            </a:r>
            <a:r>
              <a:rPr sz="3000" spc="-14" baseline="2730" dirty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3000" baseline="2730" dirty="0">
                <a:solidFill>
                  <a:srgbClr val="A6A6A6"/>
                </a:solidFill>
                <a:latin typeface="Calibri"/>
                <a:cs typeface="Calibri"/>
              </a:rPr>
              <a:t>я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15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16147" y="107266"/>
            <a:ext cx="575454" cy="57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055938" y="211867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763588"/>
            <a:ext cx="8229600" cy="803275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Структура налоговых и неналоговых доходов бюджета муниципального района за 2021 году в разрезе доходных </a:t>
            </a:r>
            <a:br>
              <a:rPr lang="ru-RU" sz="1800" dirty="0" smtClean="0"/>
            </a:br>
            <a:r>
              <a:rPr lang="ru-RU" sz="1800" dirty="0" smtClean="0"/>
              <a:t>источников в общей сумме доходов  (</a:t>
            </a:r>
            <a:r>
              <a:rPr lang="ru-RU" sz="1800" dirty="0" err="1" smtClean="0"/>
              <a:t>тыс.руб</a:t>
            </a:r>
            <a:r>
              <a:rPr lang="ru-RU" sz="1800" dirty="0" smtClean="0"/>
              <a:t>)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0493242"/>
              </p:ext>
            </p:extLst>
          </p:nvPr>
        </p:nvGraphicFramePr>
        <p:xfrm>
          <a:off x="153927" y="1600200"/>
          <a:ext cx="8532873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7230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92500" y="264636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74732"/>
            <a:ext cx="8229600" cy="14290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Динамика налоговых и неналоговых доходов, тыс. рублей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5922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5184" y="2447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17084" y="337066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6"/>
          <p:cNvSpPr>
            <a:spLocks noChangeArrowheads="1"/>
          </p:cNvSpPr>
          <p:nvPr/>
        </p:nvSpPr>
        <p:spPr bwMode="auto">
          <a:xfrm>
            <a:off x="539750" y="765175"/>
            <a:ext cx="8280400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Расходы бюджета</a:t>
            </a:r>
            <a:r>
              <a:rPr lang="en-US" sz="2400" b="1" dirty="0">
                <a:solidFill>
                  <a:srgbClr val="004CBC"/>
                </a:solidFill>
                <a:latin typeface="Arial Narrow" pitchFamily="34" charset="0"/>
              </a:rPr>
              <a:t>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Мошенского муниципального </a:t>
            </a:r>
          </a:p>
          <a:p>
            <a:pPr algn="ctr"/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района в </a:t>
            </a:r>
            <a:r>
              <a:rPr lang="ru-RU" sz="2400" b="1" dirty="0" smtClean="0">
                <a:solidFill>
                  <a:srgbClr val="004CBC"/>
                </a:solidFill>
                <a:latin typeface="Arial Narrow" pitchFamily="34" charset="0"/>
              </a:rPr>
              <a:t>2021 </a:t>
            </a:r>
            <a:r>
              <a:rPr lang="ru-RU" sz="2400" b="1" dirty="0">
                <a:solidFill>
                  <a:srgbClr val="004CBC"/>
                </a:solidFill>
                <a:latin typeface="Arial Narrow" pitchFamily="34" charset="0"/>
              </a:rPr>
              <a:t>году, 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576666"/>
              </p:ext>
            </p:extLst>
          </p:nvPr>
        </p:nvGraphicFramePr>
        <p:xfrm>
          <a:off x="190500" y="1603375"/>
          <a:ext cx="8726606" cy="4455482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3030717"/>
                <a:gridCol w="1098755"/>
                <a:gridCol w="836236"/>
                <a:gridCol w="1268532"/>
                <a:gridCol w="747710"/>
                <a:gridCol w="1106611"/>
                <a:gridCol w="638045"/>
              </a:tblGrid>
              <a:tr h="41135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Arial Cyr"/>
                        </a:rPr>
                        <a:t>Показатели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/>
                        <a:t>2019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/>
                        <a:t>к </a:t>
                      </a:r>
                      <a:r>
                        <a:rPr lang="ru-RU" sz="1200" b="1" u="none" strike="noStrike" dirty="0" smtClean="0"/>
                        <a:t>2018 </a:t>
                      </a:r>
                      <a:r>
                        <a:rPr lang="ru-RU" sz="1200" b="1" u="none" strike="noStrike" dirty="0"/>
                        <a:t>году, %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/>
                        <a:t>2020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/>
                        <a:t>к </a:t>
                      </a:r>
                      <a:r>
                        <a:rPr lang="ru-RU" sz="1200" b="1" u="none" strike="noStrike" dirty="0" smtClean="0"/>
                        <a:t>2019 </a:t>
                      </a:r>
                      <a:r>
                        <a:rPr lang="ru-RU" sz="1200" b="1" u="none" strike="noStrike" dirty="0"/>
                        <a:t>году, %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/>
                        <a:t>2021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/>
                        <a:t>к </a:t>
                      </a:r>
                      <a:r>
                        <a:rPr lang="ru-RU" sz="1200" b="1" u="none" strike="noStrike" dirty="0" smtClean="0"/>
                        <a:t>2020 </a:t>
                      </a:r>
                      <a:r>
                        <a:rPr lang="ru-RU" sz="1200" b="1" u="none" strike="noStrike" dirty="0"/>
                        <a:t>году, %</a:t>
                      </a:r>
                      <a:endParaRPr lang="ru-RU" sz="1200" b="1" i="0" u="none" strike="noStrike" dirty="0">
                        <a:latin typeface="Arial Cyr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44 923 659,93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+mn-lt"/>
                        </a:rPr>
                        <a:t>127,7</a:t>
                      </a:r>
                      <a:endParaRPr lang="ru-RU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44 908 125,70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100,0</a:t>
                      </a:r>
                      <a:endParaRPr lang="ru-RU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45 213 387,81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100,7</a:t>
                      </a:r>
                    </a:p>
                  </a:txBody>
                  <a:tcPr marL="9525" marR="9525" marT="9525" marB="0" anchor="b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516 900,00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+mn-lt"/>
                        </a:rPr>
                        <a:t>102,9</a:t>
                      </a:r>
                      <a:endParaRPr lang="ru-RU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568</a:t>
                      </a:r>
                      <a:r>
                        <a:rPr lang="ru-RU" sz="1200" baseline="0" dirty="0" smtClean="0"/>
                        <a:t> 200,00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109,9</a:t>
                      </a:r>
                      <a:endParaRPr lang="ru-RU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489 100,00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86,1</a:t>
                      </a:r>
                    </a:p>
                  </a:txBody>
                  <a:tcPr marL="9525" marR="9525" marT="9525" marB="0" anchor="b"/>
                </a:tc>
              </a:tr>
              <a:tr h="40687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912 680,54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+mn-lt"/>
                        </a:rPr>
                        <a:t>127,9</a:t>
                      </a:r>
                      <a:endParaRPr lang="ru-RU" sz="1200" b="0" i="0" u="none" strike="noStrike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878 970,00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96,3</a:t>
                      </a:r>
                      <a:endParaRPr lang="ru-RU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1 069 548,57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121,7</a:t>
                      </a:r>
                    </a:p>
                  </a:txBody>
                  <a:tcPr marL="9525" marR="9525" marT="9525" marB="0" anchor="b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36 965 488,01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n-lt"/>
                        </a:rPr>
                        <a:t>486,0</a:t>
                      </a:r>
                      <a:endParaRPr lang="ru-RU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53 030 267,78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143,46</a:t>
                      </a:r>
                      <a:endParaRPr lang="ru-RU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52 522 300,93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99,0</a:t>
                      </a:r>
                    </a:p>
                  </a:txBody>
                  <a:tcPr marL="9525" marR="9525" marT="9525" marB="0" anchor="b"/>
                </a:tc>
              </a:tr>
              <a:tr h="406874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801 509,63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n-lt"/>
                        </a:rPr>
                        <a:t>49,1</a:t>
                      </a:r>
                      <a:endParaRPr lang="ru-RU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3 704 240,16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462,2</a:t>
                      </a:r>
                      <a:endParaRPr lang="ru-RU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3 132 361,96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84,6</a:t>
                      </a:r>
                    </a:p>
                  </a:txBody>
                  <a:tcPr marL="9525" marR="9525" marT="9525" marB="0" anchor="b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94 194 912,21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+mn-lt"/>
                        </a:rPr>
                        <a:t>114,0</a:t>
                      </a:r>
                      <a:endParaRPr lang="ru-RU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85 248 636,17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90,5</a:t>
                      </a:r>
                      <a:endParaRPr lang="ru-RU" sz="1200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98 748 696,42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115,8</a:t>
                      </a:r>
                    </a:p>
                  </a:txBody>
                  <a:tcPr marL="9525" marR="9525" marT="9525" marB="0" anchor="b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32 593 113,44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98,4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32 667 058,87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100,2</a:t>
                      </a:r>
                      <a:endParaRPr lang="ru-RU" sz="12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36 855 641,08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112,8</a:t>
                      </a:r>
                    </a:p>
                  </a:txBody>
                  <a:tcPr marL="9525" marR="9525" marT="9525" marB="0" anchor="b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15 807 845,84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35,9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16 569 409,21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104,8</a:t>
                      </a:r>
                      <a:endParaRPr lang="ru-RU" sz="12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14 378 504,09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86,8</a:t>
                      </a:r>
                    </a:p>
                  </a:txBody>
                  <a:tcPr marL="9525" marR="9525" marT="9525" marB="0" anchor="b"/>
                </a:tc>
              </a:tr>
              <a:tr h="24197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6 464 258,05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182,2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4 104 147,87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63,5</a:t>
                      </a:r>
                      <a:endParaRPr lang="ru-RU" sz="1200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3 610 300,00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88,0</a:t>
                      </a:r>
                    </a:p>
                  </a:txBody>
                  <a:tcPr marL="9525" marR="9525" marT="9525" marB="0" anchor="b"/>
                </a:tc>
              </a:tr>
              <a:tr h="41135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745 369,05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69,1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31 688,64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4,3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30 823,50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97,3</a:t>
                      </a:r>
                    </a:p>
                  </a:txBody>
                  <a:tcPr marL="9525" marR="9525" marT="9525" marB="0" anchor="ctr"/>
                </a:tc>
              </a:tr>
              <a:tr h="82271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 ОБЩЕГО ХАРАКТЕРА БЮДЖЕТАМ СУБЪЕКТОВ РОССИЙСКОЙ ФЕДЕРАЦИИ И МУНИЦИПАЛЬНЫХ ОБРАЗОВАНИЙ</a:t>
                      </a:r>
                      <a:endParaRPr lang="ru-RU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16 837 300,00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107,8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17 098 200,00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101,5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17 287 500,00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101,1</a:t>
                      </a:r>
                    </a:p>
                  </a:txBody>
                  <a:tcPr marL="9525" marR="9525" marT="9525" marB="0" anchor="ctr"/>
                </a:tc>
              </a:tr>
              <a:tr h="30247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2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250 763 036,70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111,1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258 808 944,40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103,2</a:t>
                      </a:r>
                      <a:endParaRPr lang="ru-RU" sz="1200" dirty="0"/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273 338 164,36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-14287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5184" y="762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05984" y="168533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7038"/>
            <a:ext cx="8229600" cy="6906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направления расходов бюджета муниципального района в 2021 году,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тыс.руб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660968"/>
              </p:ext>
            </p:extLst>
          </p:nvPr>
        </p:nvGraphicFramePr>
        <p:xfrm>
          <a:off x="457199" y="1600200"/>
          <a:ext cx="8532873" cy="5041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3180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124200" y="224135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21"/>
          <p:cNvSpPr>
            <a:spLocks noChangeArrowheads="1"/>
          </p:cNvSpPr>
          <p:nvPr/>
        </p:nvSpPr>
        <p:spPr bwMode="auto">
          <a:xfrm>
            <a:off x="0" y="765175"/>
            <a:ext cx="91440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1600" b="1" dirty="0">
                <a:solidFill>
                  <a:srgbClr val="004CBC"/>
                </a:solidFill>
                <a:latin typeface="Arial Narrow" pitchFamily="34" charset="0"/>
              </a:rPr>
              <a:t>Исполнение расходной части бюджета Мошенского муниципального района в </a:t>
            </a:r>
            <a:r>
              <a:rPr lang="ru-RU" sz="1600" b="1" dirty="0" smtClean="0">
                <a:solidFill>
                  <a:srgbClr val="004CBC"/>
                </a:solidFill>
                <a:latin typeface="Arial Narrow" pitchFamily="34" charset="0"/>
              </a:rPr>
              <a:t>2021 </a:t>
            </a:r>
            <a:r>
              <a:rPr lang="ru-RU" sz="1600" b="1" dirty="0">
                <a:solidFill>
                  <a:srgbClr val="004CBC"/>
                </a:solidFill>
                <a:latin typeface="Arial Narrow" pitchFamily="34" charset="0"/>
              </a:rPr>
              <a:t>году в разрезе разделов и подразделов, тыс.рублей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759368"/>
              </p:ext>
            </p:extLst>
          </p:nvPr>
        </p:nvGraphicFramePr>
        <p:xfrm>
          <a:off x="107951" y="1355725"/>
          <a:ext cx="8883651" cy="5696103"/>
        </p:xfrm>
        <a:graphic>
          <a:graphicData uri="http://schemas.openxmlformats.org/drawingml/2006/table">
            <a:tbl>
              <a:tblPr/>
              <a:tblGrid>
                <a:gridCol w="4549288"/>
                <a:gridCol w="573139"/>
                <a:gridCol w="788066"/>
                <a:gridCol w="1074635"/>
                <a:gridCol w="895529"/>
                <a:gridCol w="1002994"/>
              </a:tblGrid>
              <a:tr h="1977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Наименование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подраздел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запланировано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исполнено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Arial Narrow" pitchFamily="34" charset="0"/>
                        </a:rPr>
                        <a:t>% исполнения 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45 257,91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45 213,39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5487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107,87</a:t>
                      </a:r>
                      <a:endParaRPr lang="ru-RU" sz="1400" b="0" i="0" u="none" strike="noStrike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107,87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451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722,93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722,93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Судебная система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01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9,70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9,70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6894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037,71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018,42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379,70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354,46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489,1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489,1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Мобилизационная и вневойсковая подготовка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489,1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489,1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93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078,4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1 069,55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93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10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078,4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078,4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r>
                        <a:rPr lang="ru-RU" sz="14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865,33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r>
                        <a:rPr lang="ru-RU" sz="14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522,3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Сельское хозяйство и рыболовство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39,10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Транспорт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04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08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8 766,28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8 766,27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623,00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43 330,05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436,95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386,97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132,36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3 132,36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latin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637,43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637,43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739,93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739,92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5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Благоустройство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05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latin typeface="Times New Roman"/>
                        </a:rPr>
                        <a:t>03</a:t>
                      </a:r>
                      <a:endParaRPr lang="ru-RU" sz="13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755,0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755,0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0" y="7778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7571" y="161409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24200" y="253742"/>
            <a:ext cx="510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21"/>
          <p:cNvSpPr>
            <a:spLocks noChangeArrowheads="1"/>
          </p:cNvSpPr>
          <p:nvPr/>
        </p:nvSpPr>
        <p:spPr bwMode="auto">
          <a:xfrm>
            <a:off x="0" y="765175"/>
            <a:ext cx="91440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Исполнение расходной части бюджета Мошенского муниципального района в </a:t>
            </a:r>
            <a:r>
              <a:rPr lang="ru-RU" sz="2000" b="1" dirty="0" smtClean="0">
                <a:solidFill>
                  <a:srgbClr val="004CBC"/>
                </a:solidFill>
                <a:latin typeface="Arial Narrow" pitchFamily="34" charset="0"/>
              </a:rPr>
              <a:t>2021 </a:t>
            </a: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году в разрезе разделов и подразделов, тыс.рублей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29874"/>
              </p:ext>
            </p:extLst>
          </p:nvPr>
        </p:nvGraphicFramePr>
        <p:xfrm>
          <a:off x="107950" y="1355725"/>
          <a:ext cx="8928993" cy="5374005"/>
        </p:xfrm>
        <a:graphic>
          <a:graphicData uri="http://schemas.openxmlformats.org/drawingml/2006/table">
            <a:tbl>
              <a:tblPr/>
              <a:tblGrid>
                <a:gridCol w="4572508"/>
                <a:gridCol w="576064"/>
                <a:gridCol w="792088"/>
                <a:gridCol w="1080120"/>
                <a:gridCol w="900100"/>
                <a:gridCol w="1008113"/>
              </a:tblGrid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Наименование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подраздел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запланировано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исполнено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latin typeface="Arial Narrow" pitchFamily="34" charset="0"/>
                        </a:rPr>
                        <a:t>% исполнения </a:t>
                      </a:r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Образование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99 397,40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98 748,70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Дошкольное образование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36 395,16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36 389,40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906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Общее образование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54 295,71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53 653,76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just" defTabSz="914400" rtl="0" eaLnBrk="1" fontAlgn="b" latinLnBrk="0" hangingPunct="1"/>
                      <a:r>
                        <a:rPr lang="ru-RU" sz="1300" b="0" i="0" u="none" strike="noStrike" kern="1200" dirty="0" smtClean="0">
                          <a:solidFill>
                            <a:schemeClr val="tx1"/>
                          </a:solidFill>
                          <a:latin typeface="Times New Roman"/>
                          <a:ea typeface="+mn-ea"/>
                          <a:cs typeface="+mn-cs"/>
                        </a:rPr>
                        <a:t>Дополнительное образование детей</a:t>
                      </a:r>
                      <a:endParaRPr lang="ru-RU" sz="1300" b="0" i="0" u="none" strike="noStrike" kern="1200" dirty="0">
                        <a:solidFill>
                          <a:schemeClr val="tx1"/>
                        </a:solidFill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5 934,50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5 934,50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422,26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421,26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2 349,77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2 349,77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36 869,76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36 855,64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Культура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35 893,23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35 879,62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Другие вопросы в области культуры, кинематографии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976,53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976,02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14 697,23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14 378,50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Пенсионное обеспечение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2 618,48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2 618,25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Социальное обеспечение населения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2 595,35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2 595,35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33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Охрана семьи и детства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12 078,75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11 760,26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3 610,30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3 610,30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3 610,30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3 610,30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Обслуживание государственного и муниципального долга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Обслуживание государственного внутреннего и муниципального долга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17 287,50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17 287,50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0" i="0" u="none" strike="noStrike" dirty="0">
                          <a:latin typeface="Times New Roman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17 287,50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17 287,50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511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300" b="1" i="0" u="none" strike="noStrike" dirty="0">
                          <a:latin typeface="Times New Roman"/>
                        </a:rPr>
                        <a:t>ВСЕГО РАСХОДОВ: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279 716,12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273 338,16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0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21117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24200" y="303510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Прямоугольник 6"/>
          <p:cNvSpPr>
            <a:spLocks noChangeArrowheads="1"/>
          </p:cNvSpPr>
          <p:nvPr/>
        </p:nvSpPr>
        <p:spPr bwMode="auto">
          <a:xfrm>
            <a:off x="0" y="765175"/>
            <a:ext cx="91440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</a:pP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Исполнение расходной части бюджета Мошенского </a:t>
            </a:r>
            <a:b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</a:b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муниципального района  в </a:t>
            </a:r>
            <a:r>
              <a:rPr lang="ru-RU" sz="2000" b="1" dirty="0" smtClean="0">
                <a:solidFill>
                  <a:srgbClr val="004CBC"/>
                </a:solidFill>
                <a:latin typeface="Arial Narrow" pitchFamily="34" charset="0"/>
              </a:rPr>
              <a:t>2021 </a:t>
            </a:r>
            <a:r>
              <a:rPr lang="ru-RU" sz="2000" b="1" dirty="0">
                <a:solidFill>
                  <a:srgbClr val="004CBC"/>
                </a:solidFill>
                <a:latin typeface="Arial Narrow" pitchFamily="34" charset="0"/>
              </a:rPr>
              <a:t>году в разрезе видов расходов, тыс.рублей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115158"/>
              </p:ext>
            </p:extLst>
          </p:nvPr>
        </p:nvGraphicFramePr>
        <p:xfrm>
          <a:off x="215900" y="1385889"/>
          <a:ext cx="8701146" cy="529503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937633"/>
                <a:gridCol w="543076"/>
                <a:gridCol w="868922"/>
                <a:gridCol w="868922"/>
                <a:gridCol w="482593"/>
              </a:tblGrid>
              <a:tr h="5148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вид </a:t>
                      </a:r>
                      <a:r>
                        <a:rPr lang="ru-RU" sz="1200" u="none" strike="noStrike" dirty="0" err="1">
                          <a:latin typeface="Arial Narrow" pitchFamily="34" charset="0"/>
                        </a:rPr>
                        <a:t>расхо-дов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Заплани-ровано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Исполнено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% </a:t>
                      </a:r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испол-нения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</a:tr>
              <a:tr h="5216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Оплата труда и страховые взносы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9 160,46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9 159,05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418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Взносы по обязательному социальному страхованию на выплаты по оплате труда работников и иные выплаты работникам учреждений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2 681,98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2 674,53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99,7</a:t>
                      </a:r>
                    </a:p>
                  </a:txBody>
                  <a:tcPr marL="9525" marR="9525" marT="9525" marB="0" anchor="ctr"/>
                </a:tc>
              </a:tr>
              <a:tr h="3137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Фонд оплаты труда и страховые взносы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19 143,61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19 129,21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ctr"/>
                </a:tc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Иные выплаты персоналу, за исключением фонда оплаты труда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1 330,81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1 330,81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418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Взносы по обязательному социальному страхованию на выплаты денежного содержания и иные выплаты работникам государственных (муниципальных) органов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5 809,89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5 804,51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</a:p>
                  </a:txBody>
                  <a:tcPr marL="9525" marR="9525" marT="9525" marB="0" anchor="ctr"/>
                </a:tc>
              </a:tr>
              <a:tr h="4697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Закупка товаров, работ, услуг в целях капитального ремонта государственного (муниципального) имущества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417,43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417,43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137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Прочая закупка товаров, работ и услуг для государственных нужд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57 306,51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944,02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798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Закупка энергетических ресурсов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2 133,58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2 133,58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798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Пенсии, выплачиваемые организациями сектора государственного управления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2 595,35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2 595,35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1378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Пособия и компенсации по публичным нормативным обязательствам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6 070,45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5 958,80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98,2</a:t>
                      </a:r>
                    </a:p>
                  </a:txBody>
                  <a:tcPr marL="9525" marR="9525" marT="9525" marB="0" anchor="ctr"/>
                </a:tc>
              </a:tr>
              <a:tr h="3105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Приобретение товаров, работ, услуг в пользу граждан в целях их социального обеспечения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4 386,50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4 179,65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95,3</a:t>
                      </a:r>
                    </a:p>
                  </a:txBody>
                  <a:tcPr marL="9525" marR="9525" marT="9525" marB="0" anchor="ctr"/>
                </a:tc>
              </a:tr>
              <a:tr h="3418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инвестиции на приобретение объектов недвижимого имущества в государственную (муниципальную) собственность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1 621,80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1 621,80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5966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Бюджетные инвестиции иным юридическим лицам, за исключением бюджетных инвестиций в объекты капитального строительства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596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Дотации на выравнивание бюджетной обеспеченности муниципальных образований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17 287,50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17 287,50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0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211177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24200" y="303510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765175"/>
            <a:ext cx="9144000" cy="606425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b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Исполнение расходной части бюджета Мошенского 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муниципального района  в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2021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году в разрезе видов расходов, тыс.рублей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462465"/>
              </p:ext>
            </p:extLst>
          </p:nvPr>
        </p:nvGraphicFramePr>
        <p:xfrm>
          <a:off x="190500" y="1385888"/>
          <a:ext cx="8642277" cy="516377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97461"/>
                <a:gridCol w="539402"/>
                <a:gridCol w="863043"/>
                <a:gridCol w="863043"/>
                <a:gridCol w="479328"/>
              </a:tblGrid>
              <a:tr h="5054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Наименование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latin typeface="Arial Narrow" pitchFamily="34" charset="0"/>
                        </a:rPr>
                        <a:t>вид </a:t>
                      </a:r>
                      <a:r>
                        <a:rPr lang="ru-RU" sz="1200" u="none" strike="noStrike" dirty="0" err="1">
                          <a:latin typeface="Arial Narrow" pitchFamily="34" charset="0"/>
                        </a:rPr>
                        <a:t>расхо-дов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Заплани-ровано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Исполнено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latin typeface="Arial Narrow" pitchFamily="34" charset="0"/>
                        </a:rPr>
                        <a:t>% </a:t>
                      </a:r>
                      <a:r>
                        <a:rPr lang="ru-RU" sz="1200" u="none" strike="noStrike" dirty="0" err="1" smtClean="0">
                          <a:latin typeface="Arial Narrow" pitchFamily="34" charset="0"/>
                        </a:rPr>
                        <a:t>испол-нения</a:t>
                      </a:r>
                      <a:endParaRPr lang="ru-RU" sz="1200" b="0" i="0" u="none" strike="noStrike" dirty="0">
                        <a:latin typeface="Arial Narrow" pitchFamily="34" charset="0"/>
                      </a:endParaRPr>
                    </a:p>
                  </a:txBody>
                  <a:tcPr marL="2177" marR="2177" marT="2177" marB="0" anchor="b"/>
                </a:tc>
              </a:tr>
              <a:tr h="16780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927,1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678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5 734,20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5 734,20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35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бюджетным учреждениям на финансовое обеспечение муниципального задания на оказание муниципальных услуг (выполнение работ)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45 365,60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45 365,60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бюджетным учреждениям на иные цели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608,94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595,33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99,5</a:t>
                      </a:r>
                    </a:p>
                  </a:txBody>
                  <a:tcPr marL="9525" marR="9525" marT="9525" marB="0" anchor="ctr"/>
                </a:tc>
              </a:tr>
              <a:tr h="3356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автономным учреждениям на финансовое обеспечение муниципального задания на оказание муниципальных услуг (выполнение работ)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75 246,71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75 115,48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автономным учреждениям на иные цели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766,02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248,54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97,1</a:t>
                      </a:r>
                    </a:p>
                  </a:txBody>
                  <a:tcPr marL="9525" marR="9525" marT="9525" marB="0" anchor="ctr"/>
                </a:tc>
              </a:tr>
              <a:tr h="4698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Обслуживание муниципального долга субъекта Российской Федерации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50342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 судебных актов Российской Федерации и мировых соглашений по возмещению причиненного вреда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03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на возмещение недополученных доходов и (или) возмещение фактически понесенных затрат в связи с производством (реализацией) товаров. выполнением работ. оказанием услуг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226,90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4356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Уплата налога на имущество организаций и земельного налога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85,00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Уплата прочих налогов, сборов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6780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Уплата иных платежей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1 292,01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1 292,01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/>
                </a:tc>
              </a:tr>
              <a:tr h="3138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latin typeface="Arial Cyr"/>
                        </a:rPr>
                        <a:t>ИТОГО</a:t>
                      </a:r>
                      <a:endParaRPr lang="ru-RU" sz="1100" b="1" i="0" u="none" strike="noStrike" dirty="0">
                        <a:latin typeface="Arial Cyr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279 716,12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273 338,16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651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74109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66442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8714" y="381000"/>
            <a:ext cx="5184846" cy="34603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Расходы на образование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99979" y="1165194"/>
          <a:ext cx="8361477" cy="2154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16090" y="800064"/>
            <a:ext cx="5476950" cy="365130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800" u="sng" dirty="0" smtClean="0">
                <a:solidFill>
                  <a:schemeClr val="tx1"/>
                </a:solidFill>
              </a:rPr>
              <a:t>Динамика расходов, </a:t>
            </a:r>
            <a:r>
              <a:rPr lang="ru-RU" sz="1800" u="sng" dirty="0" err="1" smtClean="0">
                <a:solidFill>
                  <a:schemeClr val="tx1"/>
                </a:solidFill>
              </a:rPr>
              <a:t>тыс.руб</a:t>
            </a:r>
            <a:endParaRPr lang="ru-RU" sz="1800" u="sng" dirty="0" smtClean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2916039">
            <a:off x="3581969" y="1826864"/>
            <a:ext cx="620000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9,5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446030" y="3209922"/>
          <a:ext cx="5659515" cy="3468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5667390" y="2954331"/>
          <a:ext cx="3230565" cy="3724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42865" y="5334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5674" y="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343234" y="92333"/>
            <a:ext cx="5207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9174" y="274639"/>
            <a:ext cx="5294385" cy="52542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Расходы на социальную политику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19057" y="1347759"/>
          <a:ext cx="8229600" cy="230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62142" y="763551"/>
            <a:ext cx="5148333" cy="511182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</a:rPr>
              <a:t>Динамика расходов, тыс.руб.</a:t>
            </a:r>
          </a:p>
        </p:txBody>
      </p:sp>
      <p:sp>
        <p:nvSpPr>
          <p:cNvPr id="7" name="Стрелка вправо 6"/>
          <p:cNvSpPr/>
          <p:nvPr/>
        </p:nvSpPr>
        <p:spPr>
          <a:xfrm rot="3082562">
            <a:off x="4850350" y="2104081"/>
            <a:ext cx="742755" cy="484632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>13,22%</a:t>
            </a:r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99979" y="3611564"/>
          <a:ext cx="5148333" cy="3030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5375286" y="3319461"/>
          <a:ext cx="3578274" cy="3395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>
            <a:off x="-14287" y="5334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86787" y="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52787" y="92333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object 49"/>
          <p:cNvSpPr>
            <a:spLocks noChangeArrowheads="1"/>
          </p:cNvSpPr>
          <p:nvPr/>
        </p:nvSpPr>
        <p:spPr bwMode="auto">
          <a:xfrm>
            <a:off x="1905000" y="4344988"/>
            <a:ext cx="1800225" cy="165576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113" y="727075"/>
            <a:ext cx="8229600" cy="2555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baseline="3000" dirty="0" smtClean="0">
                <a:cs typeface="Calibri" pitchFamily="34" charset="0"/>
              </a:rPr>
              <a:t>Что такое бюджет? Какие бывают бюджеты?</a:t>
            </a:r>
            <a:endParaRPr lang="ru-RU" b="1" dirty="0"/>
          </a:p>
        </p:txBody>
      </p:sp>
      <p:sp>
        <p:nvSpPr>
          <p:cNvPr id="5124" name="Содержимое 2"/>
          <p:cNvSpPr>
            <a:spLocks noGrp="1"/>
          </p:cNvSpPr>
          <p:nvPr>
            <p:ph idx="1"/>
          </p:nvPr>
        </p:nvSpPr>
        <p:spPr>
          <a:xfrm>
            <a:off x="0" y="982663"/>
            <a:ext cx="9144000" cy="56610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это сумка, кошелёк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– это план доходов и расходов на определенный период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– свод бюджетов бюджетной системы Российской Федерации на соответствующей территории (за исключением бюджетов государственных внебюджетных фондов) без учета межбюджетных трансфертов между этими бюджетами</a:t>
            </a:r>
          </a:p>
          <a:p>
            <a:pPr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269" name="object 19"/>
          <p:cNvSpPr>
            <a:spLocks noChangeArrowheads="1"/>
          </p:cNvSpPr>
          <p:nvPr/>
        </p:nvSpPr>
        <p:spPr bwMode="auto">
          <a:xfrm>
            <a:off x="6796088" y="2628900"/>
            <a:ext cx="1592262" cy="16033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0" name="object 20"/>
          <p:cNvSpPr>
            <a:spLocks noChangeArrowheads="1"/>
          </p:cNvSpPr>
          <p:nvPr/>
        </p:nvSpPr>
        <p:spPr bwMode="auto">
          <a:xfrm>
            <a:off x="2673350" y="2224088"/>
            <a:ext cx="3770313" cy="8159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1" name="object 21"/>
          <p:cNvSpPr>
            <a:spLocks noChangeArrowheads="1"/>
          </p:cNvSpPr>
          <p:nvPr/>
        </p:nvSpPr>
        <p:spPr bwMode="auto">
          <a:xfrm>
            <a:off x="2125663" y="2662238"/>
            <a:ext cx="641350" cy="62388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2" name="object 22"/>
          <p:cNvSpPr>
            <a:spLocks noChangeArrowheads="1"/>
          </p:cNvSpPr>
          <p:nvPr/>
        </p:nvSpPr>
        <p:spPr bwMode="auto">
          <a:xfrm>
            <a:off x="6470650" y="2552700"/>
            <a:ext cx="636588" cy="60642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3" name="object 23"/>
          <p:cNvSpPr>
            <a:spLocks noChangeArrowheads="1"/>
          </p:cNvSpPr>
          <p:nvPr/>
        </p:nvSpPr>
        <p:spPr bwMode="auto">
          <a:xfrm>
            <a:off x="2268538" y="3141663"/>
            <a:ext cx="1511300" cy="29527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4" name="object 24"/>
          <p:cNvSpPr>
            <a:spLocks noChangeArrowheads="1"/>
          </p:cNvSpPr>
          <p:nvPr/>
        </p:nvSpPr>
        <p:spPr bwMode="auto">
          <a:xfrm>
            <a:off x="2185988" y="3629025"/>
            <a:ext cx="1593850" cy="44767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1275" name="Группа 31"/>
          <p:cNvGrpSpPr>
            <a:grpSpLocks/>
          </p:cNvGrpSpPr>
          <p:nvPr/>
        </p:nvGrpSpPr>
        <p:grpSpPr bwMode="auto">
          <a:xfrm>
            <a:off x="3770313" y="2990850"/>
            <a:ext cx="838200" cy="647700"/>
            <a:chOff x="3770313" y="2841625"/>
            <a:chExt cx="884237" cy="796925"/>
          </a:xfrm>
        </p:grpSpPr>
        <p:sp>
          <p:nvSpPr>
            <p:cNvPr id="11301" name="object 26"/>
            <p:cNvSpPr>
              <a:spLocks noChangeArrowheads="1"/>
            </p:cNvSpPr>
            <p:nvPr/>
          </p:nvSpPr>
          <p:spPr bwMode="auto">
            <a:xfrm>
              <a:off x="3770313" y="2841625"/>
              <a:ext cx="884237" cy="796925"/>
            </a:xfrm>
            <a:prstGeom prst="rect">
              <a:avLst/>
            </a:prstGeom>
            <a:blipFill dpi="0" rotWithShape="1">
              <a:blip r:embed="rId9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02" name="object 27"/>
            <p:cNvSpPr>
              <a:spLocks noChangeArrowheads="1"/>
            </p:cNvSpPr>
            <p:nvPr/>
          </p:nvSpPr>
          <p:spPr bwMode="auto">
            <a:xfrm>
              <a:off x="4095750" y="3060700"/>
              <a:ext cx="266700" cy="392113"/>
            </a:xfrm>
            <a:prstGeom prst="rect">
              <a:avLst/>
            </a:prstGeom>
            <a:blipFill dpi="0" rotWithShape="1">
              <a:blip r:embed="rId10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grpSp>
        <p:nvGrpSpPr>
          <p:cNvPr id="11276" name="Группа 30"/>
          <p:cNvGrpSpPr>
            <a:grpSpLocks/>
          </p:cNvGrpSpPr>
          <p:nvPr/>
        </p:nvGrpSpPr>
        <p:grpSpPr bwMode="auto">
          <a:xfrm>
            <a:off x="3786188" y="3643313"/>
            <a:ext cx="884237" cy="692150"/>
            <a:chOff x="3786182" y="3571876"/>
            <a:chExt cx="884237" cy="692150"/>
          </a:xfrm>
        </p:grpSpPr>
        <p:sp>
          <p:nvSpPr>
            <p:cNvPr id="11299" name="object 30"/>
            <p:cNvSpPr>
              <a:spLocks noChangeArrowheads="1"/>
            </p:cNvSpPr>
            <p:nvPr/>
          </p:nvSpPr>
          <p:spPr bwMode="auto">
            <a:xfrm>
              <a:off x="3786182" y="3571876"/>
              <a:ext cx="884237" cy="692150"/>
            </a:xfrm>
            <a:prstGeom prst="rect">
              <a:avLst/>
            </a:prstGeom>
            <a:blipFill dpi="0" rotWithShape="1">
              <a:blip r:embed="rId11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300" name="object 32"/>
            <p:cNvSpPr>
              <a:spLocks noChangeArrowheads="1"/>
            </p:cNvSpPr>
            <p:nvPr/>
          </p:nvSpPr>
          <p:spPr bwMode="auto">
            <a:xfrm>
              <a:off x="4143372" y="3714752"/>
              <a:ext cx="215900" cy="327025"/>
            </a:xfrm>
            <a:custGeom>
              <a:avLst/>
              <a:gdLst>
                <a:gd name="T0" fmla="*/ 0 w 215010"/>
                <a:gd name="T1" fmla="*/ 0 h 326389"/>
                <a:gd name="T2" fmla="*/ 215010 w 215010"/>
                <a:gd name="T3" fmla="*/ 326389 h 326389"/>
              </a:gdLst>
              <a:ahLst/>
              <a:cxnLst/>
              <a:rect l="T0" t="T1" r="T2" b="T3"/>
              <a:pathLst>
                <a:path w="215010" h="326389">
                  <a:moveTo>
                    <a:pt x="253" y="288925"/>
                  </a:moveTo>
                  <a:lnTo>
                    <a:pt x="0" y="293623"/>
                  </a:lnTo>
                  <a:lnTo>
                    <a:pt x="0" y="304926"/>
                  </a:lnTo>
                  <a:lnTo>
                    <a:pt x="380" y="309625"/>
                  </a:lnTo>
                  <a:lnTo>
                    <a:pt x="1142" y="313181"/>
                  </a:lnTo>
                  <a:lnTo>
                    <a:pt x="1777" y="316864"/>
                  </a:lnTo>
                  <a:lnTo>
                    <a:pt x="3047" y="319658"/>
                  </a:lnTo>
                  <a:lnTo>
                    <a:pt x="4698" y="321563"/>
                  </a:lnTo>
                  <a:lnTo>
                    <a:pt x="8508" y="324738"/>
                  </a:lnTo>
                  <a:lnTo>
                    <a:pt x="11175" y="325373"/>
                  </a:lnTo>
                  <a:lnTo>
                    <a:pt x="13715" y="326008"/>
                  </a:lnTo>
                  <a:lnTo>
                    <a:pt x="16890" y="326389"/>
                  </a:lnTo>
                  <a:lnTo>
                    <a:pt x="204850" y="326389"/>
                  </a:lnTo>
                  <a:lnTo>
                    <a:pt x="211708" y="322579"/>
                  </a:lnTo>
                  <a:lnTo>
                    <a:pt x="213994" y="315467"/>
                  </a:lnTo>
                  <a:lnTo>
                    <a:pt x="214375" y="312038"/>
                  </a:lnTo>
                  <a:lnTo>
                    <a:pt x="214883" y="308737"/>
                  </a:lnTo>
                  <a:lnTo>
                    <a:pt x="215010" y="295147"/>
                  </a:lnTo>
                  <a:lnTo>
                    <a:pt x="214375" y="287781"/>
                  </a:lnTo>
                  <a:lnTo>
                    <a:pt x="213105" y="281685"/>
                  </a:lnTo>
                  <a:lnTo>
                    <a:pt x="209930" y="276097"/>
                  </a:lnTo>
                  <a:lnTo>
                    <a:pt x="203962" y="273557"/>
                  </a:lnTo>
                  <a:lnTo>
                    <a:pt x="77469" y="273557"/>
                  </a:lnTo>
                  <a:lnTo>
                    <a:pt x="114934" y="235203"/>
                  </a:lnTo>
                  <a:lnTo>
                    <a:pt x="127900" y="222084"/>
                  </a:lnTo>
                  <a:lnTo>
                    <a:pt x="137186" y="212328"/>
                  </a:lnTo>
                  <a:lnTo>
                    <a:pt x="145677" y="203053"/>
                  </a:lnTo>
                  <a:lnTo>
                    <a:pt x="153372" y="194255"/>
                  </a:lnTo>
                  <a:lnTo>
                    <a:pt x="160273" y="185927"/>
                  </a:lnTo>
                  <a:lnTo>
                    <a:pt x="166401" y="178160"/>
                  </a:lnTo>
                  <a:lnTo>
                    <a:pt x="174321" y="167350"/>
                  </a:lnTo>
                  <a:lnTo>
                    <a:pt x="181116" y="157075"/>
                  </a:lnTo>
                  <a:lnTo>
                    <a:pt x="186816" y="147319"/>
                  </a:lnTo>
                  <a:lnTo>
                    <a:pt x="191437" y="137980"/>
                  </a:lnTo>
                  <a:lnTo>
                    <a:pt x="196158" y="126041"/>
                  </a:lnTo>
                  <a:lnTo>
                    <a:pt x="199135" y="114681"/>
                  </a:lnTo>
                  <a:lnTo>
                    <a:pt x="201668" y="96720"/>
                  </a:lnTo>
                  <a:lnTo>
                    <a:pt x="202183" y="83946"/>
                  </a:lnTo>
                  <a:lnTo>
                    <a:pt x="201805" y="75241"/>
                  </a:lnTo>
                  <a:lnTo>
                    <a:pt x="199806" y="62621"/>
                  </a:lnTo>
                  <a:lnTo>
                    <a:pt x="196087" y="50672"/>
                  </a:lnTo>
                  <a:lnTo>
                    <a:pt x="186365" y="33338"/>
                  </a:lnTo>
                  <a:lnTo>
                    <a:pt x="177672" y="23875"/>
                  </a:lnTo>
                  <a:lnTo>
                    <a:pt x="169985" y="17798"/>
                  </a:lnTo>
                  <a:lnTo>
                    <a:pt x="159059" y="11447"/>
                  </a:lnTo>
                  <a:lnTo>
                    <a:pt x="146557" y="6350"/>
                  </a:lnTo>
                  <a:lnTo>
                    <a:pt x="129464" y="2107"/>
                  </a:lnTo>
                  <a:lnTo>
                    <a:pt x="116636" y="529"/>
                  </a:lnTo>
                  <a:lnTo>
                    <a:pt x="102742" y="0"/>
                  </a:lnTo>
                  <a:lnTo>
                    <a:pt x="97385" y="87"/>
                  </a:lnTo>
                  <a:lnTo>
                    <a:pt x="84627" y="1018"/>
                  </a:lnTo>
                  <a:lnTo>
                    <a:pt x="72262" y="2920"/>
                  </a:lnTo>
                  <a:lnTo>
                    <a:pt x="57215" y="6573"/>
                  </a:lnTo>
                  <a:lnTo>
                    <a:pt x="45592" y="10287"/>
                  </a:lnTo>
                  <a:lnTo>
                    <a:pt x="37464" y="13207"/>
                  </a:lnTo>
                  <a:lnTo>
                    <a:pt x="25145" y="19176"/>
                  </a:lnTo>
                  <a:lnTo>
                    <a:pt x="19557" y="22225"/>
                  </a:lnTo>
                  <a:lnTo>
                    <a:pt x="15747" y="24764"/>
                  </a:lnTo>
                  <a:lnTo>
                    <a:pt x="11683" y="28701"/>
                  </a:lnTo>
                  <a:lnTo>
                    <a:pt x="9397" y="31876"/>
                  </a:lnTo>
                  <a:lnTo>
                    <a:pt x="7873" y="34925"/>
                  </a:lnTo>
                  <a:lnTo>
                    <a:pt x="6857" y="38734"/>
                  </a:lnTo>
                  <a:lnTo>
                    <a:pt x="6222" y="43433"/>
                  </a:lnTo>
                  <a:lnTo>
                    <a:pt x="5968" y="49275"/>
                  </a:lnTo>
                  <a:lnTo>
                    <a:pt x="6095" y="63372"/>
                  </a:lnTo>
                  <a:lnTo>
                    <a:pt x="6476" y="67309"/>
                  </a:lnTo>
                  <a:lnTo>
                    <a:pt x="6984" y="71119"/>
                  </a:lnTo>
                  <a:lnTo>
                    <a:pt x="7492" y="74294"/>
                  </a:lnTo>
                  <a:lnTo>
                    <a:pt x="8127" y="76581"/>
                  </a:lnTo>
                  <a:lnTo>
                    <a:pt x="9651" y="80517"/>
                  </a:lnTo>
                  <a:lnTo>
                    <a:pt x="13080" y="83057"/>
                  </a:lnTo>
                  <a:lnTo>
                    <a:pt x="16763" y="83057"/>
                  </a:lnTo>
                  <a:lnTo>
                    <a:pt x="19684" y="81787"/>
                  </a:lnTo>
                  <a:lnTo>
                    <a:pt x="23494" y="79120"/>
                  </a:lnTo>
                  <a:lnTo>
                    <a:pt x="27304" y="76581"/>
                  </a:lnTo>
                  <a:lnTo>
                    <a:pt x="32003" y="73787"/>
                  </a:lnTo>
                  <a:lnTo>
                    <a:pt x="37718" y="70738"/>
                  </a:lnTo>
                  <a:lnTo>
                    <a:pt x="43433" y="67690"/>
                  </a:lnTo>
                  <a:lnTo>
                    <a:pt x="50037" y="64896"/>
                  </a:lnTo>
                  <a:lnTo>
                    <a:pt x="57530" y="62483"/>
                  </a:lnTo>
                  <a:lnTo>
                    <a:pt x="58220" y="62258"/>
                  </a:lnTo>
                  <a:lnTo>
                    <a:pt x="70112" y="59570"/>
                  </a:lnTo>
                  <a:lnTo>
                    <a:pt x="83438" y="58673"/>
                  </a:lnTo>
                  <a:lnTo>
                    <a:pt x="90423" y="58673"/>
                  </a:lnTo>
                  <a:lnTo>
                    <a:pt x="96392" y="59816"/>
                  </a:lnTo>
                  <a:lnTo>
                    <a:pt x="101600" y="61848"/>
                  </a:lnTo>
                  <a:lnTo>
                    <a:pt x="106679" y="63881"/>
                  </a:lnTo>
                  <a:lnTo>
                    <a:pt x="110997" y="66675"/>
                  </a:lnTo>
                  <a:lnTo>
                    <a:pt x="114300" y="70357"/>
                  </a:lnTo>
                  <a:lnTo>
                    <a:pt x="117728" y="74040"/>
                  </a:lnTo>
                  <a:lnTo>
                    <a:pt x="120268" y="78231"/>
                  </a:lnTo>
                  <a:lnTo>
                    <a:pt x="122046" y="83184"/>
                  </a:lnTo>
                  <a:lnTo>
                    <a:pt x="123697" y="88010"/>
                  </a:lnTo>
                  <a:lnTo>
                    <a:pt x="124587" y="93217"/>
                  </a:lnTo>
                  <a:lnTo>
                    <a:pt x="124587" y="104520"/>
                  </a:lnTo>
                  <a:lnTo>
                    <a:pt x="123951" y="110870"/>
                  </a:lnTo>
                  <a:lnTo>
                    <a:pt x="122554" y="117475"/>
                  </a:lnTo>
                  <a:lnTo>
                    <a:pt x="121157" y="124078"/>
                  </a:lnTo>
                  <a:lnTo>
                    <a:pt x="118490" y="131317"/>
                  </a:lnTo>
                  <a:lnTo>
                    <a:pt x="114680" y="139191"/>
                  </a:lnTo>
                  <a:lnTo>
                    <a:pt x="106558" y="153676"/>
                  </a:lnTo>
                  <a:lnTo>
                    <a:pt x="98805" y="165100"/>
                  </a:lnTo>
                  <a:lnTo>
                    <a:pt x="90046" y="176584"/>
                  </a:lnTo>
                  <a:lnTo>
                    <a:pt x="81701" y="186366"/>
                  </a:lnTo>
                  <a:lnTo>
                    <a:pt x="72135" y="196722"/>
                  </a:lnTo>
                  <a:lnTo>
                    <a:pt x="16509" y="256158"/>
                  </a:lnTo>
                  <a:lnTo>
                    <a:pt x="13207" y="259714"/>
                  </a:lnTo>
                  <a:lnTo>
                    <a:pt x="10540" y="262889"/>
                  </a:lnTo>
                  <a:lnTo>
                    <a:pt x="8508" y="265810"/>
                  </a:lnTo>
                  <a:lnTo>
                    <a:pt x="6476" y="268604"/>
                  </a:lnTo>
                  <a:lnTo>
                    <a:pt x="4698" y="271652"/>
                  </a:lnTo>
                  <a:lnTo>
                    <a:pt x="3428" y="274700"/>
                  </a:lnTo>
                  <a:lnTo>
                    <a:pt x="2158" y="277748"/>
                  </a:lnTo>
                  <a:lnTo>
                    <a:pt x="1142" y="281177"/>
                  </a:lnTo>
                  <a:lnTo>
                    <a:pt x="762" y="285114"/>
                  </a:lnTo>
                  <a:lnTo>
                    <a:pt x="253" y="288925"/>
                  </a:lnTo>
                  <a:close/>
                </a:path>
              </a:pathLst>
            </a:custGeom>
            <a:solidFill>
              <a:srgbClr val="F4F0E2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1277" name="object 38"/>
          <p:cNvSpPr>
            <a:spLocks noChangeArrowheads="1"/>
          </p:cNvSpPr>
          <p:nvPr/>
        </p:nvSpPr>
        <p:spPr bwMode="auto">
          <a:xfrm>
            <a:off x="817563" y="2698750"/>
            <a:ext cx="1460500" cy="146050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5400">
                <a:latin typeface="Calibri" pitchFamily="34" charset="0"/>
              </a:rPr>
              <a:t>    </a:t>
            </a:r>
            <a:endParaRPr lang="ru-RU" sz="540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11278" name="Группа 34"/>
          <p:cNvGrpSpPr>
            <a:grpSpLocks/>
          </p:cNvGrpSpPr>
          <p:nvPr/>
        </p:nvGrpSpPr>
        <p:grpSpPr bwMode="auto">
          <a:xfrm>
            <a:off x="3786188" y="5072063"/>
            <a:ext cx="884237" cy="669925"/>
            <a:chOff x="3789363" y="5521325"/>
            <a:chExt cx="884237" cy="669925"/>
          </a:xfrm>
        </p:grpSpPr>
        <p:sp>
          <p:nvSpPr>
            <p:cNvPr id="11296" name="object 44"/>
            <p:cNvSpPr>
              <a:spLocks noChangeArrowheads="1"/>
            </p:cNvSpPr>
            <p:nvPr/>
          </p:nvSpPr>
          <p:spPr bwMode="auto">
            <a:xfrm>
              <a:off x="3789363" y="5521325"/>
              <a:ext cx="884237" cy="669925"/>
            </a:xfrm>
            <a:prstGeom prst="rect">
              <a:avLst/>
            </a:prstGeom>
            <a:blipFill dpi="0" rotWithShape="1">
              <a:blip r:embed="rId13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97" name="object 47"/>
            <p:cNvSpPr>
              <a:spLocks noChangeArrowheads="1"/>
            </p:cNvSpPr>
            <p:nvPr/>
          </p:nvSpPr>
          <p:spPr bwMode="auto">
            <a:xfrm>
              <a:off x="4162425" y="5761038"/>
              <a:ext cx="85725" cy="147637"/>
            </a:xfrm>
            <a:custGeom>
              <a:avLst/>
              <a:gdLst>
                <a:gd name="T0" fmla="*/ 0 w 84962"/>
                <a:gd name="T1" fmla="*/ 0 h 147447"/>
                <a:gd name="T2" fmla="*/ 84962 w 84962"/>
                <a:gd name="T3" fmla="*/ 147447 h 147447"/>
              </a:gdLst>
              <a:ahLst/>
              <a:cxnLst/>
              <a:rect l="T0" t="T1" r="T2" b="T3"/>
              <a:pathLst>
                <a:path w="84962" h="147447">
                  <a:moveTo>
                    <a:pt x="84455" y="0"/>
                  </a:moveTo>
                  <a:lnTo>
                    <a:pt x="0" y="147446"/>
                  </a:lnTo>
                  <a:lnTo>
                    <a:pt x="84962" y="147446"/>
                  </a:lnTo>
                  <a:lnTo>
                    <a:pt x="84962" y="0"/>
                  </a:lnTo>
                  <a:lnTo>
                    <a:pt x="84455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1298" name="object 48"/>
            <p:cNvSpPr>
              <a:spLocks noChangeArrowheads="1"/>
            </p:cNvSpPr>
            <p:nvPr/>
          </p:nvSpPr>
          <p:spPr bwMode="auto">
            <a:xfrm>
              <a:off x="4110038" y="5703888"/>
              <a:ext cx="238125" cy="323850"/>
            </a:xfrm>
            <a:custGeom>
              <a:avLst/>
              <a:gdLst>
                <a:gd name="T0" fmla="*/ 0 w 237870"/>
                <a:gd name="T1" fmla="*/ 0 h 323621"/>
                <a:gd name="T2" fmla="*/ 237870 w 237870"/>
                <a:gd name="T3" fmla="*/ 323621 h 323621"/>
              </a:gdLst>
              <a:ahLst/>
              <a:cxnLst/>
              <a:rect l="T0" t="T1" r="T2" b="T3"/>
              <a:pathLst>
                <a:path w="237870" h="323621">
                  <a:moveTo>
                    <a:pt x="153669" y="0"/>
                  </a:moveTo>
                  <a:lnTo>
                    <a:pt x="162051" y="0"/>
                  </a:lnTo>
                  <a:lnTo>
                    <a:pt x="169290" y="203"/>
                  </a:lnTo>
                  <a:lnTo>
                    <a:pt x="175132" y="622"/>
                  </a:lnTo>
                  <a:lnTo>
                    <a:pt x="181101" y="1028"/>
                  </a:lnTo>
                  <a:lnTo>
                    <a:pt x="185927" y="1689"/>
                  </a:lnTo>
                  <a:lnTo>
                    <a:pt x="189483" y="2603"/>
                  </a:lnTo>
                  <a:lnTo>
                    <a:pt x="193039" y="3517"/>
                  </a:lnTo>
                  <a:lnTo>
                    <a:pt x="195579" y="4622"/>
                  </a:lnTo>
                  <a:lnTo>
                    <a:pt x="197230" y="5943"/>
                  </a:lnTo>
                  <a:lnTo>
                    <a:pt x="198881" y="7277"/>
                  </a:lnTo>
                  <a:lnTo>
                    <a:pt x="199770" y="8839"/>
                  </a:lnTo>
                  <a:lnTo>
                    <a:pt x="199770" y="10655"/>
                  </a:lnTo>
                  <a:lnTo>
                    <a:pt x="199770" y="203695"/>
                  </a:lnTo>
                  <a:lnTo>
                    <a:pt x="228218" y="203695"/>
                  </a:lnTo>
                  <a:lnTo>
                    <a:pt x="230885" y="203695"/>
                  </a:lnTo>
                  <a:lnTo>
                    <a:pt x="233171" y="205714"/>
                  </a:lnTo>
                  <a:lnTo>
                    <a:pt x="235076" y="209765"/>
                  </a:lnTo>
                  <a:lnTo>
                    <a:pt x="236981" y="213817"/>
                  </a:lnTo>
                  <a:lnTo>
                    <a:pt x="237870" y="220548"/>
                  </a:lnTo>
                  <a:lnTo>
                    <a:pt x="237870" y="229958"/>
                  </a:lnTo>
                  <a:lnTo>
                    <a:pt x="237870" y="238378"/>
                  </a:lnTo>
                  <a:lnTo>
                    <a:pt x="236981" y="244779"/>
                  </a:lnTo>
                  <a:lnTo>
                    <a:pt x="235330" y="249161"/>
                  </a:lnTo>
                  <a:lnTo>
                    <a:pt x="233552" y="253542"/>
                  </a:lnTo>
                  <a:lnTo>
                    <a:pt x="231139" y="255727"/>
                  </a:lnTo>
                  <a:lnTo>
                    <a:pt x="228218" y="255727"/>
                  </a:lnTo>
                  <a:lnTo>
                    <a:pt x="199770" y="255727"/>
                  </a:lnTo>
                  <a:lnTo>
                    <a:pt x="199770" y="313715"/>
                  </a:lnTo>
                  <a:lnTo>
                    <a:pt x="199770" y="315366"/>
                  </a:lnTo>
                  <a:lnTo>
                    <a:pt x="199262" y="316814"/>
                  </a:lnTo>
                  <a:lnTo>
                    <a:pt x="198246" y="318046"/>
                  </a:lnTo>
                  <a:lnTo>
                    <a:pt x="197230" y="319290"/>
                  </a:lnTo>
                  <a:lnTo>
                    <a:pt x="195452" y="320319"/>
                  </a:lnTo>
                  <a:lnTo>
                    <a:pt x="193039" y="321144"/>
                  </a:lnTo>
                  <a:lnTo>
                    <a:pt x="190500" y="321970"/>
                  </a:lnTo>
                  <a:lnTo>
                    <a:pt x="187325" y="322592"/>
                  </a:lnTo>
                  <a:lnTo>
                    <a:pt x="183387" y="323011"/>
                  </a:lnTo>
                  <a:lnTo>
                    <a:pt x="179450" y="323418"/>
                  </a:lnTo>
                  <a:lnTo>
                    <a:pt x="174243" y="323621"/>
                  </a:lnTo>
                  <a:lnTo>
                    <a:pt x="168020" y="323621"/>
                  </a:lnTo>
                  <a:lnTo>
                    <a:pt x="162051" y="323621"/>
                  </a:lnTo>
                  <a:lnTo>
                    <a:pt x="157098" y="323418"/>
                  </a:lnTo>
                  <a:lnTo>
                    <a:pt x="153034" y="323011"/>
                  </a:lnTo>
                  <a:lnTo>
                    <a:pt x="148970" y="322592"/>
                  </a:lnTo>
                  <a:lnTo>
                    <a:pt x="145795" y="321970"/>
                  </a:lnTo>
                  <a:lnTo>
                    <a:pt x="143382" y="321144"/>
                  </a:lnTo>
                  <a:lnTo>
                    <a:pt x="140969" y="320319"/>
                  </a:lnTo>
                  <a:lnTo>
                    <a:pt x="139318" y="319290"/>
                  </a:lnTo>
                  <a:lnTo>
                    <a:pt x="138429" y="318046"/>
                  </a:lnTo>
                  <a:lnTo>
                    <a:pt x="137413" y="316814"/>
                  </a:lnTo>
                  <a:lnTo>
                    <a:pt x="137032" y="315366"/>
                  </a:lnTo>
                  <a:lnTo>
                    <a:pt x="137032" y="313715"/>
                  </a:lnTo>
                  <a:lnTo>
                    <a:pt x="137032" y="255727"/>
                  </a:lnTo>
                  <a:lnTo>
                    <a:pt x="14350" y="255727"/>
                  </a:lnTo>
                  <a:lnTo>
                    <a:pt x="12064" y="255727"/>
                  </a:lnTo>
                  <a:lnTo>
                    <a:pt x="10032" y="255435"/>
                  </a:lnTo>
                  <a:lnTo>
                    <a:pt x="8127" y="254863"/>
                  </a:lnTo>
                  <a:lnTo>
                    <a:pt x="6350" y="254279"/>
                  </a:lnTo>
                  <a:lnTo>
                    <a:pt x="4825" y="252958"/>
                  </a:lnTo>
                  <a:lnTo>
                    <a:pt x="3555" y="250901"/>
                  </a:lnTo>
                  <a:lnTo>
                    <a:pt x="2285" y="248831"/>
                  </a:lnTo>
                  <a:lnTo>
                    <a:pt x="1396" y="245859"/>
                  </a:lnTo>
                  <a:lnTo>
                    <a:pt x="888" y="241973"/>
                  </a:lnTo>
                  <a:lnTo>
                    <a:pt x="253" y="238099"/>
                  </a:lnTo>
                  <a:lnTo>
                    <a:pt x="0" y="232930"/>
                  </a:lnTo>
                  <a:lnTo>
                    <a:pt x="0" y="226491"/>
                  </a:lnTo>
                  <a:lnTo>
                    <a:pt x="0" y="221208"/>
                  </a:lnTo>
                  <a:lnTo>
                    <a:pt x="126" y="216623"/>
                  </a:lnTo>
                  <a:lnTo>
                    <a:pt x="380" y="212737"/>
                  </a:lnTo>
                  <a:lnTo>
                    <a:pt x="634" y="208851"/>
                  </a:lnTo>
                  <a:lnTo>
                    <a:pt x="1015" y="205346"/>
                  </a:lnTo>
                  <a:lnTo>
                    <a:pt x="1650" y="202209"/>
                  </a:lnTo>
                  <a:lnTo>
                    <a:pt x="2158" y="199072"/>
                  </a:lnTo>
                  <a:lnTo>
                    <a:pt x="5206" y="190474"/>
                  </a:lnTo>
                  <a:lnTo>
                    <a:pt x="8127" y="184365"/>
                  </a:lnTo>
                  <a:lnTo>
                    <a:pt x="107822" y="8674"/>
                  </a:lnTo>
                  <a:lnTo>
                    <a:pt x="108584" y="7188"/>
                  </a:lnTo>
                  <a:lnTo>
                    <a:pt x="109981" y="5905"/>
                  </a:lnTo>
                  <a:lnTo>
                    <a:pt x="112013" y="4838"/>
                  </a:lnTo>
                  <a:lnTo>
                    <a:pt x="113918" y="3759"/>
                  </a:lnTo>
                  <a:lnTo>
                    <a:pt x="116712" y="2857"/>
                  </a:lnTo>
                  <a:lnTo>
                    <a:pt x="120268" y="2108"/>
                  </a:lnTo>
                  <a:lnTo>
                    <a:pt x="123825" y="1358"/>
                  </a:lnTo>
                  <a:lnTo>
                    <a:pt x="128396" y="825"/>
                  </a:lnTo>
                  <a:lnTo>
                    <a:pt x="133857" y="495"/>
                  </a:lnTo>
                  <a:lnTo>
                    <a:pt x="139191" y="165"/>
                  </a:lnTo>
                  <a:lnTo>
                    <a:pt x="145795" y="0"/>
                  </a:lnTo>
                  <a:lnTo>
                    <a:pt x="153669" y="0"/>
                  </a:lnTo>
                  <a:close/>
                </a:path>
              </a:pathLst>
            </a:custGeom>
            <a:noFill/>
            <a:ln w="12192">
              <a:solidFill>
                <a:srgbClr val="6F2F9F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</p:grpSp>
      <p:sp>
        <p:nvSpPr>
          <p:cNvPr id="11279" name="object 49"/>
          <p:cNvSpPr>
            <a:spLocks noChangeArrowheads="1"/>
          </p:cNvSpPr>
          <p:nvPr/>
        </p:nvSpPr>
        <p:spPr bwMode="auto">
          <a:xfrm rot="-587625">
            <a:off x="2055813" y="3927475"/>
            <a:ext cx="1800225" cy="165576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36" name="object 10"/>
          <p:cNvSpPr txBox="1">
            <a:spLocks noChangeArrowheads="1"/>
          </p:cNvSpPr>
          <p:nvPr/>
        </p:nvSpPr>
        <p:spPr bwMode="auto">
          <a:xfrm>
            <a:off x="2782888" y="2370138"/>
            <a:ext cx="33194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2138"/>
              </a:lnSpc>
              <a:spcBef>
                <a:spcPts val="113"/>
              </a:spcBef>
              <a:defRPr/>
            </a:pPr>
            <a:r>
              <a:rPr lang="ru-RU" sz="3000" b="1" baseline="3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Консолидированный бюджет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2400"/>
              </a:lnSpc>
              <a:spcBef>
                <a:spcPts val="13"/>
              </a:spcBef>
              <a:defRPr/>
            </a:pPr>
            <a:r>
              <a:rPr lang="ru-RU" sz="3000" b="1" baseline="1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муниципального района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81" name="object 7"/>
          <p:cNvSpPr txBox="1">
            <a:spLocks noChangeArrowheads="1"/>
          </p:cNvSpPr>
          <p:nvPr/>
        </p:nvSpPr>
        <p:spPr bwMode="auto">
          <a:xfrm>
            <a:off x="500063" y="4357688"/>
            <a:ext cx="2357437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Бюджеты муниципальных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12700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образований </a:t>
            </a:r>
            <a:r>
              <a:rPr lang="ru-RU" sz="2100" b="1" baseline="2000">
                <a:latin typeface="Calibri" pitchFamily="34" charset="0"/>
                <a:cs typeface="Calibri" pitchFamily="34" charset="0"/>
              </a:rPr>
              <a:t>(бюджеты поселений)</a:t>
            </a:r>
            <a:endParaRPr lang="ru-RU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82" name="object 6"/>
          <p:cNvSpPr txBox="1">
            <a:spLocks noChangeArrowheads="1"/>
          </p:cNvSpPr>
          <p:nvPr/>
        </p:nvSpPr>
        <p:spPr bwMode="auto">
          <a:xfrm>
            <a:off x="6429375" y="4214813"/>
            <a:ext cx="22336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74688" algn="ctr">
              <a:lnSpc>
                <a:spcPts val="1725"/>
              </a:lnSpc>
              <a:spcBef>
                <a:spcPts val="88"/>
              </a:spcBef>
            </a:pPr>
            <a:r>
              <a:rPr lang="ru-RU" sz="2400" b="1" baseline="3000">
                <a:latin typeface="Calibri" pitchFamily="34" charset="0"/>
                <a:cs typeface="Calibri" pitchFamily="34" charset="0"/>
              </a:rPr>
              <a:t>Бюджет</a:t>
            </a:r>
            <a:endParaRPr lang="ru-RU" sz="1600">
              <a:latin typeface="Calibri" pitchFamily="34" charset="0"/>
              <a:cs typeface="Calibri" pitchFamily="34" charset="0"/>
            </a:endParaRPr>
          </a:p>
          <a:p>
            <a:pPr marL="674688" algn="ctr">
              <a:lnSpc>
                <a:spcPts val="1925"/>
              </a:lnSpc>
              <a:spcBef>
                <a:spcPts val="13"/>
              </a:spcBef>
            </a:pPr>
            <a:r>
              <a:rPr lang="ru-RU" sz="2400" b="1" baseline="2000">
                <a:latin typeface="Calibri" pitchFamily="34" charset="0"/>
                <a:cs typeface="Calibri" pitchFamily="34" charset="0"/>
              </a:rPr>
              <a:t>муниципального района</a:t>
            </a:r>
          </a:p>
        </p:txBody>
      </p:sp>
      <p:sp>
        <p:nvSpPr>
          <p:cNvPr id="5139" name="object 3"/>
          <p:cNvSpPr txBox="1">
            <a:spLocks noChangeArrowheads="1"/>
          </p:cNvSpPr>
          <p:nvPr/>
        </p:nvSpPr>
        <p:spPr bwMode="auto">
          <a:xfrm>
            <a:off x="4786313" y="5143500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Долговского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11284" name="Группа 32"/>
          <p:cNvGrpSpPr>
            <a:grpSpLocks/>
          </p:cNvGrpSpPr>
          <p:nvPr/>
        </p:nvGrpSpPr>
        <p:grpSpPr bwMode="auto">
          <a:xfrm>
            <a:off x="3786188" y="4357688"/>
            <a:ext cx="884237" cy="668337"/>
            <a:chOff x="3770313" y="4643438"/>
            <a:chExt cx="884237" cy="668337"/>
          </a:xfrm>
        </p:grpSpPr>
        <p:sp>
          <p:nvSpPr>
            <p:cNvPr id="11292" name="object 34"/>
            <p:cNvSpPr>
              <a:spLocks noChangeArrowheads="1"/>
            </p:cNvSpPr>
            <p:nvPr/>
          </p:nvSpPr>
          <p:spPr bwMode="auto">
            <a:xfrm>
              <a:off x="3770313" y="4643438"/>
              <a:ext cx="884237" cy="668337"/>
            </a:xfrm>
            <a:prstGeom prst="rect">
              <a:avLst/>
            </a:prstGeom>
            <a:blipFill dpi="0" rotWithShape="1">
              <a:blip r:embed="rId14"/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2317" name="object 37"/>
            <p:cNvSpPr>
              <a:spLocks noChangeArrowheads="1"/>
            </p:cNvSpPr>
            <p:nvPr/>
          </p:nvSpPr>
          <p:spPr bwMode="auto">
            <a:xfrm>
              <a:off x="4103688" y="4821238"/>
              <a:ext cx="214312" cy="331787"/>
            </a:xfrm>
            <a:custGeom>
              <a:avLst/>
              <a:gdLst>
                <a:gd name="T0" fmla="*/ 0 w 214375"/>
                <a:gd name="T1" fmla="*/ 0 h 331977"/>
                <a:gd name="T2" fmla="*/ 214375 w 214375"/>
                <a:gd name="T3" fmla="*/ 331977 h 331977"/>
              </a:gdLst>
              <a:ahLst/>
              <a:cxnLst/>
              <a:rect l="T0" t="T1" r="T2" b="T3"/>
              <a:pathLst>
                <a:path w="214375" h="331977">
                  <a:moveTo>
                    <a:pt x="103377" y="0"/>
                  </a:moveTo>
                  <a:lnTo>
                    <a:pt x="117100" y="502"/>
                  </a:lnTo>
                  <a:lnTo>
                    <a:pt x="129823" y="2026"/>
                  </a:lnTo>
                  <a:lnTo>
                    <a:pt x="141548" y="4592"/>
                  </a:lnTo>
                  <a:lnTo>
                    <a:pt x="157193" y="10133"/>
                  </a:lnTo>
                  <a:lnTo>
                    <a:pt x="168202" y="16185"/>
                  </a:lnTo>
                  <a:lnTo>
                    <a:pt x="174751" y="21082"/>
                  </a:lnTo>
                  <a:lnTo>
                    <a:pt x="183765" y="30190"/>
                  </a:lnTo>
                  <a:lnTo>
                    <a:pt x="190788" y="40816"/>
                  </a:lnTo>
                  <a:lnTo>
                    <a:pt x="193420" y="46355"/>
                  </a:lnTo>
                  <a:lnTo>
                    <a:pt x="197217" y="57951"/>
                  </a:lnTo>
                  <a:lnTo>
                    <a:pt x="199322" y="70581"/>
                  </a:lnTo>
                  <a:lnTo>
                    <a:pt x="199770" y="80264"/>
                  </a:lnTo>
                  <a:lnTo>
                    <a:pt x="198955" y="93363"/>
                  </a:lnTo>
                  <a:lnTo>
                    <a:pt x="196507" y="105558"/>
                  </a:lnTo>
                  <a:lnTo>
                    <a:pt x="195960" y="107442"/>
                  </a:lnTo>
                  <a:lnTo>
                    <a:pt x="193547" y="115951"/>
                  </a:lnTo>
                  <a:lnTo>
                    <a:pt x="189864" y="123444"/>
                  </a:lnTo>
                  <a:lnTo>
                    <a:pt x="185038" y="130048"/>
                  </a:lnTo>
                  <a:lnTo>
                    <a:pt x="180339" y="136652"/>
                  </a:lnTo>
                  <a:lnTo>
                    <a:pt x="174370" y="142240"/>
                  </a:lnTo>
                  <a:lnTo>
                    <a:pt x="167131" y="146939"/>
                  </a:lnTo>
                  <a:lnTo>
                    <a:pt x="156221" y="152648"/>
                  </a:lnTo>
                  <a:lnTo>
                    <a:pt x="143881" y="156917"/>
                  </a:lnTo>
                  <a:lnTo>
                    <a:pt x="142239" y="157353"/>
                  </a:lnTo>
                  <a:lnTo>
                    <a:pt x="142239" y="157988"/>
                  </a:lnTo>
                  <a:lnTo>
                    <a:pt x="155271" y="160381"/>
                  </a:lnTo>
                  <a:lnTo>
                    <a:pt x="167206" y="164244"/>
                  </a:lnTo>
                  <a:lnTo>
                    <a:pt x="183757" y="173261"/>
                  </a:lnTo>
                  <a:lnTo>
                    <a:pt x="193338" y="181325"/>
                  </a:lnTo>
                  <a:lnTo>
                    <a:pt x="203026" y="193156"/>
                  </a:lnTo>
                  <a:lnTo>
                    <a:pt x="208980" y="204391"/>
                  </a:lnTo>
                  <a:lnTo>
                    <a:pt x="212952" y="217504"/>
                  </a:lnTo>
                  <a:lnTo>
                    <a:pt x="214350" y="230331"/>
                  </a:lnTo>
                  <a:lnTo>
                    <a:pt x="214375" y="232410"/>
                  </a:lnTo>
                  <a:lnTo>
                    <a:pt x="213594" y="245954"/>
                  </a:lnTo>
                  <a:lnTo>
                    <a:pt x="211239" y="258572"/>
                  </a:lnTo>
                  <a:lnTo>
                    <a:pt x="207290" y="270245"/>
                  </a:lnTo>
                  <a:lnTo>
                    <a:pt x="198630" y="286104"/>
                  </a:lnTo>
                  <a:lnTo>
                    <a:pt x="190722" y="296045"/>
                  </a:lnTo>
                  <a:lnTo>
                    <a:pt x="181378" y="304779"/>
                  </a:lnTo>
                  <a:lnTo>
                    <a:pt x="169557" y="313091"/>
                  </a:lnTo>
                  <a:lnTo>
                    <a:pt x="158389" y="318903"/>
                  </a:lnTo>
                  <a:lnTo>
                    <a:pt x="146094" y="323653"/>
                  </a:lnTo>
                  <a:lnTo>
                    <a:pt x="128706" y="328309"/>
                  </a:lnTo>
                  <a:lnTo>
                    <a:pt x="116377" y="330380"/>
                  </a:lnTo>
                  <a:lnTo>
                    <a:pt x="103489" y="331598"/>
                  </a:lnTo>
                  <a:lnTo>
                    <a:pt x="90677" y="331978"/>
                  </a:lnTo>
                  <a:lnTo>
                    <a:pt x="77546" y="331589"/>
                  </a:lnTo>
                  <a:lnTo>
                    <a:pt x="65083" y="330425"/>
                  </a:lnTo>
                  <a:lnTo>
                    <a:pt x="46758" y="327082"/>
                  </a:lnTo>
                  <a:lnTo>
                    <a:pt x="35108" y="324023"/>
                  </a:lnTo>
                  <a:lnTo>
                    <a:pt x="27177" y="321564"/>
                  </a:lnTo>
                  <a:lnTo>
                    <a:pt x="16382" y="316611"/>
                  </a:lnTo>
                  <a:lnTo>
                    <a:pt x="11556" y="314198"/>
                  </a:lnTo>
                  <a:lnTo>
                    <a:pt x="8381" y="312293"/>
                  </a:lnTo>
                  <a:lnTo>
                    <a:pt x="6984" y="310896"/>
                  </a:lnTo>
                  <a:lnTo>
                    <a:pt x="5460" y="309626"/>
                  </a:lnTo>
                  <a:lnTo>
                    <a:pt x="4317" y="308102"/>
                  </a:lnTo>
                  <a:lnTo>
                    <a:pt x="3555" y="306451"/>
                  </a:lnTo>
                  <a:lnTo>
                    <a:pt x="2793" y="304800"/>
                  </a:lnTo>
                  <a:lnTo>
                    <a:pt x="2158" y="302895"/>
                  </a:lnTo>
                  <a:lnTo>
                    <a:pt x="1650" y="300609"/>
                  </a:lnTo>
                  <a:lnTo>
                    <a:pt x="1015" y="298450"/>
                  </a:lnTo>
                  <a:lnTo>
                    <a:pt x="634" y="295656"/>
                  </a:lnTo>
                  <a:lnTo>
                    <a:pt x="380" y="292227"/>
                  </a:lnTo>
                  <a:lnTo>
                    <a:pt x="126" y="288798"/>
                  </a:lnTo>
                  <a:lnTo>
                    <a:pt x="0" y="284734"/>
                  </a:lnTo>
                  <a:lnTo>
                    <a:pt x="0" y="279908"/>
                  </a:lnTo>
                  <a:lnTo>
                    <a:pt x="0" y="272034"/>
                  </a:lnTo>
                  <a:lnTo>
                    <a:pt x="634" y="266573"/>
                  </a:lnTo>
                  <a:lnTo>
                    <a:pt x="1904" y="263525"/>
                  </a:lnTo>
                  <a:lnTo>
                    <a:pt x="3301" y="260477"/>
                  </a:lnTo>
                  <a:lnTo>
                    <a:pt x="5333" y="258953"/>
                  </a:lnTo>
                  <a:lnTo>
                    <a:pt x="7874" y="258953"/>
                  </a:lnTo>
                  <a:lnTo>
                    <a:pt x="9525" y="258953"/>
                  </a:lnTo>
                  <a:lnTo>
                    <a:pt x="12445" y="259969"/>
                  </a:lnTo>
                  <a:lnTo>
                    <a:pt x="16509" y="262255"/>
                  </a:lnTo>
                  <a:lnTo>
                    <a:pt x="20574" y="264541"/>
                  </a:lnTo>
                  <a:lnTo>
                    <a:pt x="25653" y="266827"/>
                  </a:lnTo>
                  <a:lnTo>
                    <a:pt x="32003" y="269494"/>
                  </a:lnTo>
                  <a:lnTo>
                    <a:pt x="38226" y="272034"/>
                  </a:lnTo>
                  <a:lnTo>
                    <a:pt x="45592" y="274447"/>
                  </a:lnTo>
                  <a:lnTo>
                    <a:pt x="53975" y="276606"/>
                  </a:lnTo>
                  <a:lnTo>
                    <a:pt x="65752" y="278899"/>
                  </a:lnTo>
                  <a:lnTo>
                    <a:pt x="78825" y="279860"/>
                  </a:lnTo>
                  <a:lnTo>
                    <a:pt x="82803" y="279908"/>
                  </a:lnTo>
                  <a:lnTo>
                    <a:pt x="91820" y="279908"/>
                  </a:lnTo>
                  <a:lnTo>
                    <a:pt x="99821" y="278892"/>
                  </a:lnTo>
                  <a:lnTo>
                    <a:pt x="106806" y="276733"/>
                  </a:lnTo>
                  <a:lnTo>
                    <a:pt x="113664" y="274574"/>
                  </a:lnTo>
                  <a:lnTo>
                    <a:pt x="119633" y="271526"/>
                  </a:lnTo>
                  <a:lnTo>
                    <a:pt x="124459" y="267716"/>
                  </a:lnTo>
                  <a:lnTo>
                    <a:pt x="129412" y="263779"/>
                  </a:lnTo>
                  <a:lnTo>
                    <a:pt x="132968" y="259080"/>
                  </a:lnTo>
                  <a:lnTo>
                    <a:pt x="135381" y="253619"/>
                  </a:lnTo>
                  <a:lnTo>
                    <a:pt x="137794" y="248031"/>
                  </a:lnTo>
                  <a:lnTo>
                    <a:pt x="138937" y="241935"/>
                  </a:lnTo>
                  <a:lnTo>
                    <a:pt x="138937" y="235077"/>
                  </a:lnTo>
                  <a:lnTo>
                    <a:pt x="138937" y="227711"/>
                  </a:lnTo>
                  <a:lnTo>
                    <a:pt x="137540" y="220980"/>
                  </a:lnTo>
                  <a:lnTo>
                    <a:pt x="134619" y="215011"/>
                  </a:lnTo>
                  <a:lnTo>
                    <a:pt x="131825" y="209042"/>
                  </a:lnTo>
                  <a:lnTo>
                    <a:pt x="127507" y="203962"/>
                  </a:lnTo>
                  <a:lnTo>
                    <a:pt x="121792" y="199771"/>
                  </a:lnTo>
                  <a:lnTo>
                    <a:pt x="116077" y="195580"/>
                  </a:lnTo>
                  <a:lnTo>
                    <a:pt x="108838" y="192278"/>
                  </a:lnTo>
                  <a:lnTo>
                    <a:pt x="100202" y="189992"/>
                  </a:lnTo>
                  <a:lnTo>
                    <a:pt x="88733" y="187747"/>
                  </a:lnTo>
                  <a:lnTo>
                    <a:pt x="75655" y="186668"/>
                  </a:lnTo>
                  <a:lnTo>
                    <a:pt x="69595" y="186563"/>
                  </a:lnTo>
                  <a:lnTo>
                    <a:pt x="41909" y="186563"/>
                  </a:lnTo>
                  <a:lnTo>
                    <a:pt x="39750" y="186563"/>
                  </a:lnTo>
                  <a:lnTo>
                    <a:pt x="37845" y="186309"/>
                  </a:lnTo>
                  <a:lnTo>
                    <a:pt x="36449" y="185674"/>
                  </a:lnTo>
                  <a:lnTo>
                    <a:pt x="34925" y="185039"/>
                  </a:lnTo>
                  <a:lnTo>
                    <a:pt x="33654" y="183896"/>
                  </a:lnTo>
                  <a:lnTo>
                    <a:pt x="32638" y="182118"/>
                  </a:lnTo>
                  <a:lnTo>
                    <a:pt x="31750" y="180213"/>
                  </a:lnTo>
                  <a:lnTo>
                    <a:pt x="30987" y="177800"/>
                  </a:lnTo>
                  <a:lnTo>
                    <a:pt x="30606" y="174498"/>
                  </a:lnTo>
                  <a:lnTo>
                    <a:pt x="30225" y="171323"/>
                  </a:lnTo>
                  <a:lnTo>
                    <a:pt x="29971" y="167132"/>
                  </a:lnTo>
                  <a:lnTo>
                    <a:pt x="29971" y="162052"/>
                  </a:lnTo>
                  <a:lnTo>
                    <a:pt x="29971" y="157226"/>
                  </a:lnTo>
                  <a:lnTo>
                    <a:pt x="30225" y="153289"/>
                  </a:lnTo>
                  <a:lnTo>
                    <a:pt x="30606" y="150241"/>
                  </a:lnTo>
                  <a:lnTo>
                    <a:pt x="30987" y="147193"/>
                  </a:lnTo>
                  <a:lnTo>
                    <a:pt x="31622" y="144780"/>
                  </a:lnTo>
                  <a:lnTo>
                    <a:pt x="32512" y="143129"/>
                  </a:lnTo>
                  <a:lnTo>
                    <a:pt x="33527" y="141478"/>
                  </a:lnTo>
                  <a:lnTo>
                    <a:pt x="34670" y="140335"/>
                  </a:lnTo>
                  <a:lnTo>
                    <a:pt x="36067" y="139700"/>
                  </a:lnTo>
                  <a:lnTo>
                    <a:pt x="37464" y="139065"/>
                  </a:lnTo>
                  <a:lnTo>
                    <a:pt x="39115" y="138684"/>
                  </a:lnTo>
                  <a:lnTo>
                    <a:pt x="41147" y="138684"/>
                  </a:lnTo>
                  <a:lnTo>
                    <a:pt x="69087" y="138684"/>
                  </a:lnTo>
                  <a:lnTo>
                    <a:pt x="82540" y="137911"/>
                  </a:lnTo>
                  <a:lnTo>
                    <a:pt x="94322" y="135471"/>
                  </a:lnTo>
                  <a:lnTo>
                    <a:pt x="94614" y="135382"/>
                  </a:lnTo>
                  <a:lnTo>
                    <a:pt x="102107" y="133096"/>
                  </a:lnTo>
                  <a:lnTo>
                    <a:pt x="108330" y="129921"/>
                  </a:lnTo>
                  <a:lnTo>
                    <a:pt x="113410" y="125857"/>
                  </a:lnTo>
                  <a:lnTo>
                    <a:pt x="118363" y="121666"/>
                  </a:lnTo>
                  <a:lnTo>
                    <a:pt x="122174" y="116713"/>
                  </a:lnTo>
                  <a:lnTo>
                    <a:pt x="124840" y="110871"/>
                  </a:lnTo>
                  <a:lnTo>
                    <a:pt x="127507" y="105029"/>
                  </a:lnTo>
                  <a:lnTo>
                    <a:pt x="128777" y="98552"/>
                  </a:lnTo>
                  <a:lnTo>
                    <a:pt x="128777" y="91440"/>
                  </a:lnTo>
                  <a:lnTo>
                    <a:pt x="128777" y="85979"/>
                  </a:lnTo>
                  <a:lnTo>
                    <a:pt x="127888" y="80772"/>
                  </a:lnTo>
                  <a:lnTo>
                    <a:pt x="126110" y="75946"/>
                  </a:lnTo>
                  <a:lnTo>
                    <a:pt x="124332" y="70993"/>
                  </a:lnTo>
                  <a:lnTo>
                    <a:pt x="121665" y="66802"/>
                  </a:lnTo>
                  <a:lnTo>
                    <a:pt x="118109" y="63246"/>
                  </a:lnTo>
                  <a:lnTo>
                    <a:pt x="114553" y="59690"/>
                  </a:lnTo>
                  <a:lnTo>
                    <a:pt x="109981" y="56896"/>
                  </a:lnTo>
                  <a:lnTo>
                    <a:pt x="104266" y="54864"/>
                  </a:lnTo>
                  <a:lnTo>
                    <a:pt x="98678" y="52832"/>
                  </a:lnTo>
                  <a:lnTo>
                    <a:pt x="92075" y="51689"/>
                  </a:lnTo>
                  <a:lnTo>
                    <a:pt x="84454" y="51689"/>
                  </a:lnTo>
                  <a:lnTo>
                    <a:pt x="75945" y="51689"/>
                  </a:lnTo>
                  <a:lnTo>
                    <a:pt x="67817" y="53086"/>
                  </a:lnTo>
                  <a:lnTo>
                    <a:pt x="60197" y="55626"/>
                  </a:lnTo>
                  <a:lnTo>
                    <a:pt x="52577" y="58166"/>
                  </a:lnTo>
                  <a:lnTo>
                    <a:pt x="45846" y="60960"/>
                  </a:lnTo>
                  <a:lnTo>
                    <a:pt x="39750" y="64008"/>
                  </a:lnTo>
                  <a:lnTo>
                    <a:pt x="33781" y="67056"/>
                  </a:lnTo>
                  <a:lnTo>
                    <a:pt x="28575" y="69977"/>
                  </a:lnTo>
                  <a:lnTo>
                    <a:pt x="24383" y="72517"/>
                  </a:lnTo>
                  <a:lnTo>
                    <a:pt x="20192" y="75184"/>
                  </a:lnTo>
                  <a:lnTo>
                    <a:pt x="17144" y="76581"/>
                  </a:lnTo>
                  <a:lnTo>
                    <a:pt x="15112" y="76581"/>
                  </a:lnTo>
                  <a:lnTo>
                    <a:pt x="13842" y="76581"/>
                  </a:lnTo>
                  <a:lnTo>
                    <a:pt x="12572" y="76200"/>
                  </a:lnTo>
                  <a:lnTo>
                    <a:pt x="11683" y="75692"/>
                  </a:lnTo>
                  <a:lnTo>
                    <a:pt x="10667" y="75057"/>
                  </a:lnTo>
                  <a:lnTo>
                    <a:pt x="9778" y="73914"/>
                  </a:lnTo>
                  <a:lnTo>
                    <a:pt x="9143" y="72263"/>
                  </a:lnTo>
                  <a:lnTo>
                    <a:pt x="8508" y="70612"/>
                  </a:lnTo>
                  <a:lnTo>
                    <a:pt x="8000" y="68326"/>
                  </a:lnTo>
                  <a:lnTo>
                    <a:pt x="7619" y="65151"/>
                  </a:lnTo>
                  <a:lnTo>
                    <a:pt x="7365" y="61976"/>
                  </a:lnTo>
                  <a:lnTo>
                    <a:pt x="7112" y="57912"/>
                  </a:lnTo>
                  <a:lnTo>
                    <a:pt x="7112" y="52959"/>
                  </a:lnTo>
                  <a:lnTo>
                    <a:pt x="7112" y="48895"/>
                  </a:lnTo>
                  <a:lnTo>
                    <a:pt x="7238" y="45466"/>
                  </a:lnTo>
                  <a:lnTo>
                    <a:pt x="7365" y="42672"/>
                  </a:lnTo>
                  <a:lnTo>
                    <a:pt x="7619" y="40005"/>
                  </a:lnTo>
                  <a:lnTo>
                    <a:pt x="7874" y="37719"/>
                  </a:lnTo>
                  <a:lnTo>
                    <a:pt x="8381" y="35941"/>
                  </a:lnTo>
                  <a:lnTo>
                    <a:pt x="8889" y="34036"/>
                  </a:lnTo>
                  <a:lnTo>
                    <a:pt x="9525" y="32512"/>
                  </a:lnTo>
                  <a:lnTo>
                    <a:pt x="10287" y="31115"/>
                  </a:lnTo>
                  <a:lnTo>
                    <a:pt x="11049" y="29845"/>
                  </a:lnTo>
                  <a:lnTo>
                    <a:pt x="12191" y="28448"/>
                  </a:lnTo>
                  <a:lnTo>
                    <a:pt x="13842" y="26797"/>
                  </a:lnTo>
                  <a:lnTo>
                    <a:pt x="15493" y="25273"/>
                  </a:lnTo>
                  <a:lnTo>
                    <a:pt x="18922" y="22860"/>
                  </a:lnTo>
                  <a:lnTo>
                    <a:pt x="24002" y="19812"/>
                  </a:lnTo>
                  <a:lnTo>
                    <a:pt x="29082" y="16637"/>
                  </a:lnTo>
                  <a:lnTo>
                    <a:pt x="35559" y="13589"/>
                  </a:lnTo>
                  <a:lnTo>
                    <a:pt x="43306" y="10668"/>
                  </a:lnTo>
                  <a:lnTo>
                    <a:pt x="54628" y="6831"/>
                  </a:lnTo>
                  <a:lnTo>
                    <a:pt x="67448" y="3623"/>
                  </a:lnTo>
                  <a:lnTo>
                    <a:pt x="70230" y="3048"/>
                  </a:lnTo>
                  <a:lnTo>
                    <a:pt x="82248" y="1165"/>
                  </a:lnTo>
                  <a:lnTo>
                    <a:pt x="95042" y="171"/>
                  </a:lnTo>
                  <a:lnTo>
                    <a:pt x="103377" y="0"/>
                  </a:lnTo>
                  <a:close/>
                </a:path>
              </a:pathLst>
            </a:custGeom>
            <a:ln w="12192">
              <a:solidFill>
                <a:srgbClr val="6F2F9F"/>
              </a:solidFill>
              <a:miter lim="800000"/>
              <a:headEnd/>
              <a:tailEnd/>
            </a:ln>
          </p:spPr>
          <p:style>
            <a:lnRef idx="0">
              <a:scrgbClr r="0" g="0" b="0"/>
            </a:lnRef>
            <a:fillRef idx="1003">
              <a:schemeClr val="lt2"/>
            </a:fillRef>
            <a:effectRef idx="0">
              <a:scrgbClr r="0" g="0" b="0"/>
            </a:effectRef>
            <a:fontRef idx="major"/>
          </p:style>
          <p:txBody>
            <a:bodyPr lIns="0" tIns="0" rIns="0" bIns="0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41" name="object 3"/>
          <p:cNvSpPr txBox="1">
            <a:spLocks noChangeArrowheads="1"/>
          </p:cNvSpPr>
          <p:nvPr/>
        </p:nvSpPr>
        <p:spPr bwMode="auto">
          <a:xfrm>
            <a:off x="4681538" y="3063875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Мошенского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2" name="object 3"/>
          <p:cNvSpPr txBox="1">
            <a:spLocks noChangeArrowheads="1"/>
          </p:cNvSpPr>
          <p:nvPr/>
        </p:nvSpPr>
        <p:spPr bwMode="auto">
          <a:xfrm>
            <a:off x="4643438" y="3714750"/>
            <a:ext cx="2071687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Калининского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43" name="object 3"/>
          <p:cNvSpPr txBox="1">
            <a:spLocks noChangeArrowheads="1"/>
          </p:cNvSpPr>
          <p:nvPr/>
        </p:nvSpPr>
        <p:spPr bwMode="auto">
          <a:xfrm>
            <a:off x="4786313" y="4429125"/>
            <a:ext cx="1774825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Кировского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88" name="object 24"/>
          <p:cNvSpPr>
            <a:spLocks noChangeArrowheads="1"/>
          </p:cNvSpPr>
          <p:nvPr/>
        </p:nvSpPr>
        <p:spPr bwMode="auto">
          <a:xfrm rot="899757">
            <a:off x="2173288" y="3984625"/>
            <a:ext cx="1593850" cy="44767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89" name="object 26"/>
          <p:cNvSpPr>
            <a:spLocks noChangeArrowheads="1"/>
          </p:cNvSpPr>
          <p:nvPr/>
        </p:nvSpPr>
        <p:spPr bwMode="auto">
          <a:xfrm>
            <a:off x="3786188" y="5715000"/>
            <a:ext cx="884237" cy="796925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ru-RU" sz="4400">
                <a:latin typeface="Calibri" pitchFamily="34" charset="0"/>
              </a:rPr>
              <a:t>  </a:t>
            </a:r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5</a:t>
            </a:r>
          </a:p>
        </p:txBody>
      </p:sp>
      <p:sp>
        <p:nvSpPr>
          <p:cNvPr id="5146" name="object 3"/>
          <p:cNvSpPr txBox="1">
            <a:spLocks noChangeArrowheads="1"/>
          </p:cNvSpPr>
          <p:nvPr/>
        </p:nvSpPr>
        <p:spPr bwMode="auto">
          <a:xfrm>
            <a:off x="4786313" y="5929313"/>
            <a:ext cx="1774825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1525"/>
              </a:lnSpc>
              <a:spcBef>
                <a:spcPts val="75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Бюджет Ореховского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lnSpc>
                <a:spcPts val="1675"/>
              </a:lnSpc>
              <a:spcBef>
                <a:spcPts val="13"/>
              </a:spcBef>
              <a:defRPr/>
            </a:pPr>
            <a:r>
              <a:rPr lang="ru-RU" sz="2100" b="1" i="1" baseline="2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сельского поселения</a:t>
            </a:r>
            <a:endParaRPr lang="ru-RU" sz="1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85852" y="2928934"/>
            <a:ext cx="78581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pic>
        <p:nvPicPr>
          <p:cNvPr id="3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37968" y="119003"/>
            <a:ext cx="535766" cy="56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Прямая соединительная линия 37"/>
          <p:cNvCxnSpPr/>
          <p:nvPr/>
        </p:nvCxnSpPr>
        <p:spPr>
          <a:xfrm>
            <a:off x="-42862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3093633" y="217736"/>
            <a:ext cx="49506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765175"/>
            <a:ext cx="9144000" cy="487363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b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charset="0"/>
              </a:rPr>
              <a:t>Муниципальный долг Мошенского муниципального района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448590"/>
              </p:ext>
            </p:extLst>
          </p:nvPr>
        </p:nvGraphicFramePr>
        <p:xfrm>
          <a:off x="576263" y="1233488"/>
          <a:ext cx="8028890" cy="5985212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4613090"/>
                <a:gridCol w="1021218"/>
                <a:gridCol w="774717"/>
                <a:gridCol w="880361"/>
                <a:gridCol w="739504"/>
              </a:tblGrid>
              <a:tr h="40952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Наименование показателя</a:t>
                      </a:r>
                      <a:endParaRPr lang="ru-RU" sz="1600" b="1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latin typeface="Arial Narrow" pitchFamily="34" charset="0"/>
                        </a:rPr>
                        <a:t>на </a:t>
                      </a:r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01.01.2021</a:t>
                      </a:r>
                      <a:endParaRPr lang="ru-RU" sz="1600" b="1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1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600" u="none" strike="noStrike" dirty="0">
                          <a:latin typeface="Arial Narrow" pitchFamily="34" charset="0"/>
                        </a:rPr>
                        <a:t>на </a:t>
                      </a:r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01.01.2022</a:t>
                      </a:r>
                      <a:endParaRPr lang="ru-RU" sz="1600" b="1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1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</a:tr>
              <a:tr h="678075">
                <a:tc vMerge="1">
                  <a:txBody>
                    <a:bodyPr/>
                    <a:lstStyle/>
                    <a:p>
                      <a:pPr algn="l" fontAlgn="t"/>
                      <a:endParaRPr lang="ru-RU" sz="2000" b="0" i="0" u="none" strike="noStrike" dirty="0">
                        <a:latin typeface="+mn-lt"/>
                      </a:endParaRPr>
                    </a:p>
                  </a:txBody>
                  <a:tcPr marL="72000" marR="72000" marT="72000" marB="7200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тыс. рублей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Доля бюджетных кредитов, %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тыс. рублей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Доля бюджетных кредитов, %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952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Муниципальный </a:t>
                      </a:r>
                      <a:r>
                        <a:rPr lang="ru-RU" sz="1600" u="none" strike="noStrike" dirty="0">
                          <a:latin typeface="Arial Narrow" pitchFamily="34" charset="0"/>
                        </a:rPr>
                        <a:t>внутренний долг, всего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31 458,8</a:t>
                      </a:r>
                      <a:endParaRPr lang="ru-RU" sz="1400" dirty="0">
                        <a:latin typeface="Times New Roman" panose="02020603050405020304" pitchFamily="18" charset="0"/>
                        <a:ea typeface="Arial Unicode MS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30 233,6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339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u="none" strike="noStrike" dirty="0">
                          <a:latin typeface="Arial Narrow" pitchFamily="34" charset="0"/>
                        </a:rPr>
                        <a:t>Бюджетные кредиты, предоставленные из </a:t>
                      </a:r>
                      <a:r>
                        <a:rPr lang="ru-RU" sz="1600" u="none" strike="noStrike" dirty="0" smtClean="0">
                          <a:latin typeface="Arial Narrow" pitchFamily="34" charset="0"/>
                        </a:rPr>
                        <a:t>областного </a:t>
                      </a:r>
                      <a:r>
                        <a:rPr lang="ru-RU" sz="1600" u="none" strike="noStrike" dirty="0">
                          <a:latin typeface="Arial Narrow" pitchFamily="34" charset="0"/>
                        </a:rPr>
                        <a:t>бюджета 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31 458,8</a:t>
                      </a:r>
                      <a:endParaRPr lang="ru-RU" sz="1400" dirty="0">
                        <a:latin typeface="Times New Roman" panose="02020603050405020304" pitchFamily="18" charset="0"/>
                        <a:ea typeface="Arial Unicode MS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30233,6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523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ru-RU" sz="1600" u="none" strike="noStrike" kern="1200" dirty="0">
                          <a:latin typeface="Arial Narrow" pitchFamily="34" charset="0"/>
                        </a:rPr>
                        <a:t>Кредиты банков</a:t>
                      </a:r>
                      <a:endParaRPr lang="ru-RU" sz="1600" b="0" i="0" u="none" strike="noStrike" kern="1200" dirty="0">
                        <a:solidFill>
                          <a:schemeClr val="tx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ru-RU" sz="1400" b="0" i="0" u="none" strike="noStrike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0" i="0" u="none" strike="noStrike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ea typeface="Arial Unicode MS" pitchFamily="34" charset="-128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ea typeface="Arial Unicode MS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273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Уровень долговой нагрузки (отношение объема муниципального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долга муниципального района к доходам  бюджета муниципального района без учета безвозмездных поступлений и дополнительного норматива по налогу на доходы с физических лиц), %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70,2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20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 gridSpan="5">
                  <a:txBody>
                    <a:bodyPr/>
                    <a:lstStyle/>
                    <a:p>
                      <a:pPr algn="l" fontAlgn="t"/>
                      <a:endParaRPr lang="ru-RU" sz="1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2458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latin typeface="Arial Narrow" pitchFamily="34" charset="0"/>
                        </a:rPr>
                        <a:t>Расходы на обслуживание муниципального долга, тыс.рублей</a:t>
                      </a: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31,7</a:t>
                      </a: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</a:t>
                      </a:r>
                      <a:endParaRPr lang="ru-RU" sz="14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523">
                <a:tc gridSpan="5"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600" b="0" i="0" u="none" strike="noStrike" dirty="0">
                        <a:latin typeface="Arial Narrow" pitchFamily="34" charset="0"/>
                      </a:endParaRPr>
                    </a:p>
                  </a:txBody>
                  <a:tcPr marL="72000" marR="72000" marT="72000" marB="7200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-14287" y="777875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1524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00400" y="244733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61432"/>
            <a:ext cx="8229600" cy="48156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национальных проектов на территории Мошенского муниципального района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832196"/>
              </p:ext>
            </p:extLst>
          </p:nvPr>
        </p:nvGraphicFramePr>
        <p:xfrm>
          <a:off x="404884" y="2286000"/>
          <a:ext cx="3709916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288943571"/>
              </p:ext>
            </p:extLst>
          </p:nvPr>
        </p:nvGraphicFramePr>
        <p:xfrm>
          <a:off x="4762500" y="2133600"/>
          <a:ext cx="4114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4884" y="1524000"/>
            <a:ext cx="2719316" cy="304800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2"/>
                </a:solidFill>
              </a:rPr>
              <a:t>Национальные проекты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4362" y="5486400"/>
            <a:ext cx="1139838" cy="914400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Культура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103 092,78 </a:t>
            </a:r>
            <a:r>
              <a:rPr lang="ru-RU" sz="1600" b="1" dirty="0" smtClean="0">
                <a:solidFill>
                  <a:schemeClr val="tx1"/>
                </a:solidFill>
              </a:rPr>
              <a:t>руб</a:t>
            </a:r>
            <a:r>
              <a:rPr lang="ru-RU" sz="1800" b="1" dirty="0" smtClean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1800" y="5620766"/>
            <a:ext cx="1352550" cy="914400"/>
          </a:xfrm>
          <a:prstGeom prst="rect">
            <a:avLst/>
          </a:prstGeom>
          <a:noFill/>
          <a:ln/>
        </p:spPr>
        <p:txBody>
          <a:bodyPr vert="horz" wrap="none" rtlCol="0" anchor="ctr"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Образование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</a:rPr>
              <a:t>1 310 300 </a:t>
            </a:r>
            <a:r>
              <a:rPr lang="ru-RU" sz="1600" b="1" dirty="0" smtClean="0">
                <a:solidFill>
                  <a:schemeClr val="tx1"/>
                </a:solidFill>
              </a:rPr>
              <a:t>руб</a:t>
            </a:r>
            <a:r>
              <a:rPr lang="ru-RU" sz="12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sz="18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641262"/>
            <a:ext cx="645109" cy="62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gram Files\Microsoft Office\MEDIA\CAGCAT10\j0216516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1" y="5755133"/>
            <a:ext cx="557784" cy="64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81600" y="1371600"/>
            <a:ext cx="3352800" cy="7620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rtlCol="0" anchor="ctr"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2021 год:</a:t>
            </a:r>
            <a:b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1 413 392,78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-14287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58200" y="107434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76600" y="199767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  <p:extLst>
      <p:ext uri="{BB962C8B-B14F-4D97-AF65-F5344CB8AC3E}">
        <p14:creationId xmlns:p14="http://schemas.microsoft.com/office/powerpoint/2010/main" val="40685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0198"/>
            <a:ext cx="8229600" cy="43660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Муниципальные программы Мошенского муниципального района                                                                                               руб.</a:t>
            </a:r>
            <a:endParaRPr lang="ru-RU" sz="24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906715"/>
              </p:ext>
            </p:extLst>
          </p:nvPr>
        </p:nvGraphicFramePr>
        <p:xfrm>
          <a:off x="381000" y="1600201"/>
          <a:ext cx="8305800" cy="52773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52672"/>
                <a:gridCol w="1538111"/>
                <a:gridCol w="1615017"/>
              </a:tblGrid>
              <a:tr h="6178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2021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Исполнение 2021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79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расходы по муниципальным целевым программам, в том числе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238 687 210,15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232 315 594,48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малого и среднего предпринимательства в Мошенском муниципальном районе на 2014-2023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10 000,00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10 000,00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Совершенствование системы управления муниципальным имуществом в Мошенском муниципальном районе на 2014-2023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426 952,78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376 972,78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4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Защита населения и территорий от чрезвычайных ситуаций, обеспечение общественного порядка и безопасности проживания в Мошенском муниципальном районе на 2014-2023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1 166 400,97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1 156 548,57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образования в Мошенском муниципальном районе на 2014- 2023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107 141 751,16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106 175 553,46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культуры и туризма в Мошенском муниципальном районе на 2014-2023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41 104 659,84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41 090 541,08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физической культуры и спорта на территории Мошенского муниципального района на 2014-2023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3 610 300,00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3 610 300,00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Реформирование и развитие системы муниципального управления Мошенского муниципального района на 2021-2025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317 000,00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302 030,71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Управление муниципальными финансами в Мошенском муниципальном районе на 2014-2023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21 129 789,41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21 110 502,03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Совершенствование и содержание дорожного хозяйства Мошенского муниципального района на 2016-2023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48 054 500,00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42 761 554,83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2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Капитальный ремонт муниципального жилищного фонда Мошенского муниципального района на 2016-2023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637 434,24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637 434,24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0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4871" y="762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00400" y="168533"/>
            <a:ext cx="5257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  <p:extLst>
      <p:ext uri="{BB962C8B-B14F-4D97-AF65-F5344CB8AC3E}">
        <p14:creationId xmlns:p14="http://schemas.microsoft.com/office/powerpoint/2010/main" val="167865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246751"/>
              </p:ext>
            </p:extLst>
          </p:nvPr>
        </p:nvGraphicFramePr>
        <p:xfrm>
          <a:off x="457200" y="914400"/>
          <a:ext cx="82296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6800"/>
                <a:gridCol w="1524000"/>
                <a:gridCol w="1828800"/>
              </a:tblGrid>
              <a:tr h="8460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План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 2021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Исполнение</a:t>
                      </a:r>
                      <a:br>
                        <a:rPr lang="ru-RU" dirty="0" smtClean="0"/>
                      </a:br>
                      <a:r>
                        <a:rPr lang="ru-RU" baseline="0" dirty="0" smtClean="0"/>
                        <a:t> 2021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996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Обеспечение деятельности муниципальных учреждений и органов местного самоуправления Мошенского муниципального района в сфере бухгалтерского и иного (хозяйственно-технического) обслуживания на 2019-2023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13 695 394,03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13 691 129,76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151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Развитие инфраструктуры водоснабжения и водоотведения населенных пунктов Мошенского муниципального района на 2019-2023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1 193 027,72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1 193 027,72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Формирование законопослушного поведения участников дорожного движения на 2020-2023 годы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200 000,00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199 999,30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-14287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49471" y="762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39271" y="168533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  <p:extLst>
      <p:ext uri="{BB962C8B-B14F-4D97-AF65-F5344CB8AC3E}">
        <p14:creationId xmlns:p14="http://schemas.microsoft.com/office/powerpoint/2010/main" val="386890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752449">
            <a:off x="1503363" y="5638800"/>
            <a:ext cx="1649412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4140200" y="44450"/>
            <a:ext cx="50038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400" b="1" dirty="0">
                <a:latin typeface="+mj-lt"/>
                <a:ea typeface="+mj-ea"/>
                <a:cs typeface="+mj-cs"/>
              </a:rPr>
              <a:t>Открытые государственные информационные ресурсы</a:t>
            </a:r>
            <a:endParaRPr lang="ru-RU" sz="2400" b="1" u="sng" dirty="0">
              <a:latin typeface="+mj-lt"/>
              <a:ea typeface="+mj-ea"/>
              <a:cs typeface="+mj-cs"/>
            </a:endParaRPr>
          </a:p>
        </p:txBody>
      </p:sp>
      <p:pic>
        <p:nvPicPr>
          <p:cNvPr id="14" name="Picture 5" descr="C:\Documents and Settings\sidav_470\Рабочий стол\screen\region.adm.nov.r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1421" y="946116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17" name="Picture 6" descr="C:\Documents and Settings\sidav_470\Рабочий стол\screen\www.novkfo.r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4447" y="1603350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19" name="Picture 8" descr="C:\Documents and Settings\sidav_470\Рабочий стол\screen\www.gosuslugi.r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7934" y="2297097"/>
            <a:ext cx="1619960" cy="64798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0" name="Picture 9" descr="C:\Documents and Settings\sidav_470\Рабочий стол\screen\www.torgi.gov.r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4908" y="2954331"/>
            <a:ext cx="1619960" cy="6479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1" name="Picture 10" descr="C:\Documents and Settings\sidav_470\Рабочий стол\screen\duma.niac.ru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68395" y="3684591"/>
            <a:ext cx="1619960" cy="647984"/>
          </a:xfrm>
          <a:prstGeom prst="rect">
            <a:avLst/>
          </a:prstGeom>
          <a:noFill/>
          <a:ln w="3175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2" name="Picture 11" descr="C:\Documents and Settings\sidav_470\Рабочий стол\screen\www.bus.gov.ru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68395" y="4341825"/>
            <a:ext cx="1619960" cy="64798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04908" y="4999059"/>
            <a:ext cx="16201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TopUp"/>
            <a:lightRig rig="threePt" dir="t"/>
          </a:scene3d>
        </p:spPr>
      </p:pic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203575" y="800100"/>
          <a:ext cx="3984104" cy="516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104"/>
              </a:tblGrid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endParaRPr lang="ru-RU" sz="14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Правительство Новгородской области</a:t>
                      </a:r>
                    </a:p>
                    <a:p>
                      <a:pPr marL="85090" algn="l">
                        <a:lnSpc>
                          <a:spcPct val="100000"/>
                        </a:lnSpc>
                      </a:pPr>
                      <a:r>
                        <a:rPr lang="ru-RU" sz="1400" u="sng" spc="-10" dirty="0" err="1" smtClean="0">
                          <a:solidFill>
                            <a:srgbClr val="0000FF"/>
                          </a:solidFill>
                          <a:cs typeface="Times New Roman"/>
                        </a:rPr>
                        <a:t>новгородскаяобласть.рф</a:t>
                      </a:r>
                      <a:endParaRPr lang="ru-RU" sz="1300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Министерство финансов Новгородской области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0"/>
                        </a:rPr>
                        <a:t>www</a:t>
                      </a:r>
                      <a:r>
                        <a:rPr lang="en-US" sz="1400" b="1" u="sng" dirty="0" smtClean="0">
                          <a:solidFill>
                            <a:srgbClr val="0057D6"/>
                          </a:solidFill>
                          <a:hlinkClick r:id="rId10"/>
                        </a:rPr>
                        <a:t>.</a:t>
                      </a:r>
                      <a:r>
                        <a:rPr lang="en-US" sz="1400" u="sng" dirty="0" smtClean="0">
                          <a:solidFill>
                            <a:srgbClr val="0057D6"/>
                          </a:solidFill>
                        </a:rPr>
                        <a:t> minfin.novreg.ru/</a:t>
                      </a:r>
                      <a:endParaRPr lang="en-US" sz="1400" b="1" u="sng" dirty="0" smtClean="0">
                        <a:solidFill>
                          <a:srgbClr val="0057D6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Электронный портал государственных услуг для физических и юридических лиц 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1"/>
                        </a:rPr>
                        <a:t>www.gosuslugi.ru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Официальный сайт Российской Федерации для размещения информации о проведении торгов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2"/>
                        </a:rPr>
                        <a:t>www.torgi.gov.ru</a:t>
                      </a:r>
                      <a:endParaRPr lang="en-US" sz="1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dirty="0" smtClean="0">
                          <a:cs typeface="Times New Roman"/>
                        </a:rPr>
                        <a:t>Новгородская областная Дума</a:t>
                      </a: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en-US" sz="1400" b="1" u="sng" spc="-10" dirty="0" smtClean="0">
                          <a:solidFill>
                            <a:srgbClr val="0000FF"/>
                          </a:solidFill>
                          <a:cs typeface="Times New Roman"/>
                        </a:rPr>
                        <a:t>duma.niac.ru</a:t>
                      </a:r>
                      <a:endParaRPr lang="en-US" sz="1400" b="1" dirty="0" smtClean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spc="-10" dirty="0" smtClean="0">
                          <a:cs typeface="Times New Roman"/>
                        </a:rPr>
                        <a:t>Е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диный</a:t>
                      </a:r>
                      <a:r>
                        <a:rPr lang="ru-RU" sz="1400" b="1" spc="-50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по</a:t>
                      </a:r>
                      <a:r>
                        <a:rPr lang="ru-RU" sz="1400" b="1" spc="-20" dirty="0" smtClean="0">
                          <a:cs typeface="Times New Roman"/>
                        </a:rPr>
                        <a:t>р</a:t>
                      </a:r>
                      <a:r>
                        <a:rPr lang="ru-RU" sz="1400" b="1" spc="5" dirty="0" smtClean="0">
                          <a:cs typeface="Times New Roman"/>
                        </a:rPr>
                        <a:t>т</a:t>
                      </a:r>
                      <a:r>
                        <a:rPr lang="ru-RU" sz="1400" b="1" spc="10" dirty="0" smtClean="0">
                          <a:cs typeface="Times New Roman"/>
                        </a:rPr>
                        <a:t>а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л</a:t>
                      </a:r>
                      <a:r>
                        <a:rPr lang="ru-RU" sz="1400" b="1" spc="-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б</a:t>
                      </a:r>
                      <a:r>
                        <a:rPr lang="ru-RU" sz="1400" b="1" spc="-75" dirty="0" smtClean="0">
                          <a:cs typeface="Times New Roman"/>
                        </a:rPr>
                        <a:t>ю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ж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етн</a:t>
                      </a:r>
                      <a:r>
                        <a:rPr lang="ru-RU" sz="1400" b="1" spc="5" dirty="0" smtClean="0">
                          <a:cs typeface="Times New Roman"/>
                        </a:rPr>
                        <a:t>о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й</a:t>
                      </a:r>
                      <a:r>
                        <a:rPr lang="ru-RU" sz="1400" b="1" spc="-40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системы</a:t>
                      </a:r>
                      <a:r>
                        <a:rPr lang="ru-RU" sz="1400" b="1" spc="-1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-10" dirty="0" smtClean="0">
                          <a:cs typeface="Times New Roman"/>
                        </a:rPr>
                        <a:t>«</a:t>
                      </a:r>
                      <a:r>
                        <a:rPr lang="ru-RU" sz="1400" b="1" spc="-30" dirty="0" smtClean="0">
                          <a:cs typeface="Times New Roman"/>
                        </a:rPr>
                        <a:t>Э</a:t>
                      </a:r>
                      <a:r>
                        <a:rPr lang="ru-RU" sz="1400" b="1" spc="-5" dirty="0" smtClean="0">
                          <a:cs typeface="Times New Roman"/>
                        </a:rPr>
                        <a:t>л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к</a:t>
                      </a:r>
                      <a:r>
                        <a:rPr lang="ru-RU" sz="1400" b="1" spc="5" dirty="0" smtClean="0">
                          <a:cs typeface="Times New Roman"/>
                        </a:rPr>
                        <a:t>т</a:t>
                      </a:r>
                      <a:r>
                        <a:rPr lang="ru-RU" sz="1400" b="1" spc="0" dirty="0" smtClean="0">
                          <a:cs typeface="Times New Roman"/>
                        </a:rPr>
                        <a:t>ронный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 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б</a:t>
                      </a:r>
                      <a:r>
                        <a:rPr lang="ru-RU" sz="1400" b="1" spc="-80" dirty="0" smtClean="0">
                          <a:cs typeface="Times New Roman"/>
                        </a:rPr>
                        <a:t>ю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д</a:t>
                      </a:r>
                      <a:r>
                        <a:rPr lang="ru-RU" sz="1400" b="1" spc="-25" dirty="0" smtClean="0">
                          <a:cs typeface="Times New Roman"/>
                        </a:rPr>
                        <a:t>ж</a:t>
                      </a:r>
                      <a:r>
                        <a:rPr lang="ru-RU" sz="1400" b="1" spc="0" dirty="0" smtClean="0">
                          <a:cs typeface="Times New Roman"/>
                        </a:rPr>
                        <a:t>ет»</a:t>
                      </a:r>
                      <a:endParaRPr lang="ru-RU" sz="1400" b="1" dirty="0" smtClean="0">
                        <a:cs typeface="Times New Roman"/>
                      </a:endParaRPr>
                    </a:p>
                    <a:p>
                      <a:pPr marL="85090">
                        <a:lnSpc>
                          <a:spcPct val="100000"/>
                        </a:lnSpc>
                      </a:pPr>
                      <a:r>
                        <a:rPr lang="ru-RU" sz="1400" b="1" u="sng" spc="-1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ww</a:t>
                      </a:r>
                      <a:r>
                        <a:rPr lang="ru-RU" sz="1400" b="1" u="sng" spc="-105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w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.b</a:t>
                      </a:r>
                      <a:r>
                        <a:rPr lang="ru-RU" sz="1400" b="1" u="sng" spc="5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u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s.g</a:t>
                      </a:r>
                      <a:r>
                        <a:rPr lang="ru-RU" sz="1400" b="1" u="sng" spc="5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o</a:t>
                      </a:r>
                      <a:r>
                        <a:rPr lang="ru-RU" sz="1400" b="1" u="sng" spc="-9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v</a:t>
                      </a:r>
                      <a:r>
                        <a:rPr lang="ru-RU" sz="1400" b="1" u="sng" spc="0" dirty="0" err="1" smtClean="0">
                          <a:solidFill>
                            <a:srgbClr val="0000FF"/>
                          </a:solidFill>
                          <a:cs typeface="Times New Roman"/>
                          <a:hlinkClick r:id="rId13"/>
                        </a:rPr>
                        <a:t>.ru</a:t>
                      </a:r>
                      <a:endParaRPr lang="ru-RU" sz="1400" b="1" dirty="0" smtClean="0">
                        <a:cs typeface="Times New Roman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Открытый бюджет Новгородской области</a:t>
                      </a:r>
                    </a:p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  <a:hlinkClick r:id="rId14"/>
                        </a:rPr>
                        <a:t>http://portal.novkfo.ru/</a:t>
                      </a:r>
                      <a:endParaRPr lang="ru-RU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525"/>
                        </a:lnSpc>
                        <a:spcBef>
                          <a:spcPts val="75"/>
                        </a:spcBef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Администрация Мошенского муниципального района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15"/>
                        </a:rPr>
                        <a:t>www. moshensk.ru</a:t>
                      </a:r>
                      <a:endParaRPr lang="en-US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1"/>
          <p:cNvSpPr>
            <a:spLocks noChangeArrowheads="1"/>
          </p:cNvSpPr>
          <p:nvPr/>
        </p:nvSpPr>
        <p:spPr bwMode="auto">
          <a:xfrm>
            <a:off x="1079500" y="1952625"/>
            <a:ext cx="7874000" cy="2862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latin typeface="Calibri" pitchFamily="34" charset="0"/>
              </a:rPr>
              <a:t>Адрес: </a:t>
            </a:r>
          </a:p>
          <a:p>
            <a:pPr algn="r"/>
            <a:r>
              <a:rPr lang="ru-RU" dirty="0">
                <a:latin typeface="Calibri" pitchFamily="34" charset="0"/>
              </a:rPr>
              <a:t>174450, Новгородская область, </a:t>
            </a:r>
            <a:r>
              <a:rPr lang="ru-RU" dirty="0" err="1">
                <a:latin typeface="Calibri" pitchFamily="34" charset="0"/>
              </a:rPr>
              <a:t>с.Мошенское</a:t>
            </a:r>
            <a:r>
              <a:rPr lang="ru-RU" dirty="0">
                <a:latin typeface="Calibri" pitchFamily="34" charset="0"/>
              </a:rPr>
              <a:t> ул.</a:t>
            </a:r>
            <a:r>
              <a:rPr lang="en-US" dirty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Советская, д.5 кабинет 42</a:t>
            </a:r>
          </a:p>
          <a:p>
            <a:endParaRPr lang="ru-RU" b="1" dirty="0">
              <a:latin typeface="Calibri" pitchFamily="34" charset="0"/>
            </a:endParaRPr>
          </a:p>
          <a:p>
            <a:r>
              <a:rPr lang="ru-RU" sz="2400" b="1">
                <a:latin typeface="Calibri" pitchFamily="34" charset="0"/>
              </a:rPr>
              <a:t>Телефон / факс:</a:t>
            </a:r>
          </a:p>
          <a:p>
            <a:pPr algn="r"/>
            <a:r>
              <a:rPr lang="ru-RU" dirty="0">
                <a:latin typeface="Calibri" pitchFamily="34" charset="0"/>
              </a:rPr>
              <a:t>(81653) 61-770</a:t>
            </a:r>
            <a:endParaRPr lang="en-US" dirty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r>
              <a:rPr lang="en-US" sz="2400" b="1" dirty="0">
                <a:latin typeface="Calibri" pitchFamily="34" charset="0"/>
              </a:rPr>
              <a:t>E-mail:</a:t>
            </a:r>
          </a:p>
          <a:p>
            <a:pPr algn="r"/>
            <a:endParaRPr lang="en-US" dirty="0">
              <a:latin typeface="Calibri" pitchFamily="34" charset="0"/>
            </a:endParaRPr>
          </a:p>
          <a:p>
            <a:endParaRPr lang="ru-RU" b="1" dirty="0">
              <a:latin typeface="Calibri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944563"/>
            <a:ext cx="9144000" cy="981075"/>
          </a:xfrm>
          <a:prstGeom prst="rect">
            <a:avLst/>
          </a:prstGeom>
        </p:spPr>
        <p:txBody>
          <a:bodyPr tIns="720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Комитет финансов Администрации Мошенского муниципального района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188420" name="TextBox 5"/>
          <p:cNvSpPr txBox="1">
            <a:spLocks noChangeArrowheads="1"/>
          </p:cNvSpPr>
          <p:nvPr/>
        </p:nvSpPr>
        <p:spPr bwMode="auto">
          <a:xfrm>
            <a:off x="179388" y="6308725"/>
            <a:ext cx="87852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  <a:cs typeface="Arial" charset="0"/>
              </a:rPr>
              <a:t>©</a:t>
            </a:r>
            <a:r>
              <a:rPr lang="en-US" b="1" dirty="0">
                <a:latin typeface="Calibri" pitchFamily="34" charset="0"/>
                <a:cs typeface="Arial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Комитет финансов Администрации Мошенского муниципального района </a:t>
            </a:r>
            <a:r>
              <a:rPr lang="ru-RU" b="1" dirty="0" smtClean="0">
                <a:latin typeface="Calibri" pitchFamily="34" charset="0"/>
                <a:cs typeface="Arial" charset="0"/>
              </a:rPr>
              <a:t>2021г</a:t>
            </a:r>
            <a:r>
              <a:rPr lang="ru-RU" b="1" dirty="0">
                <a:latin typeface="Calibri" pitchFamily="34" charset="0"/>
                <a:cs typeface="Arial" charset="0"/>
              </a:rPr>
              <a:t>.</a:t>
            </a:r>
          </a:p>
        </p:txBody>
      </p:sp>
      <p:sp>
        <p:nvSpPr>
          <p:cNvPr id="35846" name="Прямоугольник 5"/>
          <p:cNvSpPr>
            <a:spLocks noChangeArrowheads="1"/>
          </p:cNvSpPr>
          <p:nvPr/>
        </p:nvSpPr>
        <p:spPr bwMode="auto">
          <a:xfrm>
            <a:off x="6288088" y="3830638"/>
            <a:ext cx="2611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hlinkClick r:id="rId3"/>
              </a:rPr>
              <a:t>Moshfinans@yandex.ru</a:t>
            </a:r>
            <a:endParaRPr lang="ru-RU">
              <a:solidFill>
                <a:srgbClr val="00206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-14287" y="9906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35184" y="244733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001978" y="337066"/>
            <a:ext cx="5307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042988" y="5408613"/>
            <a:ext cx="1981200" cy="612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itchFamily="34" charset="0"/>
                <a:cs typeface="Arial" charset="0"/>
              </a:rPr>
              <a:t>Бюджеты районов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00338" y="6057900"/>
            <a:ext cx="2159000" cy="5032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itchFamily="34" charset="0"/>
                <a:cs typeface="Arial" charset="0"/>
              </a:rPr>
              <a:t>Бюджеты поселений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67400" y="5337175"/>
            <a:ext cx="2736850" cy="684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Arial Narrow" pitchFamily="34" charset="0"/>
                <a:cs typeface="Arial" charset="0"/>
              </a:rPr>
              <a:t>Бюджеты городских округов</a:t>
            </a:r>
          </a:p>
        </p:txBody>
      </p:sp>
      <p:sp>
        <p:nvSpPr>
          <p:cNvPr id="12293" name="TextBox 16"/>
          <p:cNvSpPr txBox="1">
            <a:spLocks noChangeArrowheads="1"/>
          </p:cNvSpPr>
          <p:nvPr/>
        </p:nvSpPr>
        <p:spPr bwMode="auto">
          <a:xfrm>
            <a:off x="468313" y="4941888"/>
            <a:ext cx="349091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b="1">
              <a:latin typeface="Calibri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188" y="5084763"/>
            <a:ext cx="4429125" cy="1547812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Консолидированные бюджеты районов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4925" y="4868863"/>
            <a:ext cx="900112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63600" y="3752850"/>
            <a:ext cx="2700338" cy="900113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Бюджеты субъектов Российской Федерации</a:t>
            </a:r>
          </a:p>
        </p:txBody>
      </p:sp>
      <p:sp>
        <p:nvSpPr>
          <p:cNvPr id="24" name="object 42"/>
          <p:cNvSpPr txBox="1"/>
          <p:nvPr/>
        </p:nvSpPr>
        <p:spPr>
          <a:xfrm>
            <a:off x="4464050" y="3573463"/>
            <a:ext cx="3605213" cy="93503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lIns="0" tIns="0" rIns="0" bIns="0" anchor="ctr"/>
          <a:lstStyle/>
          <a:p>
            <a:pPr marL="12700" algn="ctr">
              <a:defRPr/>
            </a:pPr>
            <a:r>
              <a:rPr lang="ru-RU" sz="1600" b="1">
                <a:solidFill>
                  <a:srgbClr val="254061"/>
                </a:solidFill>
                <a:latin typeface="Arial Narrow" pitchFamily="34" charset="0"/>
                <a:cs typeface="Times New Roman" pitchFamily="18" charset="0"/>
              </a:rPr>
              <a:t>Бюджеты территориальных фондов обязательного медицинского страхования</a:t>
            </a:r>
            <a:endParaRPr lang="ru-RU" sz="1600">
              <a:solidFill>
                <a:srgbClr val="254061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25" name="Фигура, имеющая форму буквы L 24"/>
          <p:cNvSpPr/>
          <p:nvPr/>
        </p:nvSpPr>
        <p:spPr>
          <a:xfrm>
            <a:off x="431800" y="3249613"/>
            <a:ext cx="8316913" cy="3500437"/>
          </a:xfrm>
          <a:prstGeom prst="corner">
            <a:avLst>
              <a:gd name="adj1" fmla="val 56917"/>
              <a:gd name="adj2" fmla="val 99906"/>
            </a:avLst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42875" y="3068638"/>
            <a:ext cx="885825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0" name="TextBox 21"/>
          <p:cNvSpPr txBox="1">
            <a:spLocks noChangeArrowheads="1"/>
          </p:cNvSpPr>
          <p:nvPr/>
        </p:nvSpPr>
        <p:spPr bwMode="auto">
          <a:xfrm>
            <a:off x="0" y="4724400"/>
            <a:ext cx="2411413" cy="2174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>
                <a:latin typeface="Calibri" pitchFamily="34" charset="0"/>
              </a:rPr>
              <a:t>Местный уровень</a:t>
            </a:r>
          </a:p>
        </p:txBody>
      </p:sp>
      <p:sp>
        <p:nvSpPr>
          <p:cNvPr id="12301" name="TextBox 26"/>
          <p:cNvSpPr txBox="1">
            <a:spLocks noChangeArrowheads="1"/>
          </p:cNvSpPr>
          <p:nvPr/>
        </p:nvSpPr>
        <p:spPr bwMode="auto">
          <a:xfrm>
            <a:off x="36513" y="2889250"/>
            <a:ext cx="3059112" cy="287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>
                <a:latin typeface="Calibri" pitchFamily="34" charset="0"/>
              </a:rPr>
              <a:t>Региональный уровень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03238" y="3213100"/>
            <a:ext cx="33131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itchFamily="34" charset="0"/>
                <a:cs typeface="Arial" charset="0"/>
              </a:rPr>
              <a:t>Консолидированные бюджеты субъектов РФ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107950" y="1773238"/>
            <a:ext cx="88566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4" name="TextBox 38"/>
          <p:cNvSpPr txBox="1">
            <a:spLocks noChangeArrowheads="1"/>
          </p:cNvSpPr>
          <p:nvPr/>
        </p:nvSpPr>
        <p:spPr bwMode="auto">
          <a:xfrm>
            <a:off x="0" y="1592263"/>
            <a:ext cx="3059113" cy="288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 i="1">
                <a:latin typeface="Calibri" pitchFamily="34" charset="0"/>
              </a:rPr>
              <a:t>Федеральный уровень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619250" y="1952625"/>
            <a:ext cx="2232025" cy="90011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Федеральный бюджет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56213" y="1952625"/>
            <a:ext cx="2484437" cy="90011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/>
        </p:spPr>
        <p:txBody>
          <a:bodyPr anchor="ctr"/>
          <a:lstStyle/>
          <a:p>
            <a:pPr marL="12700" algn="ctr">
              <a:defRPr/>
            </a:pPr>
            <a:r>
              <a:rPr lang="ru-RU" sz="1600" b="1">
                <a:solidFill>
                  <a:srgbClr val="254061"/>
                </a:solidFill>
                <a:latin typeface="Arial Narrow" pitchFamily="34" charset="0"/>
                <a:cs typeface="Times New Roman" pitchFamily="18" charset="0"/>
              </a:rPr>
              <a:t>Бюджеты государственных внебюджетных фондов Российской Федерации</a:t>
            </a:r>
            <a:endParaRPr lang="ru-RU" sz="1600">
              <a:solidFill>
                <a:srgbClr val="254061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67063" y="1089025"/>
            <a:ext cx="2952750" cy="5032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Arial" charset="0"/>
              </a:rPr>
              <a:t>Консолидированный бюджет Российской Федерации</a:t>
            </a:r>
          </a:p>
        </p:txBody>
      </p:sp>
      <p:cxnSp>
        <p:nvCxnSpPr>
          <p:cNvPr id="50" name="Скругленная соединительная линия 49"/>
          <p:cNvCxnSpPr>
            <a:stCxn id="40" idx="3"/>
          </p:cNvCxnSpPr>
          <p:nvPr/>
        </p:nvCxnSpPr>
        <p:spPr>
          <a:xfrm flipV="1">
            <a:off x="3851275" y="1557338"/>
            <a:ext cx="684213" cy="846137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кругленная соединительная линия 49"/>
          <p:cNvCxnSpPr>
            <a:stCxn id="45" idx="1"/>
          </p:cNvCxnSpPr>
          <p:nvPr/>
        </p:nvCxnSpPr>
        <p:spPr>
          <a:xfrm rot="10800000">
            <a:off x="4535488" y="1557338"/>
            <a:ext cx="720725" cy="846137"/>
          </a:xfrm>
          <a:prstGeom prst="curved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Скругленная соединительная линия 49"/>
          <p:cNvCxnSpPr/>
          <p:nvPr/>
        </p:nvCxnSpPr>
        <p:spPr>
          <a:xfrm rot="5400000" flipH="1" flipV="1">
            <a:off x="3527425" y="2205038"/>
            <a:ext cx="1368425" cy="647700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Скругленная соединительная линия 49"/>
          <p:cNvCxnSpPr/>
          <p:nvPr/>
        </p:nvCxnSpPr>
        <p:spPr>
          <a:xfrm rot="16200000" flipV="1">
            <a:off x="4013994" y="2366169"/>
            <a:ext cx="1692275" cy="649287"/>
          </a:xfrm>
          <a:prstGeom prst="curved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Заголовок 1"/>
          <p:cNvSpPr txBox="1">
            <a:spLocks/>
          </p:cNvSpPr>
          <p:nvPr/>
        </p:nvSpPr>
        <p:spPr>
          <a:xfrm>
            <a:off x="755650" y="765175"/>
            <a:ext cx="7272338" cy="468313"/>
          </a:xfrm>
          <a:prstGeom prst="rect">
            <a:avLst/>
          </a:prstGeom>
          <a:effectLst/>
        </p:spPr>
        <p:txBody>
          <a:bodyPr>
            <a:normAutofit/>
          </a:bodyPr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Бюджетная система Российской Федерации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-35719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61406" y="6453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67062" y="156865"/>
            <a:ext cx="5138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1"/>
          <p:cNvSpPr txBox="1">
            <a:spLocks/>
          </p:cNvSpPr>
          <p:nvPr/>
        </p:nvSpPr>
        <p:spPr>
          <a:xfrm>
            <a:off x="0" y="908050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На чем основано составление проекта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бюджета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муниципального района</a:t>
            </a:r>
          </a:p>
        </p:txBody>
      </p:sp>
      <p:sp>
        <p:nvSpPr>
          <p:cNvPr id="29" name="Прямоугольник с двумя скругленными соседними углами 28"/>
          <p:cNvSpPr/>
          <p:nvPr/>
        </p:nvSpPr>
        <p:spPr>
          <a:xfrm>
            <a:off x="251520" y="1808820"/>
            <a:ext cx="8640960" cy="1080120"/>
          </a:xfrm>
          <a:prstGeom prst="round2SameRect">
            <a:avLst/>
          </a:prstGeom>
          <a:gradFill>
            <a:gsLst>
              <a:gs pos="19000">
                <a:schemeClr val="accent1">
                  <a:lumMod val="20000"/>
                  <a:lumOff val="80000"/>
                </a:schemeClr>
              </a:gs>
              <a:gs pos="5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2700" algn="ctr">
              <a:defRPr/>
            </a:pPr>
            <a:r>
              <a:rPr lang="ru-RU" sz="3200" b="1" dirty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Составление проекта бюджета муниципального района основывается на:</a:t>
            </a:r>
            <a:endParaRPr lang="ru-RU" sz="3200" dirty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" name="Прямоугольник с двумя скругленными соседними углами 30"/>
          <p:cNvSpPr/>
          <p:nvPr/>
        </p:nvSpPr>
        <p:spPr>
          <a:xfrm>
            <a:off x="239010" y="301481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33" name="Прямоугольник с двумя скругленными соседними углами 32"/>
          <p:cNvSpPr/>
          <p:nvPr/>
        </p:nvSpPr>
        <p:spPr>
          <a:xfrm>
            <a:off x="2377641" y="3048000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4" name="Прямоугольник с двумя скругленными соседними углами 33"/>
          <p:cNvSpPr/>
          <p:nvPr/>
        </p:nvSpPr>
        <p:spPr>
          <a:xfrm>
            <a:off x="4548117" y="301481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35" name="Прямоугольник с двумя скругленными соседними углами 34"/>
          <p:cNvSpPr/>
          <p:nvPr/>
        </p:nvSpPr>
        <p:spPr>
          <a:xfrm>
            <a:off x="6708357" y="3014818"/>
            <a:ext cx="2160240" cy="914400"/>
          </a:xfrm>
          <a:prstGeom prst="round2SameRect">
            <a:avLst/>
          </a:prstGeom>
          <a:gradFill>
            <a:gsLst>
              <a:gs pos="19000">
                <a:schemeClr val="accent2">
                  <a:lumMod val="40000"/>
                  <a:lumOff val="60000"/>
                </a:schemeClr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sp>
        <p:nvSpPr>
          <p:cNvPr id="41" name="Прямоугольник с двумя скругленными соседними углами 40"/>
          <p:cNvSpPr/>
          <p:nvPr/>
        </p:nvSpPr>
        <p:spPr>
          <a:xfrm>
            <a:off x="25152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Прогнозе </a:t>
            </a:r>
            <a:r>
              <a:rPr lang="ru-RU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социально-экономичес-кого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развития муниципального района</a:t>
            </a:r>
          </a:p>
        </p:txBody>
      </p:sp>
      <p:sp>
        <p:nvSpPr>
          <p:cNvPr id="42" name="Прямоугольник с двумя скругленными соседними углами 41"/>
          <p:cNvSpPr/>
          <p:nvPr/>
        </p:nvSpPr>
        <p:spPr>
          <a:xfrm>
            <a:off x="241176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налоговой политики</a:t>
            </a:r>
          </a:p>
        </p:txBody>
      </p:sp>
      <p:sp>
        <p:nvSpPr>
          <p:cNvPr id="43" name="Прямоугольник с двумя скругленными соседними углами 42"/>
          <p:cNvSpPr/>
          <p:nvPr/>
        </p:nvSpPr>
        <p:spPr>
          <a:xfrm>
            <a:off x="457200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Основных направлениях бюджетной политики</a:t>
            </a:r>
          </a:p>
        </p:txBody>
      </p:sp>
      <p:sp>
        <p:nvSpPr>
          <p:cNvPr id="44" name="Прямоугольник с двумя скругленными соседними углами 43"/>
          <p:cNvSpPr/>
          <p:nvPr/>
        </p:nvSpPr>
        <p:spPr>
          <a:xfrm>
            <a:off x="6732240" y="3825044"/>
            <a:ext cx="2160240" cy="2592288"/>
          </a:xfrm>
          <a:prstGeom prst="round2SameRect">
            <a:avLst>
              <a:gd name="adj1" fmla="val 0"/>
              <a:gd name="adj2" fmla="val 10366"/>
            </a:avLst>
          </a:prstGeom>
          <a:gradFill>
            <a:gsLst>
              <a:gs pos="19000">
                <a:schemeClr val="accent2">
                  <a:lumMod val="20000"/>
                  <a:lumOff val="80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Муниципальных программах муниципального района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5184" y="1524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71800" y="244733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 rot="1167247">
            <a:off x="-119063" y="3557588"/>
            <a:ext cx="904876" cy="2027237"/>
          </a:xfrm>
          <a:custGeom>
            <a:avLst/>
            <a:gdLst/>
            <a:ahLst/>
            <a:cxnLst/>
            <a:rect l="l" t="t" r="r" b="b"/>
            <a:pathLst>
              <a:path w="904303" h="2027148">
                <a:moveTo>
                  <a:pt x="0" y="0"/>
                </a:moveTo>
                <a:lnTo>
                  <a:pt x="30734" y="168529"/>
                </a:lnTo>
                <a:lnTo>
                  <a:pt x="64274" y="333117"/>
                </a:lnTo>
                <a:lnTo>
                  <a:pt x="100393" y="493243"/>
                </a:lnTo>
                <a:lnTo>
                  <a:pt x="138861" y="648384"/>
                </a:lnTo>
                <a:lnTo>
                  <a:pt x="179450" y="798019"/>
                </a:lnTo>
                <a:lnTo>
                  <a:pt x="221931" y="941627"/>
                </a:lnTo>
                <a:lnTo>
                  <a:pt x="266076" y="1078686"/>
                </a:lnTo>
                <a:lnTo>
                  <a:pt x="311658" y="1208674"/>
                </a:lnTo>
                <a:lnTo>
                  <a:pt x="358446" y="1331070"/>
                </a:lnTo>
                <a:lnTo>
                  <a:pt x="406214" y="1445352"/>
                </a:lnTo>
                <a:lnTo>
                  <a:pt x="454732" y="1550998"/>
                </a:lnTo>
                <a:lnTo>
                  <a:pt x="503855" y="1647633"/>
                </a:lnTo>
                <a:lnTo>
                  <a:pt x="553105" y="1734297"/>
                </a:lnTo>
                <a:lnTo>
                  <a:pt x="602504" y="1810907"/>
                </a:lnTo>
                <a:lnTo>
                  <a:pt x="651740" y="1876795"/>
                </a:lnTo>
                <a:lnTo>
                  <a:pt x="700584" y="1931439"/>
                </a:lnTo>
                <a:lnTo>
                  <a:pt x="748808" y="1974318"/>
                </a:lnTo>
                <a:lnTo>
                  <a:pt x="796183" y="2004910"/>
                </a:lnTo>
                <a:lnTo>
                  <a:pt x="842482" y="2022694"/>
                </a:lnTo>
                <a:lnTo>
                  <a:pt x="887476" y="2027148"/>
                </a:lnTo>
                <a:lnTo>
                  <a:pt x="893140" y="2026843"/>
                </a:lnTo>
                <a:lnTo>
                  <a:pt x="898753" y="2026196"/>
                </a:lnTo>
                <a:lnTo>
                  <a:pt x="904303" y="2025192"/>
                </a:lnTo>
                <a:lnTo>
                  <a:pt x="880943" y="1895529"/>
                </a:lnTo>
                <a:lnTo>
                  <a:pt x="837646" y="1895529"/>
                </a:lnTo>
                <a:lnTo>
                  <a:pt x="793137" y="1883685"/>
                </a:lnTo>
                <a:lnTo>
                  <a:pt x="747448" y="1859430"/>
                </a:lnTo>
                <a:lnTo>
                  <a:pt x="700794" y="1823232"/>
                </a:lnTo>
                <a:lnTo>
                  <a:pt x="653394" y="1775555"/>
                </a:lnTo>
                <a:lnTo>
                  <a:pt x="605462" y="1716867"/>
                </a:lnTo>
                <a:lnTo>
                  <a:pt x="557127" y="1647487"/>
                </a:lnTo>
                <a:lnTo>
                  <a:pt x="508873" y="1568319"/>
                </a:lnTo>
                <a:lnTo>
                  <a:pt x="460649" y="1479392"/>
                </a:lnTo>
                <a:lnTo>
                  <a:pt x="412761" y="1381317"/>
                </a:lnTo>
                <a:lnTo>
                  <a:pt x="365425" y="1274560"/>
                </a:lnTo>
                <a:lnTo>
                  <a:pt x="318857" y="1159589"/>
                </a:lnTo>
                <a:lnTo>
                  <a:pt x="273276" y="1036868"/>
                </a:lnTo>
                <a:lnTo>
                  <a:pt x="228897" y="906864"/>
                </a:lnTo>
                <a:lnTo>
                  <a:pt x="185936" y="770044"/>
                </a:lnTo>
                <a:lnTo>
                  <a:pt x="144612" y="626872"/>
                </a:lnTo>
                <a:lnTo>
                  <a:pt x="105139" y="477816"/>
                </a:lnTo>
                <a:lnTo>
                  <a:pt x="67735" y="323341"/>
                </a:lnTo>
                <a:lnTo>
                  <a:pt x="32616" y="163913"/>
                </a:lnTo>
                <a:lnTo>
                  <a:pt x="0" y="0"/>
                </a:lnTo>
                <a:close/>
              </a:path>
              <a:path w="904303" h="2027148">
                <a:moveTo>
                  <a:pt x="880757" y="1894497"/>
                </a:moveTo>
                <a:lnTo>
                  <a:pt x="837646" y="1895529"/>
                </a:lnTo>
                <a:lnTo>
                  <a:pt x="880943" y="1895529"/>
                </a:lnTo>
                <a:lnTo>
                  <a:pt x="880757" y="1894497"/>
                </a:lnTo>
                <a:close/>
              </a:path>
            </a:pathLst>
          </a:custGeom>
          <a:solidFill>
            <a:srgbClr val="C3C3C3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2" name="object 2"/>
          <p:cNvSpPr/>
          <p:nvPr/>
        </p:nvSpPr>
        <p:spPr>
          <a:xfrm>
            <a:off x="395288" y="1452563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3232" h="711707">
                <a:moveTo>
                  <a:pt x="356616" y="0"/>
                </a:moveTo>
                <a:lnTo>
                  <a:pt x="298771" y="4655"/>
                </a:lnTo>
                <a:lnTo>
                  <a:pt x="243898" y="18135"/>
                </a:lnTo>
                <a:lnTo>
                  <a:pt x="192731" y="39707"/>
                </a:lnTo>
                <a:lnTo>
                  <a:pt x="146004" y="68640"/>
                </a:lnTo>
                <a:lnTo>
                  <a:pt x="104451" y="104203"/>
                </a:lnTo>
                <a:lnTo>
                  <a:pt x="68806" y="145663"/>
                </a:lnTo>
                <a:lnTo>
                  <a:pt x="39805" y="192290"/>
                </a:lnTo>
                <a:lnTo>
                  <a:pt x="18180" y="243352"/>
                </a:lnTo>
                <a:lnTo>
                  <a:pt x="4667" y="298117"/>
                </a:lnTo>
                <a:lnTo>
                  <a:pt x="0" y="355853"/>
                </a:lnTo>
                <a:lnTo>
                  <a:pt x="1182" y="385048"/>
                </a:lnTo>
                <a:lnTo>
                  <a:pt x="10364" y="441390"/>
                </a:lnTo>
                <a:lnTo>
                  <a:pt x="28024" y="494395"/>
                </a:lnTo>
                <a:lnTo>
                  <a:pt x="53429" y="543330"/>
                </a:lnTo>
                <a:lnTo>
                  <a:pt x="85844" y="587465"/>
                </a:lnTo>
                <a:lnTo>
                  <a:pt x="124534" y="626068"/>
                </a:lnTo>
                <a:lnTo>
                  <a:pt x="168766" y="658408"/>
                </a:lnTo>
                <a:lnTo>
                  <a:pt x="217805" y="683752"/>
                </a:lnTo>
                <a:lnTo>
                  <a:pt x="270917" y="701369"/>
                </a:lnTo>
                <a:lnTo>
                  <a:pt x="327368" y="710528"/>
                </a:lnTo>
                <a:lnTo>
                  <a:pt x="356616" y="711707"/>
                </a:lnTo>
                <a:lnTo>
                  <a:pt x="385863" y="710528"/>
                </a:lnTo>
                <a:lnTo>
                  <a:pt x="442314" y="701369"/>
                </a:lnTo>
                <a:lnTo>
                  <a:pt x="495426" y="683752"/>
                </a:lnTo>
                <a:lnTo>
                  <a:pt x="544465" y="658408"/>
                </a:lnTo>
                <a:lnTo>
                  <a:pt x="588697" y="626068"/>
                </a:lnTo>
                <a:lnTo>
                  <a:pt x="627387" y="587465"/>
                </a:lnTo>
                <a:lnTo>
                  <a:pt x="659802" y="543330"/>
                </a:lnTo>
                <a:lnTo>
                  <a:pt x="685207" y="494395"/>
                </a:lnTo>
                <a:lnTo>
                  <a:pt x="702867" y="441390"/>
                </a:lnTo>
                <a:lnTo>
                  <a:pt x="712049" y="385048"/>
                </a:lnTo>
                <a:lnTo>
                  <a:pt x="713232" y="355853"/>
                </a:lnTo>
                <a:lnTo>
                  <a:pt x="712049" y="326659"/>
                </a:lnTo>
                <a:lnTo>
                  <a:pt x="702867" y="270317"/>
                </a:lnTo>
                <a:lnTo>
                  <a:pt x="685207" y="217312"/>
                </a:lnTo>
                <a:lnTo>
                  <a:pt x="659802" y="168377"/>
                </a:lnTo>
                <a:lnTo>
                  <a:pt x="627387" y="124242"/>
                </a:lnTo>
                <a:lnTo>
                  <a:pt x="588697" y="85639"/>
                </a:lnTo>
                <a:lnTo>
                  <a:pt x="544465" y="53299"/>
                </a:lnTo>
                <a:lnTo>
                  <a:pt x="495426" y="27955"/>
                </a:lnTo>
                <a:lnTo>
                  <a:pt x="442314" y="10338"/>
                </a:lnTo>
                <a:lnTo>
                  <a:pt x="385863" y="1179"/>
                </a:lnTo>
                <a:lnTo>
                  <a:pt x="356616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73088" y="2244725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7" h="713232">
                <a:moveTo>
                  <a:pt x="355854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5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4" y="713232"/>
                </a:lnTo>
                <a:lnTo>
                  <a:pt x="385039" y="712049"/>
                </a:lnTo>
                <a:lnTo>
                  <a:pt x="441369" y="702869"/>
                </a:lnTo>
                <a:lnTo>
                  <a:pt x="494368" y="685210"/>
                </a:lnTo>
                <a:lnTo>
                  <a:pt x="543302" y="659808"/>
                </a:lnTo>
                <a:lnTo>
                  <a:pt x="587439" y="627395"/>
                </a:lnTo>
                <a:lnTo>
                  <a:pt x="626047" y="588707"/>
                </a:lnTo>
                <a:lnTo>
                  <a:pt x="658392" y="544476"/>
                </a:lnTo>
                <a:lnTo>
                  <a:pt x="683743" y="495436"/>
                </a:lnTo>
                <a:lnTo>
                  <a:pt x="701365" y="442322"/>
                </a:lnTo>
                <a:lnTo>
                  <a:pt x="710528" y="385867"/>
                </a:lnTo>
                <a:lnTo>
                  <a:pt x="711708" y="356615"/>
                </a:lnTo>
                <a:lnTo>
                  <a:pt x="710528" y="327364"/>
                </a:lnTo>
                <a:lnTo>
                  <a:pt x="701365" y="270909"/>
                </a:lnTo>
                <a:lnTo>
                  <a:pt x="683743" y="217795"/>
                </a:lnTo>
                <a:lnTo>
                  <a:pt x="658392" y="168755"/>
                </a:lnTo>
                <a:lnTo>
                  <a:pt x="626047" y="124524"/>
                </a:lnTo>
                <a:lnTo>
                  <a:pt x="587439" y="85836"/>
                </a:lnTo>
                <a:lnTo>
                  <a:pt x="543302" y="53423"/>
                </a:lnTo>
                <a:lnTo>
                  <a:pt x="494368" y="28021"/>
                </a:lnTo>
                <a:lnTo>
                  <a:pt x="441369" y="10362"/>
                </a:lnTo>
                <a:lnTo>
                  <a:pt x="385039" y="1182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15963" y="3017838"/>
            <a:ext cx="711200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4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30"/>
                </a:lnTo>
                <a:lnTo>
                  <a:pt x="10342" y="441349"/>
                </a:lnTo>
                <a:lnTo>
                  <a:pt x="27964" y="494341"/>
                </a:lnTo>
                <a:lnTo>
                  <a:pt x="53315" y="543274"/>
                </a:lnTo>
                <a:lnTo>
                  <a:pt x="85660" y="587413"/>
                </a:lnTo>
                <a:lnTo>
                  <a:pt x="124268" y="626026"/>
                </a:lnTo>
                <a:lnTo>
                  <a:pt x="168405" y="658377"/>
                </a:lnTo>
                <a:lnTo>
                  <a:pt x="217339" y="683734"/>
                </a:lnTo>
                <a:lnTo>
                  <a:pt x="270338" y="701362"/>
                </a:lnTo>
                <a:lnTo>
                  <a:pt x="326668" y="710527"/>
                </a:lnTo>
                <a:lnTo>
                  <a:pt x="355854" y="711707"/>
                </a:lnTo>
                <a:lnTo>
                  <a:pt x="385039" y="710527"/>
                </a:lnTo>
                <a:lnTo>
                  <a:pt x="441369" y="701362"/>
                </a:lnTo>
                <a:lnTo>
                  <a:pt x="494368" y="683734"/>
                </a:lnTo>
                <a:lnTo>
                  <a:pt x="543302" y="658377"/>
                </a:lnTo>
                <a:lnTo>
                  <a:pt x="587439" y="626026"/>
                </a:lnTo>
                <a:lnTo>
                  <a:pt x="626047" y="587413"/>
                </a:lnTo>
                <a:lnTo>
                  <a:pt x="658392" y="543274"/>
                </a:lnTo>
                <a:lnTo>
                  <a:pt x="683743" y="494341"/>
                </a:lnTo>
                <a:lnTo>
                  <a:pt x="701365" y="441349"/>
                </a:lnTo>
                <a:lnTo>
                  <a:pt x="710528" y="385030"/>
                </a:lnTo>
                <a:lnTo>
                  <a:pt x="711708" y="355853"/>
                </a:lnTo>
                <a:lnTo>
                  <a:pt x="710528" y="326659"/>
                </a:lnTo>
                <a:lnTo>
                  <a:pt x="701365" y="270317"/>
                </a:lnTo>
                <a:lnTo>
                  <a:pt x="683743" y="217312"/>
                </a:lnTo>
                <a:lnTo>
                  <a:pt x="658392" y="168377"/>
                </a:lnTo>
                <a:lnTo>
                  <a:pt x="626047" y="124242"/>
                </a:lnTo>
                <a:lnTo>
                  <a:pt x="587439" y="85639"/>
                </a:lnTo>
                <a:lnTo>
                  <a:pt x="543302" y="53299"/>
                </a:lnTo>
                <a:lnTo>
                  <a:pt x="494368" y="27955"/>
                </a:lnTo>
                <a:lnTo>
                  <a:pt x="441369" y="10338"/>
                </a:lnTo>
                <a:lnTo>
                  <a:pt x="385039" y="1179"/>
                </a:lnTo>
                <a:lnTo>
                  <a:pt x="355854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860425" y="3848100"/>
            <a:ext cx="711200" cy="712788"/>
          </a:xfrm>
          <a:custGeom>
            <a:avLst/>
            <a:gdLst/>
            <a:ahLst/>
            <a:cxnLst/>
            <a:rect l="l" t="t" r="r" b="b"/>
            <a:pathLst>
              <a:path w="711708" h="713231">
                <a:moveTo>
                  <a:pt x="355853" y="0"/>
                </a:moveTo>
                <a:lnTo>
                  <a:pt x="298132" y="4666"/>
                </a:lnTo>
                <a:lnTo>
                  <a:pt x="243376" y="18178"/>
                </a:lnTo>
                <a:lnTo>
                  <a:pt x="192318" y="39800"/>
                </a:lnTo>
                <a:lnTo>
                  <a:pt x="145691" y="68799"/>
                </a:lnTo>
                <a:lnTo>
                  <a:pt x="104227" y="104441"/>
                </a:lnTo>
                <a:lnTo>
                  <a:pt x="68659" y="145993"/>
                </a:lnTo>
                <a:lnTo>
                  <a:pt x="39719" y="192720"/>
                </a:lnTo>
                <a:lnTo>
                  <a:pt x="18141" y="243888"/>
                </a:lnTo>
                <a:lnTo>
                  <a:pt x="4657" y="298765"/>
                </a:lnTo>
                <a:lnTo>
                  <a:pt x="0" y="356616"/>
                </a:lnTo>
                <a:lnTo>
                  <a:pt x="1179" y="385867"/>
                </a:lnTo>
                <a:lnTo>
                  <a:pt x="10342" y="442322"/>
                </a:lnTo>
                <a:lnTo>
                  <a:pt x="27964" y="495436"/>
                </a:lnTo>
                <a:lnTo>
                  <a:pt x="53315" y="544476"/>
                </a:lnTo>
                <a:lnTo>
                  <a:pt x="85660" y="588707"/>
                </a:lnTo>
                <a:lnTo>
                  <a:pt x="124268" y="627395"/>
                </a:lnTo>
                <a:lnTo>
                  <a:pt x="168405" y="659808"/>
                </a:lnTo>
                <a:lnTo>
                  <a:pt x="217339" y="685210"/>
                </a:lnTo>
                <a:lnTo>
                  <a:pt x="270338" y="702869"/>
                </a:lnTo>
                <a:lnTo>
                  <a:pt x="326668" y="712049"/>
                </a:lnTo>
                <a:lnTo>
                  <a:pt x="355853" y="713232"/>
                </a:lnTo>
                <a:lnTo>
                  <a:pt x="385048" y="712049"/>
                </a:lnTo>
                <a:lnTo>
                  <a:pt x="441390" y="702869"/>
                </a:lnTo>
                <a:lnTo>
                  <a:pt x="494395" y="685210"/>
                </a:lnTo>
                <a:lnTo>
                  <a:pt x="543330" y="659808"/>
                </a:lnTo>
                <a:lnTo>
                  <a:pt x="587465" y="627395"/>
                </a:lnTo>
                <a:lnTo>
                  <a:pt x="626068" y="588707"/>
                </a:lnTo>
                <a:lnTo>
                  <a:pt x="658408" y="544476"/>
                </a:lnTo>
                <a:lnTo>
                  <a:pt x="683752" y="495436"/>
                </a:lnTo>
                <a:lnTo>
                  <a:pt x="701369" y="442322"/>
                </a:lnTo>
                <a:lnTo>
                  <a:pt x="710528" y="385867"/>
                </a:lnTo>
                <a:lnTo>
                  <a:pt x="711708" y="356616"/>
                </a:lnTo>
                <a:lnTo>
                  <a:pt x="710528" y="327364"/>
                </a:lnTo>
                <a:lnTo>
                  <a:pt x="701369" y="270909"/>
                </a:lnTo>
                <a:lnTo>
                  <a:pt x="683752" y="217795"/>
                </a:lnTo>
                <a:lnTo>
                  <a:pt x="658408" y="168755"/>
                </a:lnTo>
                <a:lnTo>
                  <a:pt x="626068" y="124524"/>
                </a:lnTo>
                <a:lnTo>
                  <a:pt x="587465" y="85836"/>
                </a:lnTo>
                <a:lnTo>
                  <a:pt x="543330" y="53423"/>
                </a:lnTo>
                <a:lnTo>
                  <a:pt x="494395" y="28021"/>
                </a:lnTo>
                <a:lnTo>
                  <a:pt x="441390" y="10362"/>
                </a:lnTo>
                <a:lnTo>
                  <a:pt x="385048" y="1182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03300" y="4651375"/>
            <a:ext cx="712788" cy="711200"/>
          </a:xfrm>
          <a:custGeom>
            <a:avLst/>
            <a:gdLst/>
            <a:ahLst/>
            <a:cxnLst/>
            <a:rect l="l" t="t" r="r" b="b"/>
            <a:pathLst>
              <a:path w="711707" h="711707">
                <a:moveTo>
                  <a:pt x="355853" y="0"/>
                </a:moveTo>
                <a:lnTo>
                  <a:pt x="298132" y="4655"/>
                </a:lnTo>
                <a:lnTo>
                  <a:pt x="243376" y="18135"/>
                </a:lnTo>
                <a:lnTo>
                  <a:pt x="192318" y="39707"/>
                </a:lnTo>
                <a:lnTo>
                  <a:pt x="145691" y="68640"/>
                </a:lnTo>
                <a:lnTo>
                  <a:pt x="104227" y="104203"/>
                </a:lnTo>
                <a:lnTo>
                  <a:pt x="68659" y="145663"/>
                </a:lnTo>
                <a:lnTo>
                  <a:pt x="39719" y="192290"/>
                </a:lnTo>
                <a:lnTo>
                  <a:pt x="18141" y="243352"/>
                </a:lnTo>
                <a:lnTo>
                  <a:pt x="4657" y="298117"/>
                </a:lnTo>
                <a:lnTo>
                  <a:pt x="0" y="355853"/>
                </a:lnTo>
                <a:lnTo>
                  <a:pt x="1179" y="385048"/>
                </a:lnTo>
                <a:lnTo>
                  <a:pt x="10342" y="441390"/>
                </a:lnTo>
                <a:lnTo>
                  <a:pt x="27964" y="494395"/>
                </a:lnTo>
                <a:lnTo>
                  <a:pt x="53315" y="543330"/>
                </a:lnTo>
                <a:lnTo>
                  <a:pt x="85660" y="587465"/>
                </a:lnTo>
                <a:lnTo>
                  <a:pt x="124268" y="626068"/>
                </a:lnTo>
                <a:lnTo>
                  <a:pt x="168405" y="658408"/>
                </a:lnTo>
                <a:lnTo>
                  <a:pt x="217339" y="683752"/>
                </a:lnTo>
                <a:lnTo>
                  <a:pt x="270338" y="701369"/>
                </a:lnTo>
                <a:lnTo>
                  <a:pt x="326668" y="710528"/>
                </a:lnTo>
                <a:lnTo>
                  <a:pt x="355853" y="711707"/>
                </a:lnTo>
                <a:lnTo>
                  <a:pt x="385048" y="710528"/>
                </a:lnTo>
                <a:lnTo>
                  <a:pt x="441390" y="701369"/>
                </a:lnTo>
                <a:lnTo>
                  <a:pt x="494395" y="683752"/>
                </a:lnTo>
                <a:lnTo>
                  <a:pt x="543330" y="658408"/>
                </a:lnTo>
                <a:lnTo>
                  <a:pt x="587465" y="626068"/>
                </a:lnTo>
                <a:lnTo>
                  <a:pt x="626068" y="587465"/>
                </a:lnTo>
                <a:lnTo>
                  <a:pt x="658408" y="543330"/>
                </a:lnTo>
                <a:lnTo>
                  <a:pt x="683752" y="494395"/>
                </a:lnTo>
                <a:lnTo>
                  <a:pt x="701369" y="441390"/>
                </a:lnTo>
                <a:lnTo>
                  <a:pt x="710528" y="385048"/>
                </a:lnTo>
                <a:lnTo>
                  <a:pt x="711707" y="355853"/>
                </a:lnTo>
                <a:lnTo>
                  <a:pt x="710528" y="326659"/>
                </a:lnTo>
                <a:lnTo>
                  <a:pt x="701369" y="270317"/>
                </a:lnTo>
                <a:lnTo>
                  <a:pt x="683752" y="217312"/>
                </a:lnTo>
                <a:lnTo>
                  <a:pt x="658408" y="168377"/>
                </a:lnTo>
                <a:lnTo>
                  <a:pt x="626068" y="124242"/>
                </a:lnTo>
                <a:lnTo>
                  <a:pt x="587465" y="85639"/>
                </a:lnTo>
                <a:lnTo>
                  <a:pt x="543330" y="53299"/>
                </a:lnTo>
                <a:lnTo>
                  <a:pt x="494395" y="27955"/>
                </a:lnTo>
                <a:lnTo>
                  <a:pt x="441390" y="10338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7763" y="5505450"/>
            <a:ext cx="712787" cy="711200"/>
          </a:xfrm>
          <a:custGeom>
            <a:avLst/>
            <a:gdLst/>
            <a:ahLst/>
            <a:cxnLst/>
            <a:rect l="l" t="t" r="r" b="b"/>
            <a:pathLst>
              <a:path w="711707" h="711708">
                <a:moveTo>
                  <a:pt x="355853" y="0"/>
                </a:moveTo>
                <a:lnTo>
                  <a:pt x="298117" y="4657"/>
                </a:lnTo>
                <a:lnTo>
                  <a:pt x="243352" y="18141"/>
                </a:lnTo>
                <a:lnTo>
                  <a:pt x="192290" y="39719"/>
                </a:lnTo>
                <a:lnTo>
                  <a:pt x="145663" y="68659"/>
                </a:lnTo>
                <a:lnTo>
                  <a:pt x="104203" y="104227"/>
                </a:lnTo>
                <a:lnTo>
                  <a:pt x="68640" y="145691"/>
                </a:lnTo>
                <a:lnTo>
                  <a:pt x="39707" y="192318"/>
                </a:lnTo>
                <a:lnTo>
                  <a:pt x="18135" y="243376"/>
                </a:lnTo>
                <a:lnTo>
                  <a:pt x="4655" y="298132"/>
                </a:lnTo>
                <a:lnTo>
                  <a:pt x="0" y="355853"/>
                </a:lnTo>
                <a:lnTo>
                  <a:pt x="1179" y="385039"/>
                </a:lnTo>
                <a:lnTo>
                  <a:pt x="10338" y="441369"/>
                </a:lnTo>
                <a:lnTo>
                  <a:pt x="27955" y="494368"/>
                </a:lnTo>
                <a:lnTo>
                  <a:pt x="53299" y="543302"/>
                </a:lnTo>
                <a:lnTo>
                  <a:pt x="85639" y="587439"/>
                </a:lnTo>
                <a:lnTo>
                  <a:pt x="124242" y="626047"/>
                </a:lnTo>
                <a:lnTo>
                  <a:pt x="168377" y="658392"/>
                </a:lnTo>
                <a:lnTo>
                  <a:pt x="217312" y="683743"/>
                </a:lnTo>
                <a:lnTo>
                  <a:pt x="270317" y="701365"/>
                </a:lnTo>
                <a:lnTo>
                  <a:pt x="326659" y="710528"/>
                </a:lnTo>
                <a:lnTo>
                  <a:pt x="355853" y="711708"/>
                </a:lnTo>
                <a:lnTo>
                  <a:pt x="385048" y="710528"/>
                </a:lnTo>
                <a:lnTo>
                  <a:pt x="441390" y="701365"/>
                </a:lnTo>
                <a:lnTo>
                  <a:pt x="494395" y="683743"/>
                </a:lnTo>
                <a:lnTo>
                  <a:pt x="543330" y="658392"/>
                </a:lnTo>
                <a:lnTo>
                  <a:pt x="587465" y="626047"/>
                </a:lnTo>
                <a:lnTo>
                  <a:pt x="626068" y="587439"/>
                </a:lnTo>
                <a:lnTo>
                  <a:pt x="658408" y="543302"/>
                </a:lnTo>
                <a:lnTo>
                  <a:pt x="683752" y="494368"/>
                </a:lnTo>
                <a:lnTo>
                  <a:pt x="701369" y="441369"/>
                </a:lnTo>
                <a:lnTo>
                  <a:pt x="710528" y="385039"/>
                </a:lnTo>
                <a:lnTo>
                  <a:pt x="711707" y="355853"/>
                </a:lnTo>
                <a:lnTo>
                  <a:pt x="710528" y="326668"/>
                </a:lnTo>
                <a:lnTo>
                  <a:pt x="701369" y="270338"/>
                </a:lnTo>
                <a:lnTo>
                  <a:pt x="683752" y="217339"/>
                </a:lnTo>
                <a:lnTo>
                  <a:pt x="658408" y="168405"/>
                </a:lnTo>
                <a:lnTo>
                  <a:pt x="626068" y="124268"/>
                </a:lnTo>
                <a:lnTo>
                  <a:pt x="587465" y="85660"/>
                </a:lnTo>
                <a:lnTo>
                  <a:pt x="543330" y="53315"/>
                </a:lnTo>
                <a:lnTo>
                  <a:pt x="494395" y="27964"/>
                </a:lnTo>
                <a:lnTo>
                  <a:pt x="441390" y="10342"/>
                </a:lnTo>
                <a:lnTo>
                  <a:pt x="385048" y="1179"/>
                </a:lnTo>
                <a:lnTo>
                  <a:pt x="355853" y="0"/>
                </a:lnTo>
                <a:close/>
              </a:path>
            </a:pathLst>
          </a:custGeom>
          <a:solidFill>
            <a:srgbClr val="FFFFFF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14345" name="object 9"/>
          <p:cNvSpPr txBox="1">
            <a:spLocks noChangeArrowheads="1"/>
          </p:cNvSpPr>
          <p:nvPr/>
        </p:nvSpPr>
        <p:spPr bwMode="auto">
          <a:xfrm>
            <a:off x="300038" y="1435100"/>
            <a:ext cx="861695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Утверждение бюджета очередного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(законодательные, представительные органы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100"/>
              </a:lnSpc>
              <a:spcBef>
                <a:spcPts val="25"/>
              </a:spcBef>
            </a:pPr>
            <a:endParaRPr lang="ru-RU" sz="1100" b="1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Исполнение бюджета в текущем году </a:t>
            </a: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(органы исполнительной власти; местная администрация, финансовые органы)</a:t>
            </a:r>
          </a:p>
          <a:p>
            <a:pPr marL="12700">
              <a:lnSpc>
                <a:spcPts val="650"/>
              </a:lnSpc>
              <a:spcBef>
                <a:spcPts val="25"/>
              </a:spcBef>
            </a:pPr>
            <a:endParaRPr lang="ru-RU" sz="600">
              <a:latin typeface="Calibri" pitchFamily="34" charset="0"/>
            </a:endParaRPr>
          </a:p>
          <a:p>
            <a:pPr marL="12700"/>
            <a:endParaRPr lang="ru-RU" sz="2000" b="1">
              <a:solidFill>
                <a:srgbClr val="006FC0"/>
              </a:solidFill>
              <a:latin typeface="Calibri" pitchFamily="34" charset="0"/>
              <a:cs typeface="Times New Roman" pitchFamily="18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Формирование отчета об исполнении бюджета предыдущего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(органы исполнительной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400"/>
              </a:lnSpc>
              <a:spcBef>
                <a:spcPts val="50"/>
              </a:spcBef>
            </a:pPr>
            <a:endParaRPr lang="ru-RU" sz="1400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Утверждение отчета об исполнении бюджета предыдущего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(законодательные, представительные органы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200"/>
              </a:lnSpc>
              <a:spcBef>
                <a:spcPts val="13"/>
              </a:spcBef>
            </a:pPr>
            <a:endParaRPr lang="ru-RU" sz="1200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Составление проекта бюджета очередного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(органы исполнительной власти)</a:t>
            </a:r>
          </a:p>
          <a:p>
            <a:pPr marL="12700">
              <a:lnSpc>
                <a:spcPts val="1000"/>
              </a:lnSpc>
            </a:pPr>
            <a:endParaRPr lang="ru-RU" sz="1000">
              <a:latin typeface="Calibri" pitchFamily="34" charset="0"/>
            </a:endParaRPr>
          </a:p>
          <a:p>
            <a:pPr marL="12700">
              <a:lnSpc>
                <a:spcPts val="1200"/>
              </a:lnSpc>
              <a:spcBef>
                <a:spcPts val="38"/>
              </a:spcBef>
            </a:pPr>
            <a:endParaRPr lang="ru-RU" sz="1200">
              <a:latin typeface="Calibri" pitchFamily="34" charset="0"/>
            </a:endParaRPr>
          </a:p>
          <a:p>
            <a:pPr marL="12700">
              <a:lnSpc>
                <a:spcPts val="1200"/>
              </a:lnSpc>
              <a:spcBef>
                <a:spcPts val="38"/>
              </a:spcBef>
            </a:pPr>
            <a:endParaRPr lang="ru-RU" sz="1200">
              <a:latin typeface="Calibri" pitchFamily="34" charset="0"/>
            </a:endParaRPr>
          </a:p>
          <a:p>
            <a:pPr marL="12700"/>
            <a:r>
              <a:rPr lang="ru-RU" sz="2000" b="1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Рассмотрение проекта бюджета очередного года</a:t>
            </a:r>
          </a:p>
          <a:p>
            <a:pPr marL="12700">
              <a:spcBef>
                <a:spcPts val="25"/>
              </a:spcBef>
            </a:pPr>
            <a:r>
              <a:rPr lang="ru-RU" sz="1400">
                <a:solidFill>
                  <a:srgbClr val="006FC0"/>
                </a:solidFill>
                <a:latin typeface="Calibri" pitchFamily="34" charset="0"/>
                <a:cs typeface="Times New Roman" pitchFamily="18" charset="0"/>
              </a:rPr>
              <a:t>(</a:t>
            </a:r>
            <a:r>
              <a:rPr lang="ru-RU" sz="1400">
                <a:solidFill>
                  <a:srgbClr val="004CBC"/>
                </a:solidFill>
                <a:latin typeface="Calibri" pitchFamily="34" charset="0"/>
                <a:cs typeface="Times New Roman" pitchFamily="18" charset="0"/>
              </a:rPr>
              <a:t>законодательные, представительные органы власти)</a:t>
            </a:r>
          </a:p>
        </p:txBody>
      </p:sp>
      <p:sp>
        <p:nvSpPr>
          <p:cNvPr id="13" name="object 13"/>
          <p:cNvSpPr/>
          <p:nvPr/>
        </p:nvSpPr>
        <p:spPr>
          <a:xfrm>
            <a:off x="120650" y="1771650"/>
            <a:ext cx="280988" cy="1693863"/>
          </a:xfrm>
          <a:custGeom>
            <a:avLst/>
            <a:gdLst/>
            <a:ahLst/>
            <a:cxnLst/>
            <a:rect l="l" t="t" r="r" b="b"/>
            <a:pathLst>
              <a:path w="282139" h="2255519">
                <a:moveTo>
                  <a:pt x="139632" y="0"/>
                </a:moveTo>
                <a:lnTo>
                  <a:pt x="151405" y="65404"/>
                </a:lnTo>
                <a:lnTo>
                  <a:pt x="124418" y="110987"/>
                </a:lnTo>
                <a:lnTo>
                  <a:pt x="100058" y="164779"/>
                </a:lnTo>
                <a:lnTo>
                  <a:pt x="78330" y="226419"/>
                </a:lnTo>
                <a:lnTo>
                  <a:pt x="59241" y="295545"/>
                </a:lnTo>
                <a:lnTo>
                  <a:pt x="42797" y="371796"/>
                </a:lnTo>
                <a:lnTo>
                  <a:pt x="29003" y="454811"/>
                </a:lnTo>
                <a:lnTo>
                  <a:pt x="17866" y="544228"/>
                </a:lnTo>
                <a:lnTo>
                  <a:pt x="9391" y="639686"/>
                </a:lnTo>
                <a:lnTo>
                  <a:pt x="3584" y="740824"/>
                </a:lnTo>
                <a:lnTo>
                  <a:pt x="452" y="847280"/>
                </a:lnTo>
                <a:lnTo>
                  <a:pt x="0" y="958693"/>
                </a:lnTo>
                <a:lnTo>
                  <a:pt x="2234" y="1074701"/>
                </a:lnTo>
                <a:lnTo>
                  <a:pt x="7160" y="1194943"/>
                </a:lnTo>
                <a:lnTo>
                  <a:pt x="14784" y="1319058"/>
                </a:lnTo>
                <a:lnTo>
                  <a:pt x="25112" y="1446684"/>
                </a:lnTo>
                <a:lnTo>
                  <a:pt x="38150" y="1577460"/>
                </a:lnTo>
                <a:lnTo>
                  <a:pt x="53904" y="1711025"/>
                </a:lnTo>
                <a:lnTo>
                  <a:pt x="72380" y="1847017"/>
                </a:lnTo>
                <a:lnTo>
                  <a:pt x="93584" y="1985074"/>
                </a:lnTo>
                <a:lnTo>
                  <a:pt x="117521" y="2124836"/>
                </a:lnTo>
                <a:lnTo>
                  <a:pt x="141067" y="2255519"/>
                </a:lnTo>
                <a:lnTo>
                  <a:pt x="117129" y="2115757"/>
                </a:lnTo>
                <a:lnTo>
                  <a:pt x="95925" y="1977700"/>
                </a:lnTo>
                <a:lnTo>
                  <a:pt x="77449" y="1841708"/>
                </a:lnTo>
                <a:lnTo>
                  <a:pt x="61694" y="1708143"/>
                </a:lnTo>
                <a:lnTo>
                  <a:pt x="48656" y="1577367"/>
                </a:lnTo>
                <a:lnTo>
                  <a:pt x="38328" y="1449741"/>
                </a:lnTo>
                <a:lnTo>
                  <a:pt x="30703" y="1325626"/>
                </a:lnTo>
                <a:lnTo>
                  <a:pt x="25777" y="1205384"/>
                </a:lnTo>
                <a:lnTo>
                  <a:pt x="23543" y="1089376"/>
                </a:lnTo>
                <a:lnTo>
                  <a:pt x="23995" y="977963"/>
                </a:lnTo>
                <a:lnTo>
                  <a:pt x="27127" y="871507"/>
                </a:lnTo>
                <a:lnTo>
                  <a:pt x="32934" y="770369"/>
                </a:lnTo>
                <a:lnTo>
                  <a:pt x="41409" y="674911"/>
                </a:lnTo>
                <a:lnTo>
                  <a:pt x="52547" y="585494"/>
                </a:lnTo>
                <a:lnTo>
                  <a:pt x="66341" y="502479"/>
                </a:lnTo>
                <a:lnTo>
                  <a:pt x="82786" y="426228"/>
                </a:lnTo>
                <a:lnTo>
                  <a:pt x="101875" y="357102"/>
                </a:lnTo>
                <a:lnTo>
                  <a:pt x="123603" y="295462"/>
                </a:lnTo>
                <a:lnTo>
                  <a:pt x="147963" y="241670"/>
                </a:lnTo>
                <a:lnTo>
                  <a:pt x="174951" y="196087"/>
                </a:lnTo>
                <a:lnTo>
                  <a:pt x="215105" y="196087"/>
                </a:lnTo>
                <a:lnTo>
                  <a:pt x="282139" y="41909"/>
                </a:lnTo>
                <a:lnTo>
                  <a:pt x="139632" y="0"/>
                </a:lnTo>
                <a:close/>
              </a:path>
              <a:path w="282139" h="2255519">
                <a:moveTo>
                  <a:pt x="215105" y="196087"/>
                </a:moveTo>
                <a:lnTo>
                  <a:pt x="174951" y="196087"/>
                </a:lnTo>
                <a:lnTo>
                  <a:pt x="186724" y="261365"/>
                </a:lnTo>
                <a:lnTo>
                  <a:pt x="215105" y="196087"/>
                </a:lnTo>
                <a:close/>
              </a:path>
            </a:pathLst>
          </a:custGeom>
          <a:solidFill>
            <a:srgbClr val="F1F1F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>
              <a:latin typeface="+mn-lt"/>
              <a:cs typeface="Arial" charset="0"/>
            </a:endParaRPr>
          </a:p>
        </p:txBody>
      </p:sp>
      <p:sp>
        <p:nvSpPr>
          <p:cNvPr id="14347" name="object 11"/>
          <p:cNvSpPr txBox="1">
            <a:spLocks/>
          </p:cNvSpPr>
          <p:nvPr/>
        </p:nvSpPr>
        <p:spPr bwMode="auto">
          <a:xfrm>
            <a:off x="5156200" y="1493838"/>
            <a:ext cx="38163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принятие решения о бюджете на очередной финансовый год и плановый период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8" name="object 11"/>
          <p:cNvSpPr txBox="1">
            <a:spLocks/>
          </p:cNvSpPr>
          <p:nvPr/>
        </p:nvSpPr>
        <p:spPr bwMode="auto">
          <a:xfrm>
            <a:off x="5076825" y="2565400"/>
            <a:ext cx="40322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получение доходов бюджета и распределение бюджетных средств в соответствии с решением о бюджете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49" name="object 11"/>
          <p:cNvSpPr txBox="1">
            <a:spLocks/>
          </p:cNvSpPr>
          <p:nvPr/>
        </p:nvSpPr>
        <p:spPr bwMode="auto">
          <a:xfrm>
            <a:off x="5508625" y="4221163"/>
            <a:ext cx="36004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принятие решения об исполнении бюджета за отчетный финансовый год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350" name="object 11"/>
          <p:cNvSpPr txBox="1">
            <a:spLocks/>
          </p:cNvSpPr>
          <p:nvPr/>
        </p:nvSpPr>
        <p:spPr bwMode="auto">
          <a:xfrm>
            <a:off x="5724525" y="5013325"/>
            <a:ext cx="345598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ru-RU" sz="1400" b="1">
                <a:solidFill>
                  <a:srgbClr val="404040"/>
                </a:solidFill>
                <a:latin typeface="Calibri" pitchFamily="34" charset="0"/>
                <a:cs typeface="Times New Roman" pitchFamily="18" charset="0"/>
              </a:rPr>
              <a:t>подготовка экономического обоснования доходов и расходов бюджета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0" y="836613"/>
            <a:ext cx="9144000" cy="936625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ea typeface="+mj-ea"/>
                <a:cs typeface="+mj-cs"/>
              </a:rPr>
              <a:t>Бюджетный процесс – ежегодное формирование и исполнение бюджета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6513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3781" y="111899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78175" y="204232"/>
            <a:ext cx="4959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bject 2"/>
          <p:cNvSpPr>
            <a:spLocks noChangeArrowheads="1"/>
          </p:cNvSpPr>
          <p:nvPr/>
        </p:nvSpPr>
        <p:spPr bwMode="auto">
          <a:xfrm>
            <a:off x="7634288" y="3089275"/>
            <a:ext cx="0" cy="141288"/>
          </a:xfrm>
          <a:custGeom>
            <a:avLst/>
            <a:gdLst>
              <a:gd name="T0" fmla="*/ 0 w 126"/>
              <a:gd name="T1" fmla="*/ 0 h 142112"/>
              <a:gd name="T2" fmla="*/ 0 w 126"/>
              <a:gd name="T3" fmla="*/ 142112 h 142112"/>
            </a:gdLst>
            <a:ahLst/>
            <a:cxnLst/>
            <a:rect l="T0" t="T1" r="T2" b="T3"/>
            <a:pathLst>
              <a:path w="126" h="142112">
                <a:moveTo>
                  <a:pt x="0" y="0"/>
                </a:moveTo>
                <a:lnTo>
                  <a:pt x="126" y="142112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3" name="object 3"/>
          <p:cNvSpPr>
            <a:spLocks noChangeArrowheads="1"/>
          </p:cNvSpPr>
          <p:nvPr/>
        </p:nvSpPr>
        <p:spPr bwMode="auto">
          <a:xfrm>
            <a:off x="4519613" y="2179638"/>
            <a:ext cx="4762" cy="577850"/>
          </a:xfrm>
          <a:custGeom>
            <a:avLst/>
            <a:gdLst>
              <a:gd name="T0" fmla="*/ 0 w 5080"/>
              <a:gd name="T1" fmla="*/ 0 h 579119"/>
              <a:gd name="T2" fmla="*/ 5080 w 5080"/>
              <a:gd name="T3" fmla="*/ 579119 h 579119"/>
            </a:gdLst>
            <a:ahLst/>
            <a:cxnLst/>
            <a:rect l="T0" t="T1" r="T2" b="T3"/>
            <a:pathLst>
              <a:path w="5080" h="579119">
                <a:moveTo>
                  <a:pt x="0" y="0"/>
                </a:moveTo>
                <a:lnTo>
                  <a:pt x="5080" y="579119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4" name="object 4"/>
          <p:cNvSpPr>
            <a:spLocks noChangeArrowheads="1"/>
          </p:cNvSpPr>
          <p:nvPr/>
        </p:nvSpPr>
        <p:spPr bwMode="auto">
          <a:xfrm>
            <a:off x="1684338" y="2092325"/>
            <a:ext cx="2840037" cy="579438"/>
          </a:xfrm>
          <a:custGeom>
            <a:avLst/>
            <a:gdLst>
              <a:gd name="T0" fmla="*/ 0 w 2840482"/>
              <a:gd name="T1" fmla="*/ 0 h 579120"/>
              <a:gd name="T2" fmla="*/ 2840482 w 2840482"/>
              <a:gd name="T3" fmla="*/ 579120 h 579120"/>
            </a:gdLst>
            <a:ahLst/>
            <a:cxnLst/>
            <a:rect l="T0" t="T1" r="T2" b="T3"/>
            <a:pathLst>
              <a:path w="2840482" h="579120">
                <a:moveTo>
                  <a:pt x="0" y="579120"/>
                </a:moveTo>
                <a:lnTo>
                  <a:pt x="0" y="289560"/>
                </a:lnTo>
                <a:lnTo>
                  <a:pt x="2840482" y="289560"/>
                </a:lnTo>
                <a:lnTo>
                  <a:pt x="2840482" y="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5" name="object 5"/>
          <p:cNvSpPr>
            <a:spLocks noChangeArrowheads="1"/>
          </p:cNvSpPr>
          <p:nvPr/>
        </p:nvSpPr>
        <p:spPr bwMode="auto">
          <a:xfrm>
            <a:off x="4524375" y="3178175"/>
            <a:ext cx="0" cy="74613"/>
          </a:xfrm>
          <a:custGeom>
            <a:avLst/>
            <a:gdLst>
              <a:gd name="T0" fmla="*/ 0 h 73533"/>
              <a:gd name="T1" fmla="*/ 73533 h 73533"/>
            </a:gdLst>
            <a:ahLst/>
            <a:cxnLst/>
            <a:rect l="0" t="T0" r="0" b="T1"/>
            <a:pathLst>
              <a:path h="73533">
                <a:moveTo>
                  <a:pt x="0" y="0"/>
                </a:moveTo>
                <a:lnTo>
                  <a:pt x="0" y="73533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6" name="object 7"/>
          <p:cNvSpPr>
            <a:spLocks noChangeArrowheads="1"/>
          </p:cNvSpPr>
          <p:nvPr/>
        </p:nvSpPr>
        <p:spPr bwMode="auto">
          <a:xfrm>
            <a:off x="7832725" y="3160713"/>
            <a:ext cx="0" cy="260350"/>
          </a:xfrm>
          <a:custGeom>
            <a:avLst/>
            <a:gdLst>
              <a:gd name="T0" fmla="*/ 0 h 260857"/>
              <a:gd name="T1" fmla="*/ 260857 h 260857"/>
            </a:gdLst>
            <a:ahLst/>
            <a:cxnLst/>
            <a:rect l="0" t="T0" r="0" b="T1"/>
            <a:pathLst>
              <a:path h="260857">
                <a:moveTo>
                  <a:pt x="0" y="260857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7" name="object 8"/>
          <p:cNvSpPr>
            <a:spLocks noChangeArrowheads="1"/>
          </p:cNvSpPr>
          <p:nvPr/>
        </p:nvSpPr>
        <p:spPr bwMode="auto">
          <a:xfrm>
            <a:off x="1692275" y="2914650"/>
            <a:ext cx="0" cy="533400"/>
          </a:xfrm>
          <a:custGeom>
            <a:avLst/>
            <a:gdLst>
              <a:gd name="T0" fmla="*/ 0 h 533400"/>
              <a:gd name="T1" fmla="*/ 533400 h 533400"/>
            </a:gdLst>
            <a:ahLst/>
            <a:cxnLst/>
            <a:rect l="0" t="T0" r="0" b="T1"/>
            <a:pathLst>
              <a:path h="533400">
                <a:moveTo>
                  <a:pt x="0" y="0"/>
                </a:moveTo>
                <a:lnTo>
                  <a:pt x="0" y="53340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8" name="object 9"/>
          <p:cNvSpPr>
            <a:spLocks noChangeArrowheads="1"/>
          </p:cNvSpPr>
          <p:nvPr/>
        </p:nvSpPr>
        <p:spPr bwMode="auto">
          <a:xfrm>
            <a:off x="3295650" y="1557338"/>
            <a:ext cx="2495550" cy="738187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69" name="object 10"/>
          <p:cNvSpPr>
            <a:spLocks noChangeArrowheads="1"/>
          </p:cNvSpPr>
          <p:nvPr/>
        </p:nvSpPr>
        <p:spPr bwMode="auto">
          <a:xfrm>
            <a:off x="3351213" y="1593850"/>
            <a:ext cx="2338387" cy="63023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0" name="object 11"/>
          <p:cNvSpPr>
            <a:spLocks noChangeArrowheads="1"/>
          </p:cNvSpPr>
          <p:nvPr/>
        </p:nvSpPr>
        <p:spPr bwMode="auto">
          <a:xfrm>
            <a:off x="3371850" y="1600200"/>
            <a:ext cx="2295525" cy="5873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1" name="object 12"/>
          <p:cNvSpPr txBox="1">
            <a:spLocks noChangeArrowheads="1"/>
          </p:cNvSpPr>
          <p:nvPr/>
        </p:nvSpPr>
        <p:spPr bwMode="auto">
          <a:xfrm>
            <a:off x="3540125" y="1687513"/>
            <a:ext cx="19621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Доходы бюджета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72" name="object 13"/>
          <p:cNvSpPr>
            <a:spLocks noChangeArrowheads="1"/>
          </p:cNvSpPr>
          <p:nvPr/>
        </p:nvSpPr>
        <p:spPr bwMode="auto">
          <a:xfrm>
            <a:off x="5286375" y="1593850"/>
            <a:ext cx="460375" cy="63023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3" name="object 14"/>
          <p:cNvSpPr>
            <a:spLocks noChangeArrowheads="1"/>
          </p:cNvSpPr>
          <p:nvPr/>
        </p:nvSpPr>
        <p:spPr bwMode="auto">
          <a:xfrm>
            <a:off x="5308600" y="1600200"/>
            <a:ext cx="417513" cy="587375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4" name="object 15"/>
          <p:cNvSpPr>
            <a:spLocks noChangeArrowheads="1"/>
          </p:cNvSpPr>
          <p:nvPr/>
        </p:nvSpPr>
        <p:spPr bwMode="auto">
          <a:xfrm>
            <a:off x="6223000" y="2428875"/>
            <a:ext cx="2801938" cy="1025525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5" name="object 16"/>
          <p:cNvSpPr>
            <a:spLocks noChangeArrowheads="1"/>
          </p:cNvSpPr>
          <p:nvPr/>
        </p:nvSpPr>
        <p:spPr bwMode="auto">
          <a:xfrm>
            <a:off x="6540500" y="2444750"/>
            <a:ext cx="2219325" cy="631825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6" name="object 17"/>
          <p:cNvSpPr>
            <a:spLocks noChangeArrowheads="1"/>
          </p:cNvSpPr>
          <p:nvPr/>
        </p:nvSpPr>
        <p:spPr bwMode="auto">
          <a:xfrm>
            <a:off x="6562725" y="2451100"/>
            <a:ext cx="2176463" cy="588963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7" name="object 18"/>
          <p:cNvSpPr txBox="1">
            <a:spLocks noChangeArrowheads="1"/>
          </p:cNvSpPr>
          <p:nvPr/>
        </p:nvSpPr>
        <p:spPr bwMode="auto">
          <a:xfrm>
            <a:off x="6731000" y="2540000"/>
            <a:ext cx="1789113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Безвозмездные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78" name="object 19"/>
          <p:cNvSpPr>
            <a:spLocks noChangeArrowheads="1"/>
          </p:cNvSpPr>
          <p:nvPr/>
        </p:nvSpPr>
        <p:spPr bwMode="auto">
          <a:xfrm>
            <a:off x="6721475" y="2749550"/>
            <a:ext cx="1804988" cy="631825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79" name="object 20"/>
          <p:cNvSpPr>
            <a:spLocks noChangeArrowheads="1"/>
          </p:cNvSpPr>
          <p:nvPr/>
        </p:nvSpPr>
        <p:spPr bwMode="auto">
          <a:xfrm>
            <a:off x="6742113" y="2755900"/>
            <a:ext cx="1763712" cy="588963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0" name="object 21"/>
          <p:cNvSpPr txBox="1">
            <a:spLocks noChangeArrowheads="1"/>
          </p:cNvSpPr>
          <p:nvPr/>
        </p:nvSpPr>
        <p:spPr bwMode="auto">
          <a:xfrm>
            <a:off x="6910388" y="2844800"/>
            <a:ext cx="14303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поступления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81" name="object 22"/>
          <p:cNvSpPr>
            <a:spLocks noChangeArrowheads="1"/>
          </p:cNvSpPr>
          <p:nvPr/>
        </p:nvSpPr>
        <p:spPr bwMode="auto">
          <a:xfrm>
            <a:off x="8124825" y="2749550"/>
            <a:ext cx="460375" cy="631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2" name="object 23"/>
          <p:cNvSpPr>
            <a:spLocks noChangeArrowheads="1"/>
          </p:cNvSpPr>
          <p:nvPr/>
        </p:nvSpPr>
        <p:spPr bwMode="auto">
          <a:xfrm>
            <a:off x="8145463" y="2755900"/>
            <a:ext cx="417512" cy="5889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3" name="object 24"/>
          <p:cNvSpPr>
            <a:spLocks noChangeArrowheads="1"/>
          </p:cNvSpPr>
          <p:nvPr/>
        </p:nvSpPr>
        <p:spPr bwMode="auto">
          <a:xfrm>
            <a:off x="3217863" y="2557463"/>
            <a:ext cx="2938462" cy="744537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4" name="object 25"/>
          <p:cNvSpPr>
            <a:spLocks noChangeArrowheads="1"/>
          </p:cNvSpPr>
          <p:nvPr/>
        </p:nvSpPr>
        <p:spPr bwMode="auto">
          <a:xfrm>
            <a:off x="3260725" y="2597150"/>
            <a:ext cx="2792413" cy="631825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5" name="object 26"/>
          <p:cNvSpPr>
            <a:spLocks noChangeArrowheads="1"/>
          </p:cNvSpPr>
          <p:nvPr/>
        </p:nvSpPr>
        <p:spPr bwMode="auto">
          <a:xfrm>
            <a:off x="3282950" y="2603500"/>
            <a:ext cx="2749550" cy="588963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6" name="object 27"/>
          <p:cNvSpPr txBox="1">
            <a:spLocks noChangeArrowheads="1"/>
          </p:cNvSpPr>
          <p:nvPr/>
        </p:nvSpPr>
        <p:spPr bwMode="auto">
          <a:xfrm>
            <a:off x="3451225" y="2692400"/>
            <a:ext cx="2414588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Неналоговые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87" name="object 28"/>
          <p:cNvSpPr>
            <a:spLocks noChangeArrowheads="1"/>
          </p:cNvSpPr>
          <p:nvPr/>
        </p:nvSpPr>
        <p:spPr bwMode="auto">
          <a:xfrm>
            <a:off x="5651500" y="2597150"/>
            <a:ext cx="460375" cy="631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8" name="object 29"/>
          <p:cNvSpPr>
            <a:spLocks noChangeArrowheads="1"/>
          </p:cNvSpPr>
          <p:nvPr/>
        </p:nvSpPr>
        <p:spPr bwMode="auto">
          <a:xfrm>
            <a:off x="5672138" y="2603500"/>
            <a:ext cx="417512" cy="5889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89" name="object 30"/>
          <p:cNvSpPr>
            <a:spLocks noChangeArrowheads="1"/>
          </p:cNvSpPr>
          <p:nvPr/>
        </p:nvSpPr>
        <p:spPr bwMode="auto">
          <a:xfrm>
            <a:off x="276225" y="2563813"/>
            <a:ext cx="2806700" cy="738187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0" name="object 31"/>
          <p:cNvSpPr>
            <a:spLocks noChangeArrowheads="1"/>
          </p:cNvSpPr>
          <p:nvPr/>
        </p:nvSpPr>
        <p:spPr bwMode="auto">
          <a:xfrm>
            <a:off x="415925" y="2597150"/>
            <a:ext cx="2525713" cy="631825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1" name="object 32"/>
          <p:cNvSpPr>
            <a:spLocks noChangeArrowheads="1"/>
          </p:cNvSpPr>
          <p:nvPr/>
        </p:nvSpPr>
        <p:spPr bwMode="auto">
          <a:xfrm>
            <a:off x="438150" y="2603500"/>
            <a:ext cx="2481263" cy="588963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2" name="object 33"/>
          <p:cNvSpPr txBox="1">
            <a:spLocks noChangeArrowheads="1"/>
          </p:cNvSpPr>
          <p:nvPr/>
        </p:nvSpPr>
        <p:spPr bwMode="auto">
          <a:xfrm>
            <a:off x="604838" y="2692400"/>
            <a:ext cx="214947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FFFF"/>
                </a:solidFill>
                <a:latin typeface="Calibri" pitchFamily="34" charset="0"/>
              </a:rPr>
              <a:t>Налоговые доходы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5393" name="object 34"/>
          <p:cNvSpPr>
            <a:spLocks noChangeArrowheads="1"/>
          </p:cNvSpPr>
          <p:nvPr/>
        </p:nvSpPr>
        <p:spPr bwMode="auto">
          <a:xfrm>
            <a:off x="2538413" y="2597150"/>
            <a:ext cx="460375" cy="631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4" name="object 35"/>
          <p:cNvSpPr>
            <a:spLocks noChangeArrowheads="1"/>
          </p:cNvSpPr>
          <p:nvPr/>
        </p:nvSpPr>
        <p:spPr bwMode="auto">
          <a:xfrm>
            <a:off x="2560638" y="2603500"/>
            <a:ext cx="417512" cy="588963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5" name="object 36"/>
          <p:cNvSpPr>
            <a:spLocks noChangeArrowheads="1"/>
          </p:cNvSpPr>
          <p:nvPr/>
        </p:nvSpPr>
        <p:spPr bwMode="auto">
          <a:xfrm>
            <a:off x="290513" y="3203575"/>
            <a:ext cx="2762250" cy="353060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6" name="object 37"/>
          <p:cNvSpPr txBox="1">
            <a:spLocks noChangeArrowheads="1"/>
          </p:cNvSpPr>
          <p:nvPr/>
        </p:nvSpPr>
        <p:spPr bwMode="auto">
          <a:xfrm>
            <a:off x="579438" y="3457575"/>
            <a:ext cx="2181225" cy="124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уплаты налогов, установленных Налоговым кодексом Российской Федерации</a:t>
            </a:r>
            <a:r>
              <a:rPr lang="ru-RU" sz="1600">
                <a:latin typeface="Calibri" pitchFamily="34" charset="0"/>
              </a:rPr>
              <a:t>, например:</a:t>
            </a:r>
          </a:p>
        </p:txBody>
      </p:sp>
      <p:sp>
        <p:nvSpPr>
          <p:cNvPr id="15397" name="object 38"/>
          <p:cNvSpPr txBox="1">
            <a:spLocks noChangeArrowheads="1"/>
          </p:cNvSpPr>
          <p:nvPr/>
        </p:nvSpPr>
        <p:spPr bwMode="auto">
          <a:xfrm>
            <a:off x="492125" y="4906963"/>
            <a:ext cx="1692275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500">
                <a:latin typeface="Calibri" pitchFamily="34" charset="0"/>
              </a:rPr>
              <a:t>→ налог на прибыль</a:t>
            </a:r>
          </a:p>
          <a:p>
            <a:pPr marL="12700" algn="ctr"/>
            <a:r>
              <a:rPr lang="ru-RU" sz="1500">
                <a:latin typeface="Calibri" pitchFamily="34" charset="0"/>
              </a:rPr>
              <a:t>организаций;</a:t>
            </a:r>
          </a:p>
          <a:p>
            <a:pPr marL="12700"/>
            <a:r>
              <a:rPr lang="ru-RU" sz="1500">
                <a:latin typeface="Calibri" pitchFamily="34" charset="0"/>
              </a:rPr>
              <a:t>→ акцизы;</a:t>
            </a:r>
          </a:p>
          <a:p>
            <a:pPr marL="12700"/>
            <a:r>
              <a:rPr lang="ru-RU" sz="1500">
                <a:latin typeface="Calibri" pitchFamily="34" charset="0"/>
              </a:rPr>
              <a:t>→ налог на доходы физических лиц;</a:t>
            </a:r>
          </a:p>
          <a:p>
            <a:pPr marL="12700"/>
            <a:r>
              <a:rPr lang="ru-RU" sz="1500">
                <a:latin typeface="Calibri" pitchFamily="34" charset="0"/>
              </a:rPr>
              <a:t>→ другие налоги.</a:t>
            </a:r>
          </a:p>
        </p:txBody>
      </p:sp>
      <p:sp>
        <p:nvSpPr>
          <p:cNvPr id="15398" name="object 39"/>
          <p:cNvSpPr>
            <a:spLocks noChangeArrowheads="1"/>
          </p:cNvSpPr>
          <p:nvPr/>
        </p:nvSpPr>
        <p:spPr bwMode="auto">
          <a:xfrm>
            <a:off x="6261100" y="3208338"/>
            <a:ext cx="2730500" cy="3525837"/>
          </a:xfrm>
          <a:prstGeom prst="rect">
            <a:avLst/>
          </a:prstGeom>
          <a:blipFill dpi="0" rotWithShape="1">
            <a:blip r:embed="rId1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399" name="object 40"/>
          <p:cNvSpPr txBox="1">
            <a:spLocks noChangeArrowheads="1"/>
          </p:cNvSpPr>
          <p:nvPr/>
        </p:nvSpPr>
        <p:spPr bwMode="auto">
          <a:xfrm>
            <a:off x="6451600" y="4016375"/>
            <a:ext cx="2349500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Поступления от других бюджетов бюджетной системы (межбюджетные трансферты), организаций, граждан (кроме налоговых и неналоговых доходов).</a:t>
            </a:r>
            <a:endParaRPr lang="ru-RU" sz="1600">
              <a:latin typeface="Calibri" pitchFamily="34" charset="0"/>
            </a:endParaRPr>
          </a:p>
        </p:txBody>
      </p:sp>
      <p:sp>
        <p:nvSpPr>
          <p:cNvPr id="15400" name="object 41"/>
          <p:cNvSpPr>
            <a:spLocks noChangeArrowheads="1"/>
          </p:cNvSpPr>
          <p:nvPr/>
        </p:nvSpPr>
        <p:spPr bwMode="auto">
          <a:xfrm>
            <a:off x="4519613" y="2179638"/>
            <a:ext cx="3103562" cy="404812"/>
          </a:xfrm>
          <a:custGeom>
            <a:avLst/>
            <a:gdLst>
              <a:gd name="T0" fmla="*/ 0 w 3104006"/>
              <a:gd name="T1" fmla="*/ 0 h 405638"/>
              <a:gd name="T2" fmla="*/ 3104006 w 3104006"/>
              <a:gd name="T3" fmla="*/ 405638 h 405638"/>
            </a:gdLst>
            <a:ahLst/>
            <a:cxnLst/>
            <a:rect l="T0" t="T1" r="T2" b="T3"/>
            <a:pathLst>
              <a:path w="3104006" h="405638">
                <a:moveTo>
                  <a:pt x="3104006" y="405638"/>
                </a:moveTo>
                <a:lnTo>
                  <a:pt x="3104006" y="202818"/>
                </a:lnTo>
                <a:lnTo>
                  <a:pt x="0" y="202818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401" name="object 4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927100"/>
          </a:xfrm>
        </p:spPr>
        <p:txBody>
          <a:bodyPr lIns="0" tIns="0" rIns="0" bIns="0"/>
          <a:lstStyle/>
          <a:p>
            <a:pPr marL="53975"/>
            <a:r>
              <a:rPr lang="ru-RU" sz="2200" b="1" smtClean="0">
                <a:solidFill>
                  <a:srgbClr val="254061"/>
                </a:solidFill>
              </a:rPr>
              <a:t>Доходы бюджета </a:t>
            </a:r>
            <a:r>
              <a:rPr lang="ru-RU" sz="2200" smtClean="0">
                <a:solidFill>
                  <a:srgbClr val="254061"/>
                </a:solidFill>
              </a:rPr>
              <a:t>– это безвозмездные и безвозвратные поступления денежных средств в бюджет</a:t>
            </a:r>
          </a:p>
        </p:txBody>
      </p:sp>
      <p:sp>
        <p:nvSpPr>
          <p:cNvPr id="15403" name="object 43"/>
          <p:cNvSpPr>
            <a:spLocks noChangeArrowheads="1"/>
          </p:cNvSpPr>
          <p:nvPr/>
        </p:nvSpPr>
        <p:spPr bwMode="auto">
          <a:xfrm>
            <a:off x="3186113" y="3203575"/>
            <a:ext cx="2986087" cy="3530600"/>
          </a:xfrm>
          <a:prstGeom prst="rect">
            <a:avLst/>
          </a:prstGeom>
          <a:blipFill dpi="0" rotWithShape="1">
            <a:blip r:embed="rId2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5404" name="object 44"/>
          <p:cNvSpPr txBox="1">
            <a:spLocks noChangeArrowheads="1"/>
          </p:cNvSpPr>
          <p:nvPr/>
        </p:nvSpPr>
        <p:spPr bwMode="auto">
          <a:xfrm>
            <a:off x="3397250" y="3381375"/>
            <a:ext cx="2552700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0638" algn="ctr"/>
            <a:r>
              <a:rPr lang="ru-RU" sz="1600" b="1">
                <a:latin typeface="Calibri" pitchFamily="34" charset="0"/>
              </a:rPr>
              <a:t>Поступления от уплаты других пошлин и сборов, установленных законодательством, а также штрафов за нарушение законодательства</a:t>
            </a:r>
            <a:r>
              <a:rPr lang="ru-RU" sz="1600">
                <a:latin typeface="Calibri" pitchFamily="34" charset="0"/>
              </a:rPr>
              <a:t>,</a:t>
            </a:r>
          </a:p>
          <a:p>
            <a:pPr marL="20638" algn="ctr"/>
            <a:r>
              <a:rPr lang="ru-RU" sz="1600">
                <a:latin typeface="Calibri" pitchFamily="34" charset="0"/>
              </a:rPr>
              <a:t> например:</a:t>
            </a:r>
          </a:p>
          <a:p>
            <a:pPr marL="20638">
              <a:lnSpc>
                <a:spcPts val="950"/>
              </a:lnSpc>
              <a:spcBef>
                <a:spcPts val="13"/>
              </a:spcBef>
            </a:pPr>
            <a:endParaRPr lang="ru-RU" sz="900">
              <a:latin typeface="Calibri" pitchFamily="34" charset="0"/>
            </a:endParaRPr>
          </a:p>
          <a:p>
            <a:pPr marL="20638"/>
            <a:r>
              <a:rPr lang="ru-RU" sz="1500">
                <a:latin typeface="Calibri" pitchFamily="34" charset="0"/>
              </a:rPr>
              <a:t>→ доходы от использования государственного имущества и земли;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штрафные санкции;</a:t>
            </a:r>
          </a:p>
          <a:p>
            <a:pPr marL="20638"/>
            <a:r>
              <a:rPr lang="ru-RU" sz="1500">
                <a:latin typeface="Calibri" pitchFamily="34" charset="0"/>
              </a:rPr>
              <a:t>→ другие.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0" y="7620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6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355012" y="152400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919414" y="244733"/>
            <a:ext cx="5081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bject 11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7" name="object 3"/>
          <p:cNvSpPr>
            <a:spLocks noChangeArrowheads="1"/>
          </p:cNvSpPr>
          <p:nvPr/>
        </p:nvSpPr>
        <p:spPr bwMode="auto">
          <a:xfrm>
            <a:off x="107950" y="850900"/>
            <a:ext cx="8878888" cy="12461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object 4"/>
          <p:cNvSpPr>
            <a:spLocks noChangeArrowheads="1"/>
          </p:cNvSpPr>
          <p:nvPr/>
        </p:nvSpPr>
        <p:spPr bwMode="auto">
          <a:xfrm>
            <a:off x="101600" y="850900"/>
            <a:ext cx="8831263" cy="9652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fontAlgn="auto">
              <a:spcAft>
                <a:spcPts val="0"/>
              </a:spcAft>
              <a:defRPr/>
            </a:pPr>
            <a:endParaRPr lang="ru-RU" spc="40" dirty="0"/>
          </a:p>
        </p:txBody>
      </p:sp>
      <p:sp>
        <p:nvSpPr>
          <p:cNvPr id="16389" name="object 5"/>
          <p:cNvSpPr>
            <a:spLocks noChangeArrowheads="1"/>
          </p:cNvSpPr>
          <p:nvPr/>
        </p:nvSpPr>
        <p:spPr bwMode="auto">
          <a:xfrm>
            <a:off x="153988" y="877888"/>
            <a:ext cx="8785225" cy="115093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0" name="object 6"/>
          <p:cNvSpPr>
            <a:spLocks noChangeArrowheads="1"/>
          </p:cNvSpPr>
          <p:nvPr/>
        </p:nvSpPr>
        <p:spPr bwMode="auto">
          <a:xfrm>
            <a:off x="153988" y="877888"/>
            <a:ext cx="8785225" cy="1150937"/>
          </a:xfrm>
          <a:custGeom>
            <a:avLst/>
            <a:gdLst>
              <a:gd name="T0" fmla="*/ 0 w 8785034"/>
              <a:gd name="T1" fmla="*/ 0 h 1152144"/>
              <a:gd name="T2" fmla="*/ 8785034 w 8785034"/>
              <a:gd name="T3" fmla="*/ 1152144 h 1152144"/>
            </a:gdLst>
            <a:ahLst/>
            <a:cxnLst/>
            <a:rect l="T0" t="T1" r="T2" b="T3"/>
            <a:pathLst>
              <a:path w="8785034" h="1152144">
                <a:moveTo>
                  <a:pt x="0" y="192024"/>
                </a:moveTo>
                <a:lnTo>
                  <a:pt x="5580" y="145880"/>
                </a:lnTo>
                <a:lnTo>
                  <a:pt x="21432" y="103780"/>
                </a:lnTo>
                <a:lnTo>
                  <a:pt x="46221" y="67059"/>
                </a:lnTo>
                <a:lnTo>
                  <a:pt x="78614" y="37051"/>
                </a:lnTo>
                <a:lnTo>
                  <a:pt x="117277" y="15091"/>
                </a:lnTo>
                <a:lnTo>
                  <a:pt x="160875" y="2513"/>
                </a:lnTo>
                <a:lnTo>
                  <a:pt x="192024" y="0"/>
                </a:lnTo>
                <a:lnTo>
                  <a:pt x="8593010" y="0"/>
                </a:lnTo>
                <a:lnTo>
                  <a:pt x="8639153" y="5581"/>
                </a:lnTo>
                <a:lnTo>
                  <a:pt x="8681253" y="21434"/>
                </a:lnTo>
                <a:lnTo>
                  <a:pt x="8717974" y="46225"/>
                </a:lnTo>
                <a:lnTo>
                  <a:pt x="8747983" y="78620"/>
                </a:lnTo>
                <a:lnTo>
                  <a:pt x="8769943" y="117282"/>
                </a:lnTo>
                <a:lnTo>
                  <a:pt x="8782521" y="160878"/>
                </a:lnTo>
                <a:lnTo>
                  <a:pt x="8785034" y="192024"/>
                </a:lnTo>
                <a:lnTo>
                  <a:pt x="8785034" y="960120"/>
                </a:lnTo>
                <a:lnTo>
                  <a:pt x="8779453" y="1006263"/>
                </a:lnTo>
                <a:lnTo>
                  <a:pt x="8763599" y="1048363"/>
                </a:lnTo>
                <a:lnTo>
                  <a:pt x="8738808" y="1085084"/>
                </a:lnTo>
                <a:lnTo>
                  <a:pt x="8706414" y="1115092"/>
                </a:lnTo>
                <a:lnTo>
                  <a:pt x="8667751" y="1137052"/>
                </a:lnTo>
                <a:lnTo>
                  <a:pt x="8624156" y="1149630"/>
                </a:lnTo>
                <a:lnTo>
                  <a:pt x="8593010" y="1152144"/>
                </a:lnTo>
                <a:lnTo>
                  <a:pt x="192024" y="1152144"/>
                </a:lnTo>
                <a:lnTo>
                  <a:pt x="145876" y="1146562"/>
                </a:lnTo>
                <a:lnTo>
                  <a:pt x="103775" y="1130709"/>
                </a:lnTo>
                <a:lnTo>
                  <a:pt x="67054" y="1105918"/>
                </a:lnTo>
                <a:lnTo>
                  <a:pt x="37047" y="1073523"/>
                </a:lnTo>
                <a:lnTo>
                  <a:pt x="15089" y="1034861"/>
                </a:lnTo>
                <a:lnTo>
                  <a:pt x="2513" y="991265"/>
                </a:lnTo>
                <a:lnTo>
                  <a:pt x="0" y="960120"/>
                </a:lnTo>
                <a:lnTo>
                  <a:pt x="0" y="192024"/>
                </a:lnTo>
                <a:close/>
              </a:path>
            </a:pathLst>
          </a:custGeom>
          <a:noFill/>
          <a:ln w="9525">
            <a:solidFill>
              <a:srgbClr val="BD4A47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1" name="object 7"/>
          <p:cNvSpPr>
            <a:spLocks noChangeArrowheads="1"/>
          </p:cNvSpPr>
          <p:nvPr/>
        </p:nvSpPr>
        <p:spPr bwMode="auto">
          <a:xfrm>
            <a:off x="4297363" y="2497138"/>
            <a:ext cx="231775" cy="2111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2" name="object 8"/>
          <p:cNvSpPr>
            <a:spLocks noChangeArrowheads="1"/>
          </p:cNvSpPr>
          <p:nvPr/>
        </p:nvSpPr>
        <p:spPr bwMode="auto">
          <a:xfrm>
            <a:off x="1403350" y="3289300"/>
            <a:ext cx="233363" cy="21113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3" name="object 9"/>
          <p:cNvSpPr>
            <a:spLocks noChangeArrowheads="1"/>
          </p:cNvSpPr>
          <p:nvPr/>
        </p:nvSpPr>
        <p:spPr bwMode="auto">
          <a:xfrm>
            <a:off x="179388" y="3402013"/>
            <a:ext cx="2794000" cy="3478212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4" name="object 10"/>
          <p:cNvSpPr>
            <a:spLocks noChangeArrowheads="1"/>
          </p:cNvSpPr>
          <p:nvPr/>
        </p:nvSpPr>
        <p:spPr bwMode="auto">
          <a:xfrm>
            <a:off x="269875" y="3438525"/>
            <a:ext cx="2565400" cy="3481388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5" name="object 12"/>
          <p:cNvSpPr>
            <a:spLocks noChangeArrowheads="1"/>
          </p:cNvSpPr>
          <p:nvPr/>
        </p:nvSpPr>
        <p:spPr bwMode="auto">
          <a:xfrm>
            <a:off x="227013" y="3429000"/>
            <a:ext cx="2700337" cy="3384550"/>
          </a:xfrm>
          <a:custGeom>
            <a:avLst/>
            <a:gdLst>
              <a:gd name="T0" fmla="*/ 0 w 2700845"/>
              <a:gd name="T1" fmla="*/ 0 h 3384384"/>
              <a:gd name="T2" fmla="*/ 2700845 w 2700845"/>
              <a:gd name="T3" fmla="*/ 3384384 h 3384384"/>
            </a:gdLst>
            <a:ahLst/>
            <a:cxnLst/>
            <a:rect l="T0" t="T1" r="T2" b="T3"/>
            <a:pathLst>
              <a:path w="2700845" h="3384384">
                <a:moveTo>
                  <a:pt x="0" y="450088"/>
                </a:moveTo>
                <a:lnTo>
                  <a:pt x="5891" y="377090"/>
                </a:lnTo>
                <a:lnTo>
                  <a:pt x="22948" y="307839"/>
                </a:lnTo>
                <a:lnTo>
                  <a:pt x="50244" y="243263"/>
                </a:lnTo>
                <a:lnTo>
                  <a:pt x="86851" y="184288"/>
                </a:lnTo>
                <a:lnTo>
                  <a:pt x="131843" y="131841"/>
                </a:lnTo>
                <a:lnTo>
                  <a:pt x="184293" y="86851"/>
                </a:lnTo>
                <a:lnTo>
                  <a:pt x="243275" y="50245"/>
                </a:lnTo>
                <a:lnTo>
                  <a:pt x="307861" y="22949"/>
                </a:lnTo>
                <a:lnTo>
                  <a:pt x="377124" y="5891"/>
                </a:lnTo>
                <a:lnTo>
                  <a:pt x="450138" y="0"/>
                </a:lnTo>
                <a:lnTo>
                  <a:pt x="2250630" y="0"/>
                </a:lnTo>
                <a:lnTo>
                  <a:pt x="2323662" y="5891"/>
                </a:lnTo>
                <a:lnTo>
                  <a:pt x="2392940" y="22949"/>
                </a:lnTo>
                <a:lnTo>
                  <a:pt x="2457538" y="50245"/>
                </a:lnTo>
                <a:lnTo>
                  <a:pt x="2516529" y="86851"/>
                </a:lnTo>
                <a:lnTo>
                  <a:pt x="2568987" y="131841"/>
                </a:lnTo>
                <a:lnTo>
                  <a:pt x="2613985" y="184288"/>
                </a:lnTo>
                <a:lnTo>
                  <a:pt x="2650596" y="243263"/>
                </a:lnTo>
                <a:lnTo>
                  <a:pt x="2677895" y="307839"/>
                </a:lnTo>
                <a:lnTo>
                  <a:pt x="2694953" y="377090"/>
                </a:lnTo>
                <a:lnTo>
                  <a:pt x="2700845" y="450088"/>
                </a:lnTo>
                <a:lnTo>
                  <a:pt x="2700845" y="2934233"/>
                </a:lnTo>
                <a:lnTo>
                  <a:pt x="2694953" y="3007251"/>
                </a:lnTo>
                <a:lnTo>
                  <a:pt x="2677895" y="3076517"/>
                </a:lnTo>
                <a:lnTo>
                  <a:pt x="2650596" y="3141105"/>
                </a:lnTo>
                <a:lnTo>
                  <a:pt x="2613985" y="3200088"/>
                </a:lnTo>
                <a:lnTo>
                  <a:pt x="2568987" y="3252539"/>
                </a:lnTo>
                <a:lnTo>
                  <a:pt x="2516529" y="3297532"/>
                </a:lnTo>
                <a:lnTo>
                  <a:pt x="2457538" y="3334140"/>
                </a:lnTo>
                <a:lnTo>
                  <a:pt x="2392940" y="3361436"/>
                </a:lnTo>
                <a:lnTo>
                  <a:pt x="2323662" y="3378493"/>
                </a:lnTo>
                <a:lnTo>
                  <a:pt x="2250630" y="3384384"/>
                </a:lnTo>
                <a:lnTo>
                  <a:pt x="450138" y="3384384"/>
                </a:lnTo>
                <a:lnTo>
                  <a:pt x="377124" y="3378493"/>
                </a:lnTo>
                <a:lnTo>
                  <a:pt x="307861" y="3361436"/>
                </a:lnTo>
                <a:lnTo>
                  <a:pt x="243275" y="3334140"/>
                </a:lnTo>
                <a:lnTo>
                  <a:pt x="184293" y="3297532"/>
                </a:lnTo>
                <a:lnTo>
                  <a:pt x="131843" y="3252539"/>
                </a:lnTo>
                <a:lnTo>
                  <a:pt x="86851" y="3200088"/>
                </a:lnTo>
                <a:lnTo>
                  <a:pt x="50244" y="3141105"/>
                </a:lnTo>
                <a:lnTo>
                  <a:pt x="22948" y="3076517"/>
                </a:lnTo>
                <a:lnTo>
                  <a:pt x="5891" y="3007251"/>
                </a:lnTo>
                <a:lnTo>
                  <a:pt x="0" y="2934233"/>
                </a:lnTo>
                <a:lnTo>
                  <a:pt x="0" y="450088"/>
                </a:lnTo>
                <a:close/>
              </a:path>
            </a:pathLst>
          </a:custGeom>
          <a:noFill/>
          <a:ln w="9525">
            <a:solidFill>
              <a:srgbClr val="97B85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6" name="object 13"/>
          <p:cNvSpPr txBox="1">
            <a:spLocks noChangeArrowheads="1"/>
          </p:cNvSpPr>
          <p:nvPr/>
        </p:nvSpPr>
        <p:spPr bwMode="auto">
          <a:xfrm>
            <a:off x="436563" y="3509963"/>
            <a:ext cx="2152650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600" b="1">
                <a:latin typeface="Calibri" pitchFamily="34" charset="0"/>
              </a:rPr>
              <a:t>и обязательны к уплате на всей территории Российской Федерации, </a:t>
            </a:r>
            <a:r>
              <a:rPr lang="ru-RU" b="1">
                <a:solidFill>
                  <a:srgbClr val="254061"/>
                </a:solidFill>
                <a:latin typeface="Calibri" pitchFamily="34" charset="0"/>
              </a:rPr>
              <a:t>например:</a:t>
            </a:r>
            <a:endParaRPr lang="ru-RU">
              <a:solidFill>
                <a:srgbClr val="254061"/>
              </a:solidFill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прибыль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 b="1">
                <a:latin typeface="Calibri" pitchFamily="34" charset="0"/>
              </a:rPr>
              <a:t>организаций;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доходы физических лиц;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Акцизы.</a:t>
            </a:r>
            <a:endParaRPr lang="ru-RU">
              <a:latin typeface="Calibri" pitchFamily="34" charset="0"/>
            </a:endParaRPr>
          </a:p>
        </p:txBody>
      </p:sp>
      <p:sp>
        <p:nvSpPr>
          <p:cNvPr id="16397" name="object 14"/>
          <p:cNvSpPr>
            <a:spLocks noChangeArrowheads="1"/>
          </p:cNvSpPr>
          <p:nvPr/>
        </p:nvSpPr>
        <p:spPr bwMode="auto">
          <a:xfrm>
            <a:off x="3059113" y="3402013"/>
            <a:ext cx="2974975" cy="3478212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8" name="object 15"/>
          <p:cNvSpPr>
            <a:spLocks noChangeArrowheads="1"/>
          </p:cNvSpPr>
          <p:nvPr/>
        </p:nvSpPr>
        <p:spPr bwMode="auto">
          <a:xfrm>
            <a:off x="3159125" y="3468688"/>
            <a:ext cx="2784475" cy="3421062"/>
          </a:xfrm>
          <a:prstGeom prst="rect">
            <a:avLst/>
          </a:prstGeom>
          <a:blipFill dpi="0" rotWithShape="1">
            <a:blip r:embed="rId11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99" name="object 16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prstGeom prst="rect">
            <a:avLst/>
          </a:prstGeom>
          <a:blipFill dpi="0" rotWithShape="1">
            <a:blip r:embed="rId1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0" name="object 17"/>
          <p:cNvSpPr>
            <a:spLocks noChangeArrowheads="1"/>
          </p:cNvSpPr>
          <p:nvPr/>
        </p:nvSpPr>
        <p:spPr bwMode="auto">
          <a:xfrm>
            <a:off x="3106738" y="3429000"/>
            <a:ext cx="2879725" cy="3384550"/>
          </a:xfrm>
          <a:custGeom>
            <a:avLst/>
            <a:gdLst>
              <a:gd name="T0" fmla="*/ 0 w 2880359"/>
              <a:gd name="T1" fmla="*/ 0 h 3384384"/>
              <a:gd name="T2" fmla="*/ 2880359 w 2880359"/>
              <a:gd name="T3" fmla="*/ 3384384 h 3384384"/>
            </a:gdLst>
            <a:ahLst/>
            <a:cxnLst/>
            <a:rect l="T0" t="T1" r="T2" b="T3"/>
            <a:pathLst>
              <a:path w="2880359" h="3384384">
                <a:moveTo>
                  <a:pt x="0" y="480059"/>
                </a:moveTo>
                <a:lnTo>
                  <a:pt x="1591" y="440681"/>
                </a:lnTo>
                <a:lnTo>
                  <a:pt x="6285" y="402180"/>
                </a:lnTo>
                <a:lnTo>
                  <a:pt x="13956" y="364681"/>
                </a:lnTo>
                <a:lnTo>
                  <a:pt x="37736" y="293179"/>
                </a:lnTo>
                <a:lnTo>
                  <a:pt x="71943" y="227164"/>
                </a:lnTo>
                <a:lnTo>
                  <a:pt x="115586" y="167623"/>
                </a:lnTo>
                <a:lnTo>
                  <a:pt x="167675" y="115543"/>
                </a:lnTo>
                <a:lnTo>
                  <a:pt x="227220" y="71912"/>
                </a:lnTo>
                <a:lnTo>
                  <a:pt x="293233" y="37719"/>
                </a:lnTo>
                <a:lnTo>
                  <a:pt x="364722" y="13949"/>
                </a:lnTo>
                <a:lnTo>
                  <a:pt x="402211" y="6281"/>
                </a:lnTo>
                <a:lnTo>
                  <a:pt x="440698" y="1591"/>
                </a:lnTo>
                <a:lnTo>
                  <a:pt x="480059" y="0"/>
                </a:lnTo>
                <a:lnTo>
                  <a:pt x="2400300" y="0"/>
                </a:lnTo>
                <a:lnTo>
                  <a:pt x="2439661" y="1591"/>
                </a:lnTo>
                <a:lnTo>
                  <a:pt x="2478148" y="6281"/>
                </a:lnTo>
                <a:lnTo>
                  <a:pt x="2515637" y="13949"/>
                </a:lnTo>
                <a:lnTo>
                  <a:pt x="2587126" y="37719"/>
                </a:lnTo>
                <a:lnTo>
                  <a:pt x="2653139" y="71912"/>
                </a:lnTo>
                <a:lnTo>
                  <a:pt x="2712684" y="115543"/>
                </a:lnTo>
                <a:lnTo>
                  <a:pt x="2764773" y="167623"/>
                </a:lnTo>
                <a:lnTo>
                  <a:pt x="2808416" y="227164"/>
                </a:lnTo>
                <a:lnTo>
                  <a:pt x="2842623" y="293179"/>
                </a:lnTo>
                <a:lnTo>
                  <a:pt x="2866403" y="364681"/>
                </a:lnTo>
                <a:lnTo>
                  <a:pt x="2874074" y="402180"/>
                </a:lnTo>
                <a:lnTo>
                  <a:pt x="2878768" y="440681"/>
                </a:lnTo>
                <a:lnTo>
                  <a:pt x="2880360" y="480059"/>
                </a:lnTo>
                <a:lnTo>
                  <a:pt x="2880360" y="2904312"/>
                </a:lnTo>
                <a:lnTo>
                  <a:pt x="2878768" y="2943685"/>
                </a:lnTo>
                <a:lnTo>
                  <a:pt x="2874074" y="2982182"/>
                </a:lnTo>
                <a:lnTo>
                  <a:pt x="2866403" y="3019679"/>
                </a:lnTo>
                <a:lnTo>
                  <a:pt x="2842623" y="3091178"/>
                </a:lnTo>
                <a:lnTo>
                  <a:pt x="2808416" y="3157194"/>
                </a:lnTo>
                <a:lnTo>
                  <a:pt x="2764773" y="3216738"/>
                </a:lnTo>
                <a:lnTo>
                  <a:pt x="2712684" y="3268823"/>
                </a:lnTo>
                <a:lnTo>
                  <a:pt x="2653139" y="3312459"/>
                </a:lnTo>
                <a:lnTo>
                  <a:pt x="2587126" y="3346658"/>
                </a:lnTo>
                <a:lnTo>
                  <a:pt x="2515637" y="3370432"/>
                </a:lnTo>
                <a:lnTo>
                  <a:pt x="2478148" y="3378101"/>
                </a:lnTo>
                <a:lnTo>
                  <a:pt x="2439661" y="3382793"/>
                </a:lnTo>
                <a:lnTo>
                  <a:pt x="2400300" y="3384384"/>
                </a:lnTo>
                <a:lnTo>
                  <a:pt x="480059" y="3384384"/>
                </a:lnTo>
                <a:lnTo>
                  <a:pt x="440698" y="3382793"/>
                </a:lnTo>
                <a:lnTo>
                  <a:pt x="402211" y="3378101"/>
                </a:lnTo>
                <a:lnTo>
                  <a:pt x="364722" y="3370432"/>
                </a:lnTo>
                <a:lnTo>
                  <a:pt x="293233" y="3346658"/>
                </a:lnTo>
                <a:lnTo>
                  <a:pt x="227220" y="3312459"/>
                </a:lnTo>
                <a:lnTo>
                  <a:pt x="167675" y="3268823"/>
                </a:lnTo>
                <a:lnTo>
                  <a:pt x="115586" y="3216738"/>
                </a:lnTo>
                <a:lnTo>
                  <a:pt x="71943" y="3157194"/>
                </a:lnTo>
                <a:lnTo>
                  <a:pt x="37736" y="3091178"/>
                </a:lnTo>
                <a:lnTo>
                  <a:pt x="13956" y="3019679"/>
                </a:lnTo>
                <a:lnTo>
                  <a:pt x="6285" y="2982182"/>
                </a:lnTo>
                <a:lnTo>
                  <a:pt x="1591" y="2943685"/>
                </a:lnTo>
                <a:lnTo>
                  <a:pt x="0" y="2904312"/>
                </a:lnTo>
                <a:lnTo>
                  <a:pt x="0" y="480059"/>
                </a:lnTo>
                <a:close/>
              </a:path>
            </a:pathLst>
          </a:custGeom>
          <a:noFill/>
          <a:ln w="9525">
            <a:solidFill>
              <a:srgbClr val="7C5F9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1" name="object 18"/>
          <p:cNvSpPr txBox="1">
            <a:spLocks noChangeArrowheads="1"/>
          </p:cNvSpPr>
          <p:nvPr/>
        </p:nvSpPr>
        <p:spPr bwMode="auto">
          <a:xfrm>
            <a:off x="3325813" y="3540125"/>
            <a:ext cx="2417762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1600" b="1">
                <a:latin typeface="Calibri" pitchFamily="34" charset="0"/>
              </a:rPr>
              <a:t>и законами субъектов Российской Федерации и обязательны к уплате на соответствующих территориях субъектов РФ, </a:t>
            </a:r>
            <a:r>
              <a:rPr lang="ru-RU" b="1">
                <a:solidFill>
                  <a:srgbClr val="254061"/>
                </a:solidFill>
                <a:latin typeface="Calibri" pitchFamily="34" charset="0"/>
              </a:rPr>
              <a:t>например:</a:t>
            </a:r>
            <a:endParaRPr lang="ru-RU">
              <a:solidFill>
                <a:srgbClr val="254061"/>
              </a:solidFill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имущество организаций;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Транспортный налог</a:t>
            </a:r>
            <a:r>
              <a:rPr lang="en-US" b="1">
                <a:latin typeface="Calibri" pitchFamily="34" charset="0"/>
              </a:rPr>
              <a:t>.</a:t>
            </a:r>
            <a:endParaRPr lang="ru-RU">
              <a:latin typeface="Calibri" pitchFamily="34" charset="0"/>
            </a:endParaRPr>
          </a:p>
        </p:txBody>
      </p:sp>
      <p:sp>
        <p:nvSpPr>
          <p:cNvPr id="16402" name="object 19"/>
          <p:cNvSpPr>
            <a:spLocks noChangeArrowheads="1"/>
          </p:cNvSpPr>
          <p:nvPr/>
        </p:nvSpPr>
        <p:spPr bwMode="auto">
          <a:xfrm>
            <a:off x="6156325" y="3402013"/>
            <a:ext cx="2830513" cy="3455987"/>
          </a:xfrm>
          <a:prstGeom prst="rect">
            <a:avLst/>
          </a:prstGeom>
          <a:blipFill dpi="0" rotWithShape="1">
            <a:blip r:embed="rId1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3" name="object 21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prstGeom prst="rect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4" name="object 22"/>
          <p:cNvSpPr>
            <a:spLocks noChangeArrowheads="1"/>
          </p:cNvSpPr>
          <p:nvPr/>
        </p:nvSpPr>
        <p:spPr bwMode="auto">
          <a:xfrm>
            <a:off x="6202363" y="3429000"/>
            <a:ext cx="2736850" cy="3384550"/>
          </a:xfrm>
          <a:custGeom>
            <a:avLst/>
            <a:gdLst>
              <a:gd name="T0" fmla="*/ 0 w 2736342"/>
              <a:gd name="T1" fmla="*/ 0 h 3384384"/>
              <a:gd name="T2" fmla="*/ 2736342 w 2736342"/>
              <a:gd name="T3" fmla="*/ 3384384 h 3384384"/>
            </a:gdLst>
            <a:ahLst/>
            <a:cxnLst/>
            <a:rect l="T0" t="T1" r="T2" b="T3"/>
            <a:pathLst>
              <a:path w="2736342" h="3384384">
                <a:moveTo>
                  <a:pt x="0" y="456056"/>
                </a:moveTo>
                <a:lnTo>
                  <a:pt x="5969" y="382090"/>
                </a:lnTo>
                <a:lnTo>
                  <a:pt x="23253" y="311920"/>
                </a:lnTo>
                <a:lnTo>
                  <a:pt x="50910" y="246486"/>
                </a:lnTo>
                <a:lnTo>
                  <a:pt x="88001" y="186729"/>
                </a:lnTo>
                <a:lnTo>
                  <a:pt x="133588" y="133588"/>
                </a:lnTo>
                <a:lnTo>
                  <a:pt x="186729" y="88001"/>
                </a:lnTo>
                <a:lnTo>
                  <a:pt x="246486" y="50910"/>
                </a:lnTo>
                <a:lnTo>
                  <a:pt x="311920" y="23253"/>
                </a:lnTo>
                <a:lnTo>
                  <a:pt x="382090" y="5969"/>
                </a:lnTo>
                <a:lnTo>
                  <a:pt x="456057" y="0"/>
                </a:lnTo>
                <a:lnTo>
                  <a:pt x="2280158" y="0"/>
                </a:lnTo>
                <a:lnTo>
                  <a:pt x="2354159" y="5969"/>
                </a:lnTo>
                <a:lnTo>
                  <a:pt x="2424356" y="23253"/>
                </a:lnTo>
                <a:lnTo>
                  <a:pt x="2489811" y="50910"/>
                </a:lnTo>
                <a:lnTo>
                  <a:pt x="2549584" y="88001"/>
                </a:lnTo>
                <a:lnTo>
                  <a:pt x="2602738" y="133588"/>
                </a:lnTo>
                <a:lnTo>
                  <a:pt x="2648332" y="186729"/>
                </a:lnTo>
                <a:lnTo>
                  <a:pt x="2685428" y="246486"/>
                </a:lnTo>
                <a:lnTo>
                  <a:pt x="2713087" y="311920"/>
                </a:lnTo>
                <a:lnTo>
                  <a:pt x="2730371" y="382090"/>
                </a:lnTo>
                <a:lnTo>
                  <a:pt x="2736341" y="456056"/>
                </a:lnTo>
                <a:lnTo>
                  <a:pt x="2736341" y="2928315"/>
                </a:lnTo>
                <a:lnTo>
                  <a:pt x="2730371" y="3002291"/>
                </a:lnTo>
                <a:lnTo>
                  <a:pt x="2713087" y="3072468"/>
                </a:lnTo>
                <a:lnTo>
                  <a:pt x="2685428" y="3137904"/>
                </a:lnTo>
                <a:lnTo>
                  <a:pt x="2648332" y="3197663"/>
                </a:lnTo>
                <a:lnTo>
                  <a:pt x="2602738" y="3250804"/>
                </a:lnTo>
                <a:lnTo>
                  <a:pt x="2549584" y="3296389"/>
                </a:lnTo>
                <a:lnTo>
                  <a:pt x="2489811" y="3333478"/>
                </a:lnTo>
                <a:lnTo>
                  <a:pt x="2424356" y="3361134"/>
                </a:lnTo>
                <a:lnTo>
                  <a:pt x="2354159" y="3378415"/>
                </a:lnTo>
                <a:lnTo>
                  <a:pt x="2280158" y="3384384"/>
                </a:lnTo>
                <a:lnTo>
                  <a:pt x="456057" y="3384384"/>
                </a:lnTo>
                <a:lnTo>
                  <a:pt x="382090" y="3378415"/>
                </a:lnTo>
                <a:lnTo>
                  <a:pt x="311920" y="3361134"/>
                </a:lnTo>
                <a:lnTo>
                  <a:pt x="246486" y="3333478"/>
                </a:lnTo>
                <a:lnTo>
                  <a:pt x="186729" y="3296389"/>
                </a:lnTo>
                <a:lnTo>
                  <a:pt x="133588" y="3250804"/>
                </a:lnTo>
                <a:lnTo>
                  <a:pt x="88001" y="3197663"/>
                </a:lnTo>
                <a:lnTo>
                  <a:pt x="50910" y="3137904"/>
                </a:lnTo>
                <a:lnTo>
                  <a:pt x="23253" y="3072468"/>
                </a:lnTo>
                <a:lnTo>
                  <a:pt x="5969" y="3002291"/>
                </a:lnTo>
                <a:lnTo>
                  <a:pt x="0" y="2928315"/>
                </a:lnTo>
                <a:lnTo>
                  <a:pt x="0" y="456056"/>
                </a:lnTo>
                <a:close/>
              </a:path>
            </a:pathLst>
          </a:custGeom>
          <a:noFill/>
          <a:ln w="9525">
            <a:solidFill>
              <a:srgbClr val="F6924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05" name="object 23"/>
          <p:cNvSpPr txBox="1">
            <a:spLocks noChangeArrowheads="1"/>
          </p:cNvSpPr>
          <p:nvPr/>
        </p:nvSpPr>
        <p:spPr bwMode="auto">
          <a:xfrm>
            <a:off x="288925" y="850900"/>
            <a:ext cx="84169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lnSpc>
                <a:spcPct val="102000"/>
              </a:lnSpc>
            </a:pPr>
            <a:r>
              <a:rPr lang="ru-RU" sz="2400" b="1">
                <a:solidFill>
                  <a:srgbClr val="254061"/>
                </a:solidFill>
                <a:latin typeface="Calibri" pitchFamily="34" charset="0"/>
              </a:rPr>
              <a:t>Налог</a:t>
            </a:r>
            <a:r>
              <a:rPr lang="ru-RU" sz="2400" b="1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ru-RU" b="1">
                <a:latin typeface="Calibri" pitchFamily="34" charset="0"/>
              </a:rPr>
              <a:t>– </a:t>
            </a:r>
            <a:r>
              <a:rPr lang="ru-RU" sz="1600" b="1">
                <a:latin typeface="Calibri" pitchFamily="34" charset="0"/>
              </a:rPr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600">
              <a:latin typeface="Calibri" pitchFamily="34" charset="0"/>
            </a:endParaRPr>
          </a:p>
          <a:p>
            <a:pPr marL="12700">
              <a:lnSpc>
                <a:spcPts val="850"/>
              </a:lnSpc>
              <a:spcBef>
                <a:spcPts val="13"/>
              </a:spcBef>
            </a:pPr>
            <a:endParaRPr lang="ru-RU" sz="800">
              <a:latin typeface="Calibri" pitchFamily="34" charset="0"/>
            </a:endParaRPr>
          </a:p>
          <a:p>
            <a:pPr marL="12700" algn="ctr"/>
            <a:r>
              <a:rPr lang="ru-RU" b="1">
                <a:solidFill>
                  <a:srgbClr val="254061"/>
                </a:solidFill>
                <a:latin typeface="Calibri" pitchFamily="34" charset="0"/>
              </a:rPr>
              <a:t>ВИДЫ НАЛОГОВ</a:t>
            </a:r>
            <a:endParaRPr lang="ru-RU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6406" name="object 24"/>
          <p:cNvSpPr txBox="1">
            <a:spLocks noChangeArrowheads="1"/>
          </p:cNvSpPr>
          <p:nvPr/>
        </p:nvSpPr>
        <p:spPr bwMode="auto">
          <a:xfrm>
            <a:off x="458788" y="2490788"/>
            <a:ext cx="7342187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>
              <a:tabLst>
                <a:tab pos="6242050" algn="l"/>
              </a:tabLst>
            </a:pPr>
            <a:r>
              <a:rPr lang="ru-RU" sz="2000" b="1">
                <a:solidFill>
                  <a:srgbClr val="254061"/>
                </a:solidFill>
                <a:latin typeface="Calibri" pitchFamily="34" charset="0"/>
              </a:rPr>
              <a:t>ФЕДЕРАЛЬНЫЕ	МЕСТНЫЕ</a:t>
            </a:r>
            <a:endParaRPr lang="ru-RU" sz="200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6407" name="object 25"/>
          <p:cNvSpPr txBox="1">
            <a:spLocks noChangeArrowheads="1"/>
          </p:cNvSpPr>
          <p:nvPr/>
        </p:nvSpPr>
        <p:spPr bwMode="auto">
          <a:xfrm>
            <a:off x="3517900" y="2635250"/>
            <a:ext cx="1833563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254061"/>
                </a:solidFill>
                <a:latin typeface="Calibri" pitchFamily="34" charset="0"/>
              </a:rPr>
              <a:t>РЕГИОНАЛЬНЫЕ</a:t>
            </a:r>
            <a:endParaRPr lang="ru-RU" sz="200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16408" name="object 26"/>
          <p:cNvSpPr txBox="1">
            <a:spLocks noChangeArrowheads="1"/>
          </p:cNvSpPr>
          <p:nvPr/>
        </p:nvSpPr>
        <p:spPr bwMode="auto">
          <a:xfrm>
            <a:off x="755650" y="2995613"/>
            <a:ext cx="7543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/>
            <a:r>
              <a:rPr lang="ru-RU" sz="2000" b="1">
                <a:solidFill>
                  <a:srgbClr val="FF0000"/>
                </a:solidFill>
                <a:latin typeface="Calibri" pitchFamily="34" charset="0"/>
              </a:rPr>
              <a:t>УСТАНОВЛЕНЫ НАЛОГОВЫМ КОДЕКСОМ РОССИЙСКОЙ ФЕДЕРАЦИИ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6409" name="object 27"/>
          <p:cNvSpPr txBox="1">
            <a:spLocks noChangeArrowheads="1"/>
          </p:cNvSpPr>
          <p:nvPr/>
        </p:nvSpPr>
        <p:spPr bwMode="auto">
          <a:xfrm>
            <a:off x="6416675" y="3448050"/>
            <a:ext cx="2246313" cy="334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600" b="1">
                <a:latin typeface="Calibri" pitchFamily="34" charset="0"/>
              </a:rPr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образований, </a:t>
            </a:r>
          </a:p>
          <a:p>
            <a:pPr marL="12700"/>
            <a:r>
              <a:rPr lang="ru-RU" sz="2000" b="1">
                <a:solidFill>
                  <a:srgbClr val="254061"/>
                </a:solidFill>
                <a:latin typeface="Calibri" pitchFamily="34" charset="0"/>
              </a:rPr>
              <a:t>например:</a:t>
            </a:r>
            <a:endParaRPr lang="ru-RU" sz="2000">
              <a:solidFill>
                <a:srgbClr val="254061"/>
              </a:solidFill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Земельный налог;</a:t>
            </a:r>
            <a:endParaRPr lang="ru-RU">
              <a:latin typeface="Calibri" pitchFamily="34" charset="0"/>
            </a:endParaRPr>
          </a:p>
          <a:p>
            <a:pPr marL="12700"/>
            <a:r>
              <a:rPr lang="ru-RU">
                <a:latin typeface="Wingdings" pitchFamily="2" charset="2"/>
              </a:rPr>
              <a:t></a:t>
            </a:r>
            <a:r>
              <a:rPr lang="ru-RU" b="1">
                <a:latin typeface="Calibri" pitchFamily="34" charset="0"/>
              </a:rPr>
              <a:t>Налог на имущество физических лиц.</a:t>
            </a:r>
            <a:endParaRPr lang="ru-RU">
              <a:latin typeface="Calibri" pitchFamily="34" charset="0"/>
            </a:endParaRPr>
          </a:p>
        </p:txBody>
      </p:sp>
      <p:sp>
        <p:nvSpPr>
          <p:cNvPr id="16410" name="object 28"/>
          <p:cNvSpPr>
            <a:spLocks noChangeArrowheads="1"/>
          </p:cNvSpPr>
          <p:nvPr/>
        </p:nvSpPr>
        <p:spPr bwMode="auto">
          <a:xfrm>
            <a:off x="3024188" y="2060575"/>
            <a:ext cx="2808287" cy="360363"/>
          </a:xfrm>
          <a:custGeom>
            <a:avLst/>
            <a:gdLst>
              <a:gd name="T0" fmla="*/ 0 w 2808351"/>
              <a:gd name="T1" fmla="*/ 0 h 360044"/>
              <a:gd name="T2" fmla="*/ 2808351 w 2808351"/>
              <a:gd name="T3" fmla="*/ 360044 h 360044"/>
            </a:gdLst>
            <a:ahLst/>
            <a:cxnLst/>
            <a:rect l="T0" t="T1" r="T2" b="T3"/>
            <a:pathLst>
              <a:path w="2808351" h="360044">
                <a:moveTo>
                  <a:pt x="0" y="180086"/>
                </a:moveTo>
                <a:lnTo>
                  <a:pt x="40808" y="136815"/>
                </a:lnTo>
                <a:lnTo>
                  <a:pt x="110345" y="109995"/>
                </a:lnTo>
                <a:lnTo>
                  <a:pt x="156729" y="97333"/>
                </a:lnTo>
                <a:lnTo>
                  <a:pt x="210375" y="85232"/>
                </a:lnTo>
                <a:lnTo>
                  <a:pt x="270922" y="73737"/>
                </a:lnTo>
                <a:lnTo>
                  <a:pt x="338008" y="62895"/>
                </a:lnTo>
                <a:lnTo>
                  <a:pt x="411273" y="52752"/>
                </a:lnTo>
                <a:lnTo>
                  <a:pt x="490355" y="43355"/>
                </a:lnTo>
                <a:lnTo>
                  <a:pt x="574892" y="34751"/>
                </a:lnTo>
                <a:lnTo>
                  <a:pt x="664523" y="26985"/>
                </a:lnTo>
                <a:lnTo>
                  <a:pt x="758888" y="20104"/>
                </a:lnTo>
                <a:lnTo>
                  <a:pt x="857625" y="14154"/>
                </a:lnTo>
                <a:lnTo>
                  <a:pt x="960371" y="9182"/>
                </a:lnTo>
                <a:lnTo>
                  <a:pt x="1066768" y="5234"/>
                </a:lnTo>
                <a:lnTo>
                  <a:pt x="1176452" y="2357"/>
                </a:lnTo>
                <a:lnTo>
                  <a:pt x="1289062" y="597"/>
                </a:lnTo>
                <a:lnTo>
                  <a:pt x="1404239" y="0"/>
                </a:lnTo>
                <a:lnTo>
                  <a:pt x="1519396" y="597"/>
                </a:lnTo>
                <a:lnTo>
                  <a:pt x="1631991" y="2357"/>
                </a:lnTo>
                <a:lnTo>
                  <a:pt x="1741660" y="5234"/>
                </a:lnTo>
                <a:lnTo>
                  <a:pt x="1848044" y="9182"/>
                </a:lnTo>
                <a:lnTo>
                  <a:pt x="1950779" y="14154"/>
                </a:lnTo>
                <a:lnTo>
                  <a:pt x="2049505" y="20104"/>
                </a:lnTo>
                <a:lnTo>
                  <a:pt x="2143861" y="26985"/>
                </a:lnTo>
                <a:lnTo>
                  <a:pt x="2233486" y="34751"/>
                </a:lnTo>
                <a:lnTo>
                  <a:pt x="2318016" y="43355"/>
                </a:lnTo>
                <a:lnTo>
                  <a:pt x="2397093" y="52752"/>
                </a:lnTo>
                <a:lnTo>
                  <a:pt x="2470353" y="62895"/>
                </a:lnTo>
                <a:lnTo>
                  <a:pt x="2537436" y="73737"/>
                </a:lnTo>
                <a:lnTo>
                  <a:pt x="2597980" y="85232"/>
                </a:lnTo>
                <a:lnTo>
                  <a:pt x="2651625" y="97333"/>
                </a:lnTo>
                <a:lnTo>
                  <a:pt x="2698007" y="109995"/>
                </a:lnTo>
                <a:lnTo>
                  <a:pt x="2736767" y="123171"/>
                </a:lnTo>
                <a:lnTo>
                  <a:pt x="2789973" y="150879"/>
                </a:lnTo>
                <a:lnTo>
                  <a:pt x="2808351" y="180086"/>
                </a:lnTo>
                <a:lnTo>
                  <a:pt x="2803696" y="194852"/>
                </a:lnTo>
                <a:lnTo>
                  <a:pt x="2767543" y="223349"/>
                </a:lnTo>
                <a:lnTo>
                  <a:pt x="2698007" y="250156"/>
                </a:lnTo>
                <a:lnTo>
                  <a:pt x="2651625" y="262810"/>
                </a:lnTo>
                <a:lnTo>
                  <a:pt x="2597980" y="274903"/>
                </a:lnTo>
                <a:lnTo>
                  <a:pt x="2537436" y="286390"/>
                </a:lnTo>
                <a:lnTo>
                  <a:pt x="2470353" y="297222"/>
                </a:lnTo>
                <a:lnTo>
                  <a:pt x="2397093" y="307355"/>
                </a:lnTo>
                <a:lnTo>
                  <a:pt x="2318016" y="316743"/>
                </a:lnTo>
                <a:lnTo>
                  <a:pt x="2233486" y="325338"/>
                </a:lnTo>
                <a:lnTo>
                  <a:pt x="2143861" y="333095"/>
                </a:lnTo>
                <a:lnTo>
                  <a:pt x="2049505" y="339968"/>
                </a:lnTo>
                <a:lnTo>
                  <a:pt x="1950779" y="345910"/>
                </a:lnTo>
                <a:lnTo>
                  <a:pt x="1848044" y="350875"/>
                </a:lnTo>
                <a:lnTo>
                  <a:pt x="1741660" y="354817"/>
                </a:lnTo>
                <a:lnTo>
                  <a:pt x="1631991" y="357691"/>
                </a:lnTo>
                <a:lnTo>
                  <a:pt x="1519396" y="359448"/>
                </a:lnTo>
                <a:lnTo>
                  <a:pt x="1404239" y="360044"/>
                </a:lnTo>
                <a:lnTo>
                  <a:pt x="1289062" y="359448"/>
                </a:lnTo>
                <a:lnTo>
                  <a:pt x="1176452" y="357691"/>
                </a:lnTo>
                <a:lnTo>
                  <a:pt x="1066768" y="354817"/>
                </a:lnTo>
                <a:lnTo>
                  <a:pt x="960371" y="350875"/>
                </a:lnTo>
                <a:lnTo>
                  <a:pt x="857625" y="345910"/>
                </a:lnTo>
                <a:lnTo>
                  <a:pt x="758888" y="339968"/>
                </a:lnTo>
                <a:lnTo>
                  <a:pt x="664523" y="333095"/>
                </a:lnTo>
                <a:lnTo>
                  <a:pt x="574892" y="325338"/>
                </a:lnTo>
                <a:lnTo>
                  <a:pt x="490355" y="316743"/>
                </a:lnTo>
                <a:lnTo>
                  <a:pt x="411273" y="307355"/>
                </a:lnTo>
                <a:lnTo>
                  <a:pt x="338008" y="297222"/>
                </a:lnTo>
                <a:lnTo>
                  <a:pt x="270922" y="286390"/>
                </a:lnTo>
                <a:lnTo>
                  <a:pt x="210375" y="274903"/>
                </a:lnTo>
                <a:lnTo>
                  <a:pt x="156729" y="262810"/>
                </a:lnTo>
                <a:lnTo>
                  <a:pt x="110345" y="250156"/>
                </a:lnTo>
                <a:lnTo>
                  <a:pt x="71584" y="236987"/>
                </a:lnTo>
                <a:lnTo>
                  <a:pt x="18377" y="209289"/>
                </a:lnTo>
                <a:lnTo>
                  <a:pt x="0" y="180086"/>
                </a:lnTo>
                <a:close/>
              </a:path>
            </a:pathLst>
          </a:custGeom>
          <a:noFill/>
          <a:ln w="50800">
            <a:solidFill>
              <a:srgbClr val="C0504D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1" name="object 29"/>
          <p:cNvSpPr>
            <a:spLocks noChangeArrowheads="1"/>
          </p:cNvSpPr>
          <p:nvPr/>
        </p:nvSpPr>
        <p:spPr bwMode="auto">
          <a:xfrm>
            <a:off x="1525588" y="2324100"/>
            <a:ext cx="1625600" cy="423863"/>
          </a:xfrm>
          <a:prstGeom prst="rect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2" name="object 30"/>
          <p:cNvSpPr>
            <a:spLocks noChangeArrowheads="1"/>
          </p:cNvSpPr>
          <p:nvPr/>
        </p:nvSpPr>
        <p:spPr bwMode="auto">
          <a:xfrm>
            <a:off x="1738313" y="2349500"/>
            <a:ext cx="1370012" cy="233363"/>
          </a:xfrm>
          <a:custGeom>
            <a:avLst/>
            <a:gdLst>
              <a:gd name="T0" fmla="*/ 0 w 1370202"/>
              <a:gd name="T1" fmla="*/ 0 h 231955"/>
              <a:gd name="T2" fmla="*/ 1370202 w 1370202"/>
              <a:gd name="T3" fmla="*/ 231955 h 231955"/>
            </a:gdLst>
            <a:ahLst/>
            <a:cxnLst/>
            <a:rect l="T0" t="T1" r="T2" b="T3"/>
            <a:pathLst>
              <a:path w="1370202" h="231955">
                <a:moveTo>
                  <a:pt x="141518" y="62056"/>
                </a:moveTo>
                <a:lnTo>
                  <a:pt x="132969" y="65404"/>
                </a:lnTo>
                <a:lnTo>
                  <a:pt x="0" y="162940"/>
                </a:lnTo>
                <a:lnTo>
                  <a:pt x="150368" y="230758"/>
                </a:lnTo>
                <a:lnTo>
                  <a:pt x="162414" y="231955"/>
                </a:lnTo>
                <a:lnTo>
                  <a:pt x="172542" y="225876"/>
                </a:lnTo>
                <a:lnTo>
                  <a:pt x="176235" y="212252"/>
                </a:lnTo>
                <a:lnTo>
                  <a:pt x="173152" y="201785"/>
                </a:lnTo>
                <a:lnTo>
                  <a:pt x="122480" y="177926"/>
                </a:lnTo>
                <a:lnTo>
                  <a:pt x="39496" y="177926"/>
                </a:lnTo>
                <a:lnTo>
                  <a:pt x="35559" y="140080"/>
                </a:lnTo>
                <a:lnTo>
                  <a:pt x="105579" y="132709"/>
                </a:lnTo>
                <a:lnTo>
                  <a:pt x="155448" y="96138"/>
                </a:lnTo>
                <a:lnTo>
                  <a:pt x="162426" y="86400"/>
                </a:lnTo>
                <a:lnTo>
                  <a:pt x="162334" y="74683"/>
                </a:lnTo>
                <a:lnTo>
                  <a:pt x="152208" y="64535"/>
                </a:lnTo>
                <a:lnTo>
                  <a:pt x="141518" y="62056"/>
                </a:lnTo>
                <a:close/>
              </a:path>
              <a:path w="1370202" h="231955">
                <a:moveTo>
                  <a:pt x="105579" y="132709"/>
                </a:moveTo>
                <a:lnTo>
                  <a:pt x="35559" y="140080"/>
                </a:lnTo>
                <a:lnTo>
                  <a:pt x="39496" y="177926"/>
                </a:lnTo>
                <a:lnTo>
                  <a:pt x="73277" y="174370"/>
                </a:lnTo>
                <a:lnTo>
                  <a:pt x="48768" y="174370"/>
                </a:lnTo>
                <a:lnTo>
                  <a:pt x="45338" y="141604"/>
                </a:lnTo>
                <a:lnTo>
                  <a:pt x="93448" y="141604"/>
                </a:lnTo>
                <a:lnTo>
                  <a:pt x="105579" y="132709"/>
                </a:lnTo>
                <a:close/>
              </a:path>
              <a:path w="1370202" h="231955">
                <a:moveTo>
                  <a:pt x="107317" y="170787"/>
                </a:moveTo>
                <a:lnTo>
                  <a:pt x="39496" y="177926"/>
                </a:lnTo>
                <a:lnTo>
                  <a:pt x="122480" y="177926"/>
                </a:lnTo>
                <a:lnTo>
                  <a:pt x="107317" y="170787"/>
                </a:lnTo>
                <a:close/>
              </a:path>
              <a:path w="1370202" h="231955">
                <a:moveTo>
                  <a:pt x="45338" y="141604"/>
                </a:moveTo>
                <a:lnTo>
                  <a:pt x="48768" y="174370"/>
                </a:lnTo>
                <a:lnTo>
                  <a:pt x="74637" y="155400"/>
                </a:lnTo>
                <a:lnTo>
                  <a:pt x="45338" y="141604"/>
                </a:lnTo>
                <a:close/>
              </a:path>
              <a:path w="1370202" h="231955">
                <a:moveTo>
                  <a:pt x="74637" y="155400"/>
                </a:moveTo>
                <a:lnTo>
                  <a:pt x="48768" y="174370"/>
                </a:lnTo>
                <a:lnTo>
                  <a:pt x="73277" y="174370"/>
                </a:lnTo>
                <a:lnTo>
                  <a:pt x="107317" y="170787"/>
                </a:lnTo>
                <a:lnTo>
                  <a:pt x="74637" y="155400"/>
                </a:lnTo>
                <a:close/>
              </a:path>
              <a:path w="1370202" h="231955">
                <a:moveTo>
                  <a:pt x="1366139" y="0"/>
                </a:moveTo>
                <a:lnTo>
                  <a:pt x="105579" y="132709"/>
                </a:lnTo>
                <a:lnTo>
                  <a:pt x="74637" y="155400"/>
                </a:lnTo>
                <a:lnTo>
                  <a:pt x="107317" y="170787"/>
                </a:lnTo>
                <a:lnTo>
                  <a:pt x="1370202" y="37845"/>
                </a:lnTo>
                <a:lnTo>
                  <a:pt x="1366139" y="0"/>
                </a:lnTo>
                <a:close/>
              </a:path>
              <a:path w="1370202" h="231955">
                <a:moveTo>
                  <a:pt x="93448" y="141604"/>
                </a:moveTo>
                <a:lnTo>
                  <a:pt x="45338" y="141604"/>
                </a:lnTo>
                <a:lnTo>
                  <a:pt x="74637" y="155400"/>
                </a:lnTo>
                <a:lnTo>
                  <a:pt x="93448" y="141604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3" name="object 31"/>
          <p:cNvSpPr>
            <a:spLocks noChangeArrowheads="1"/>
          </p:cNvSpPr>
          <p:nvPr/>
        </p:nvSpPr>
        <p:spPr bwMode="auto">
          <a:xfrm>
            <a:off x="5654675" y="2324100"/>
            <a:ext cx="1697038" cy="423863"/>
          </a:xfrm>
          <a:prstGeom prst="rect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4" name="object 32"/>
          <p:cNvSpPr>
            <a:spLocks noChangeArrowheads="1"/>
          </p:cNvSpPr>
          <p:nvPr/>
        </p:nvSpPr>
        <p:spPr bwMode="auto">
          <a:xfrm>
            <a:off x="5697538" y="2349500"/>
            <a:ext cx="1441450" cy="233363"/>
          </a:xfrm>
          <a:custGeom>
            <a:avLst/>
            <a:gdLst>
              <a:gd name="T0" fmla="*/ 0 w 1442084"/>
              <a:gd name="T1" fmla="*/ 0 h 232765"/>
              <a:gd name="T2" fmla="*/ 1442084 w 1442084"/>
              <a:gd name="T3" fmla="*/ 232765 h 232765"/>
            </a:gdLst>
            <a:ahLst/>
            <a:cxnLst/>
            <a:rect l="T0" t="T1" r="T2" b="T3"/>
            <a:pathLst>
              <a:path w="1442084" h="232765">
                <a:moveTo>
                  <a:pt x="1334705" y="171389"/>
                </a:moveTo>
                <a:lnTo>
                  <a:pt x="1269162" y="202650"/>
                </a:lnTo>
                <a:lnTo>
                  <a:pt x="1266105" y="213125"/>
                </a:lnTo>
                <a:lnTo>
                  <a:pt x="1269822" y="226772"/>
                </a:lnTo>
                <a:lnTo>
                  <a:pt x="1280015" y="232765"/>
                </a:lnTo>
                <a:lnTo>
                  <a:pt x="1292097" y="231520"/>
                </a:lnTo>
                <a:lnTo>
                  <a:pt x="1408754" y="178180"/>
                </a:lnTo>
                <a:lnTo>
                  <a:pt x="1402588" y="178180"/>
                </a:lnTo>
                <a:lnTo>
                  <a:pt x="1334705" y="171389"/>
                </a:lnTo>
                <a:close/>
              </a:path>
              <a:path w="1442084" h="232765">
                <a:moveTo>
                  <a:pt x="1367387" y="155800"/>
                </a:moveTo>
                <a:lnTo>
                  <a:pt x="1334705" y="171389"/>
                </a:lnTo>
                <a:lnTo>
                  <a:pt x="1402588" y="178180"/>
                </a:lnTo>
                <a:lnTo>
                  <a:pt x="1402944" y="174625"/>
                </a:lnTo>
                <a:lnTo>
                  <a:pt x="1393316" y="174625"/>
                </a:lnTo>
                <a:lnTo>
                  <a:pt x="1367387" y="155800"/>
                </a:lnTo>
                <a:close/>
              </a:path>
              <a:path w="1442084" h="232765">
                <a:moveTo>
                  <a:pt x="1300156" y="62784"/>
                </a:moveTo>
                <a:lnTo>
                  <a:pt x="1289445" y="65260"/>
                </a:lnTo>
                <a:lnTo>
                  <a:pt x="1279344" y="75431"/>
                </a:lnTo>
                <a:lnTo>
                  <a:pt x="1279248" y="87145"/>
                </a:lnTo>
                <a:lnTo>
                  <a:pt x="1286256" y="96900"/>
                </a:lnTo>
                <a:lnTo>
                  <a:pt x="1336250" y="133195"/>
                </a:lnTo>
                <a:lnTo>
                  <a:pt x="1406397" y="140207"/>
                </a:lnTo>
                <a:lnTo>
                  <a:pt x="1402588" y="178180"/>
                </a:lnTo>
                <a:lnTo>
                  <a:pt x="1408754" y="178180"/>
                </a:lnTo>
                <a:lnTo>
                  <a:pt x="1442085" y="162940"/>
                </a:lnTo>
                <a:lnTo>
                  <a:pt x="1308608" y="66039"/>
                </a:lnTo>
                <a:lnTo>
                  <a:pt x="1300156" y="62784"/>
                </a:lnTo>
                <a:close/>
              </a:path>
              <a:path w="1442084" h="232765">
                <a:moveTo>
                  <a:pt x="1396618" y="141858"/>
                </a:moveTo>
                <a:lnTo>
                  <a:pt x="1367387" y="155800"/>
                </a:lnTo>
                <a:lnTo>
                  <a:pt x="1393316" y="174625"/>
                </a:lnTo>
                <a:lnTo>
                  <a:pt x="1396618" y="141858"/>
                </a:lnTo>
                <a:close/>
              </a:path>
              <a:path w="1442084" h="232765">
                <a:moveTo>
                  <a:pt x="1406232" y="141858"/>
                </a:moveTo>
                <a:lnTo>
                  <a:pt x="1396618" y="141858"/>
                </a:lnTo>
                <a:lnTo>
                  <a:pt x="1393316" y="174625"/>
                </a:lnTo>
                <a:lnTo>
                  <a:pt x="1402944" y="174625"/>
                </a:lnTo>
                <a:lnTo>
                  <a:pt x="1406232" y="141858"/>
                </a:lnTo>
                <a:close/>
              </a:path>
              <a:path w="1442084" h="232765">
                <a:moveTo>
                  <a:pt x="3810" y="0"/>
                </a:moveTo>
                <a:lnTo>
                  <a:pt x="0" y="37845"/>
                </a:lnTo>
                <a:lnTo>
                  <a:pt x="1334705" y="171389"/>
                </a:lnTo>
                <a:lnTo>
                  <a:pt x="1367387" y="155800"/>
                </a:lnTo>
                <a:lnTo>
                  <a:pt x="1336250" y="133195"/>
                </a:lnTo>
                <a:lnTo>
                  <a:pt x="3810" y="0"/>
                </a:lnTo>
                <a:close/>
              </a:path>
              <a:path w="1442084" h="232765">
                <a:moveTo>
                  <a:pt x="1336250" y="133195"/>
                </a:moveTo>
                <a:lnTo>
                  <a:pt x="1367387" y="155800"/>
                </a:lnTo>
                <a:lnTo>
                  <a:pt x="1396618" y="141858"/>
                </a:lnTo>
                <a:lnTo>
                  <a:pt x="1406232" y="141858"/>
                </a:lnTo>
                <a:lnTo>
                  <a:pt x="1406397" y="140207"/>
                </a:lnTo>
                <a:lnTo>
                  <a:pt x="1336250" y="133195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5" name="object 33"/>
          <p:cNvSpPr>
            <a:spLocks noChangeArrowheads="1"/>
          </p:cNvSpPr>
          <p:nvPr/>
        </p:nvSpPr>
        <p:spPr bwMode="auto">
          <a:xfrm>
            <a:off x="4356100" y="3289300"/>
            <a:ext cx="233363" cy="21113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416" name="object 34"/>
          <p:cNvSpPr>
            <a:spLocks noChangeArrowheads="1"/>
          </p:cNvSpPr>
          <p:nvPr/>
        </p:nvSpPr>
        <p:spPr bwMode="auto">
          <a:xfrm>
            <a:off x="7380288" y="3289300"/>
            <a:ext cx="233362" cy="21113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-54769" y="685800"/>
            <a:ext cx="9144000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5" name="Picture 4" descr="C:\Users\AMorozov\Desktop\Без имени-1.png">
            <a:extLst>
              <a:ext uri="{FF2B5EF4-FFF2-40B4-BE49-F238E27FC236}">
                <a16:creationId xmlns:a16="http://schemas.microsoft.com/office/drawing/2014/main" xmlns="" xmlns:lc="http://schemas.openxmlformats.org/drawingml/2006/lockedCanvas" id="{5B1C0CAA-4C91-45AB-AD6E-955FCCA73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523318" y="131802"/>
            <a:ext cx="50320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59125" y="224135"/>
            <a:ext cx="5086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40" dirty="0">
                <a:sym typeface="Rasa Medium"/>
              </a:rPr>
              <a:t>МОШЕНСКОЙ МУНИЦИПАЛЬНЫЙ РАЙОН</a:t>
            </a:r>
            <a:endParaRPr lang="ru-RU" spc="4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 txBox="1"/>
          <p:nvPr/>
        </p:nvSpPr>
        <p:spPr>
          <a:xfrm>
            <a:off x="0" y="0"/>
            <a:ext cx="9144000" cy="3270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Но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мативы</a:t>
            </a:r>
            <a:r>
              <a:rPr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зачисле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ия</a:t>
            </a:r>
            <a:r>
              <a:rPr sz="1600" b="1" spc="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нал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г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ов</a:t>
            </a:r>
            <a:r>
              <a:rPr sz="1600" b="1" spc="-2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по</a:t>
            </a:r>
            <a:r>
              <a:rPr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у</a:t>
            </a:r>
            <a:r>
              <a:rPr sz="1600" b="1" spc="-2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ов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ям</a:t>
            </a:r>
            <a:r>
              <a:rPr sz="1600" b="1" spc="1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б</a:t>
            </a:r>
            <a:r>
              <a:rPr sz="1600" b="1" spc="-5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ю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д</a:t>
            </a:r>
            <a:r>
              <a:rPr sz="1600" b="1" spc="-4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ж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ета</a:t>
            </a:r>
            <a:r>
              <a:rPr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на</a:t>
            </a:r>
            <a:r>
              <a:rPr sz="1600" b="1" spc="-5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2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ер</a:t>
            </a:r>
            <a:r>
              <a:rPr sz="1600" b="1" spc="-2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и</a:t>
            </a:r>
            <a:r>
              <a:rPr sz="1600" b="1" spc="-2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т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</a:t>
            </a:r>
            <a:r>
              <a:rPr sz="1600" b="1" spc="-1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р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ии</a:t>
            </a:r>
            <a:r>
              <a:rPr sz="1600" b="1" spc="3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Новгородской</a:t>
            </a:r>
            <a:r>
              <a:rPr lang="en-US"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lang="ru-RU" sz="1600" b="1" spc="-10" dirty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 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о</a:t>
            </a:r>
            <a:r>
              <a:rPr sz="1600" b="1" spc="-3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б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ла</a:t>
            </a:r>
            <a:r>
              <a:rPr sz="1600" b="1" spc="-5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с</a:t>
            </a:r>
            <a:r>
              <a:rPr sz="1600" b="1" spc="-10" dirty="0" err="1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  <a:cs typeface="Times New Roman" panose="02020603050405020304" pitchFamily="18" charset="0"/>
              </a:rPr>
              <a:t>ти</a:t>
            </a:r>
            <a:endParaRPr sz="1600" dirty="0">
              <a:solidFill>
                <a:schemeClr val="accent1">
                  <a:lumMod val="50000"/>
                </a:schemeClr>
              </a:solidFill>
              <a:latin typeface="Arial Narrow" pitchFamily="34" charset="0"/>
              <a:cs typeface="Times New Roman" panose="02020603050405020304" pitchFamily="18" charset="0"/>
            </a:endParaRPr>
          </a:p>
        </p:txBody>
      </p:sp>
      <p:sp>
        <p:nvSpPr>
          <p:cNvPr id="17412" name="object 3"/>
          <p:cNvSpPr>
            <a:spLocks noChangeArrowheads="1"/>
          </p:cNvSpPr>
          <p:nvPr/>
        </p:nvSpPr>
        <p:spPr bwMode="auto">
          <a:xfrm>
            <a:off x="0" y="333375"/>
            <a:ext cx="4859338" cy="673100"/>
          </a:xfrm>
          <a:custGeom>
            <a:avLst/>
            <a:gdLst>
              <a:gd name="T0" fmla="*/ 0 w 4860036"/>
              <a:gd name="T1" fmla="*/ 0 h 673569"/>
              <a:gd name="T2" fmla="*/ 4860036 w 4860036"/>
              <a:gd name="T3" fmla="*/ 673569 h 673569"/>
            </a:gdLst>
            <a:ahLst/>
            <a:cxnLst/>
            <a:rect l="T0" t="T1" r="T2" b="T3"/>
            <a:pathLst>
              <a:path w="4860036" h="673569">
                <a:moveTo>
                  <a:pt x="0" y="673569"/>
                </a:moveTo>
                <a:lnTo>
                  <a:pt x="4860036" y="673569"/>
                </a:lnTo>
                <a:lnTo>
                  <a:pt x="486003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3" name="object 4"/>
          <p:cNvSpPr>
            <a:spLocks noChangeArrowheads="1"/>
          </p:cNvSpPr>
          <p:nvPr/>
        </p:nvSpPr>
        <p:spPr bwMode="auto">
          <a:xfrm>
            <a:off x="4859338" y="333375"/>
            <a:ext cx="1728787" cy="673100"/>
          </a:xfrm>
          <a:custGeom>
            <a:avLst/>
            <a:gdLst>
              <a:gd name="T0" fmla="*/ 0 w 1728215"/>
              <a:gd name="T1" fmla="*/ 0 h 673569"/>
              <a:gd name="T2" fmla="*/ 1728215 w 1728215"/>
              <a:gd name="T3" fmla="*/ 673569 h 673569"/>
            </a:gdLst>
            <a:ahLst/>
            <a:cxnLst/>
            <a:rect l="T0" t="T1" r="T2" b="T3"/>
            <a:pathLst>
              <a:path w="1728215" h="673569">
                <a:moveTo>
                  <a:pt x="0" y="673569"/>
                </a:moveTo>
                <a:lnTo>
                  <a:pt x="1728215" y="673569"/>
                </a:lnTo>
                <a:lnTo>
                  <a:pt x="1728215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4" name="object 5"/>
          <p:cNvSpPr>
            <a:spLocks noChangeArrowheads="1"/>
          </p:cNvSpPr>
          <p:nvPr/>
        </p:nvSpPr>
        <p:spPr bwMode="auto">
          <a:xfrm>
            <a:off x="6588125" y="333375"/>
            <a:ext cx="792163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5" name="object 6"/>
          <p:cNvSpPr>
            <a:spLocks noChangeArrowheads="1"/>
          </p:cNvSpPr>
          <p:nvPr/>
        </p:nvSpPr>
        <p:spPr bwMode="auto">
          <a:xfrm>
            <a:off x="7380288" y="333375"/>
            <a:ext cx="936625" cy="673100"/>
          </a:xfrm>
          <a:custGeom>
            <a:avLst/>
            <a:gdLst>
              <a:gd name="T0" fmla="*/ 0 w 936104"/>
              <a:gd name="T1" fmla="*/ 0 h 673569"/>
              <a:gd name="T2" fmla="*/ 936104 w 936104"/>
              <a:gd name="T3" fmla="*/ 673569 h 673569"/>
            </a:gdLst>
            <a:ahLst/>
            <a:cxnLst/>
            <a:rect l="T0" t="T1" r="T2" b="T3"/>
            <a:pathLst>
              <a:path w="936104" h="673569">
                <a:moveTo>
                  <a:pt x="0" y="673569"/>
                </a:moveTo>
                <a:lnTo>
                  <a:pt x="936104" y="673569"/>
                </a:lnTo>
                <a:lnTo>
                  <a:pt x="936104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rPr>
              <a:t>Бюджеты районов с тер. гор./сельск. пос.</a:t>
            </a:r>
          </a:p>
        </p:txBody>
      </p:sp>
      <p:sp>
        <p:nvSpPr>
          <p:cNvPr id="17416" name="object 7"/>
          <p:cNvSpPr>
            <a:spLocks noChangeArrowheads="1"/>
          </p:cNvSpPr>
          <p:nvPr/>
        </p:nvSpPr>
        <p:spPr bwMode="auto">
          <a:xfrm>
            <a:off x="8316913" y="333375"/>
            <a:ext cx="792162" cy="673100"/>
          </a:xfrm>
          <a:custGeom>
            <a:avLst/>
            <a:gdLst>
              <a:gd name="T0" fmla="*/ 0 w 792086"/>
              <a:gd name="T1" fmla="*/ 0 h 673569"/>
              <a:gd name="T2" fmla="*/ 792086 w 792086"/>
              <a:gd name="T3" fmla="*/ 673569 h 673569"/>
            </a:gdLst>
            <a:ahLst/>
            <a:cxnLst/>
            <a:rect l="T0" t="T1" r="T2" b="T3"/>
            <a:pathLst>
              <a:path w="792086" h="673569">
                <a:moveTo>
                  <a:pt x="0" y="673569"/>
                </a:moveTo>
                <a:lnTo>
                  <a:pt x="792086" y="673569"/>
                </a:lnTo>
                <a:lnTo>
                  <a:pt x="792086" y="0"/>
                </a:lnTo>
                <a:lnTo>
                  <a:pt x="0" y="0"/>
                </a:lnTo>
                <a:lnTo>
                  <a:pt x="0" y="673569"/>
                </a:lnTo>
                <a:close/>
              </a:path>
            </a:pathLst>
          </a:custGeom>
          <a:solidFill>
            <a:srgbClr val="C0504D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7" name="object 8"/>
          <p:cNvSpPr>
            <a:spLocks noChangeArrowheads="1"/>
          </p:cNvSpPr>
          <p:nvPr/>
        </p:nvSpPr>
        <p:spPr bwMode="auto">
          <a:xfrm>
            <a:off x="0" y="1006475"/>
            <a:ext cx="755650" cy="4122738"/>
          </a:xfrm>
          <a:custGeom>
            <a:avLst/>
            <a:gdLst>
              <a:gd name="T0" fmla="*/ 0 w 755573"/>
              <a:gd name="T1" fmla="*/ 0 h 4123435"/>
              <a:gd name="T2" fmla="*/ 755573 w 755573"/>
              <a:gd name="T3" fmla="*/ 4123435 h 4123435"/>
            </a:gdLst>
            <a:ahLst/>
            <a:cxnLst/>
            <a:rect l="T0" t="T1" r="T2" b="T3"/>
            <a:pathLst>
              <a:path w="755573" h="4123435">
                <a:moveTo>
                  <a:pt x="0" y="4123435"/>
                </a:moveTo>
                <a:lnTo>
                  <a:pt x="755573" y="4123435"/>
                </a:lnTo>
                <a:lnTo>
                  <a:pt x="755573" y="0"/>
                </a:lnTo>
                <a:lnTo>
                  <a:pt x="0" y="0"/>
                </a:lnTo>
                <a:lnTo>
                  <a:pt x="0" y="4123435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8" name="object 9"/>
          <p:cNvSpPr>
            <a:spLocks noChangeArrowheads="1"/>
          </p:cNvSpPr>
          <p:nvPr/>
        </p:nvSpPr>
        <p:spPr bwMode="auto">
          <a:xfrm>
            <a:off x="755650" y="1006475"/>
            <a:ext cx="4103688" cy="246063"/>
          </a:xfrm>
          <a:custGeom>
            <a:avLst/>
            <a:gdLst>
              <a:gd name="T0" fmla="*/ 0 w 4104512"/>
              <a:gd name="T1" fmla="*/ 0 h 246849"/>
              <a:gd name="T2" fmla="*/ 4104512 w 4104512"/>
              <a:gd name="T3" fmla="*/ 246849 h 246849"/>
            </a:gdLst>
            <a:ahLst/>
            <a:cxnLst/>
            <a:rect l="T0" t="T1" r="T2" b="T3"/>
            <a:pathLst>
              <a:path w="4104512" h="246849">
                <a:moveTo>
                  <a:pt x="0" y="246849"/>
                </a:moveTo>
                <a:lnTo>
                  <a:pt x="4104512" y="246849"/>
                </a:lnTo>
                <a:lnTo>
                  <a:pt x="4104512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9" name="object 10"/>
          <p:cNvSpPr>
            <a:spLocks noChangeArrowheads="1"/>
          </p:cNvSpPr>
          <p:nvPr/>
        </p:nvSpPr>
        <p:spPr bwMode="auto">
          <a:xfrm>
            <a:off x="4859338" y="1006475"/>
            <a:ext cx="1728787" cy="246063"/>
          </a:xfrm>
          <a:custGeom>
            <a:avLst/>
            <a:gdLst>
              <a:gd name="T0" fmla="*/ 0 w 1728215"/>
              <a:gd name="T1" fmla="*/ 0 h 246849"/>
              <a:gd name="T2" fmla="*/ 1728215 w 1728215"/>
              <a:gd name="T3" fmla="*/ 246849 h 246849"/>
            </a:gdLst>
            <a:ahLst/>
            <a:cxnLst/>
            <a:rect l="T0" t="T1" r="T2" b="T3"/>
            <a:pathLst>
              <a:path w="1728215" h="246849">
                <a:moveTo>
                  <a:pt x="0" y="246849"/>
                </a:moveTo>
                <a:lnTo>
                  <a:pt x="1728215" y="246849"/>
                </a:lnTo>
                <a:lnTo>
                  <a:pt x="1728215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0" name="object 11"/>
          <p:cNvSpPr>
            <a:spLocks noChangeArrowheads="1"/>
          </p:cNvSpPr>
          <p:nvPr/>
        </p:nvSpPr>
        <p:spPr bwMode="auto">
          <a:xfrm>
            <a:off x="6588125" y="1006475"/>
            <a:ext cx="792163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1" name="object 12"/>
          <p:cNvSpPr>
            <a:spLocks noChangeArrowheads="1"/>
          </p:cNvSpPr>
          <p:nvPr/>
        </p:nvSpPr>
        <p:spPr bwMode="auto">
          <a:xfrm>
            <a:off x="7380288" y="1006475"/>
            <a:ext cx="936625" cy="246063"/>
          </a:xfrm>
          <a:custGeom>
            <a:avLst/>
            <a:gdLst>
              <a:gd name="T0" fmla="*/ 0 w 936104"/>
              <a:gd name="T1" fmla="*/ 0 h 246849"/>
              <a:gd name="T2" fmla="*/ 936104 w 936104"/>
              <a:gd name="T3" fmla="*/ 246849 h 246849"/>
            </a:gdLst>
            <a:ahLst/>
            <a:cxnLst/>
            <a:rect l="T0" t="T1" r="T2" b="T3"/>
            <a:pathLst>
              <a:path w="936104" h="246849">
                <a:moveTo>
                  <a:pt x="0" y="246849"/>
                </a:moveTo>
                <a:lnTo>
                  <a:pt x="936104" y="246849"/>
                </a:lnTo>
                <a:lnTo>
                  <a:pt x="936104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2" name="object 13"/>
          <p:cNvSpPr>
            <a:spLocks noChangeArrowheads="1"/>
          </p:cNvSpPr>
          <p:nvPr/>
        </p:nvSpPr>
        <p:spPr bwMode="auto">
          <a:xfrm>
            <a:off x="8316913" y="1006475"/>
            <a:ext cx="792162" cy="246063"/>
          </a:xfrm>
          <a:custGeom>
            <a:avLst/>
            <a:gdLst>
              <a:gd name="T0" fmla="*/ 0 w 792086"/>
              <a:gd name="T1" fmla="*/ 0 h 246849"/>
              <a:gd name="T2" fmla="*/ 792086 w 792086"/>
              <a:gd name="T3" fmla="*/ 246849 h 246849"/>
            </a:gdLst>
            <a:ahLst/>
            <a:cxnLst/>
            <a:rect l="T0" t="T1" r="T2" b="T3"/>
            <a:pathLst>
              <a:path w="792086" h="246849">
                <a:moveTo>
                  <a:pt x="0" y="246849"/>
                </a:moveTo>
                <a:lnTo>
                  <a:pt x="792086" y="246849"/>
                </a:lnTo>
                <a:lnTo>
                  <a:pt x="792086" y="0"/>
                </a:lnTo>
                <a:lnTo>
                  <a:pt x="0" y="0"/>
                </a:lnTo>
                <a:lnTo>
                  <a:pt x="0" y="24684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3" name="object 14"/>
          <p:cNvSpPr>
            <a:spLocks noChangeArrowheads="1"/>
          </p:cNvSpPr>
          <p:nvPr/>
        </p:nvSpPr>
        <p:spPr bwMode="auto">
          <a:xfrm>
            <a:off x="755650" y="1252538"/>
            <a:ext cx="4103688" cy="490537"/>
          </a:xfrm>
          <a:custGeom>
            <a:avLst/>
            <a:gdLst>
              <a:gd name="T0" fmla="*/ 0 w 4104512"/>
              <a:gd name="T1" fmla="*/ 0 h 490347"/>
              <a:gd name="T2" fmla="*/ 4104512 w 4104512"/>
              <a:gd name="T3" fmla="*/ 490347 h 490347"/>
            </a:gdLst>
            <a:ahLst/>
            <a:cxnLst/>
            <a:rect l="T0" t="T1" r="T2" b="T3"/>
            <a:pathLst>
              <a:path w="4104512" h="490347">
                <a:moveTo>
                  <a:pt x="0" y="490347"/>
                </a:moveTo>
                <a:lnTo>
                  <a:pt x="4104512" y="490347"/>
                </a:lnTo>
                <a:lnTo>
                  <a:pt x="4104512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4" name="object 15"/>
          <p:cNvSpPr>
            <a:spLocks noChangeArrowheads="1"/>
          </p:cNvSpPr>
          <p:nvPr/>
        </p:nvSpPr>
        <p:spPr bwMode="auto">
          <a:xfrm>
            <a:off x="4859338" y="1252538"/>
            <a:ext cx="1728787" cy="490537"/>
          </a:xfrm>
          <a:custGeom>
            <a:avLst/>
            <a:gdLst>
              <a:gd name="T0" fmla="*/ 0 w 1728215"/>
              <a:gd name="T1" fmla="*/ 0 h 490347"/>
              <a:gd name="T2" fmla="*/ 1728215 w 1728215"/>
              <a:gd name="T3" fmla="*/ 490347 h 490347"/>
            </a:gdLst>
            <a:ahLst/>
            <a:cxnLst/>
            <a:rect l="T0" t="T1" r="T2" b="T3"/>
            <a:pathLst>
              <a:path w="1728215" h="490347">
                <a:moveTo>
                  <a:pt x="0" y="490347"/>
                </a:moveTo>
                <a:lnTo>
                  <a:pt x="1728215" y="490347"/>
                </a:lnTo>
                <a:lnTo>
                  <a:pt x="1728215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70%</a:t>
            </a:r>
          </a:p>
        </p:txBody>
      </p:sp>
      <p:sp>
        <p:nvSpPr>
          <p:cNvPr id="17425" name="object 16"/>
          <p:cNvSpPr>
            <a:spLocks noChangeArrowheads="1"/>
          </p:cNvSpPr>
          <p:nvPr/>
        </p:nvSpPr>
        <p:spPr bwMode="auto">
          <a:xfrm>
            <a:off x="6588125" y="1252538"/>
            <a:ext cx="792163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6" name="object 17"/>
          <p:cNvSpPr>
            <a:spLocks noChangeArrowheads="1"/>
          </p:cNvSpPr>
          <p:nvPr/>
        </p:nvSpPr>
        <p:spPr bwMode="auto">
          <a:xfrm>
            <a:off x="7380288" y="1252538"/>
            <a:ext cx="936625" cy="490537"/>
          </a:xfrm>
          <a:custGeom>
            <a:avLst/>
            <a:gdLst>
              <a:gd name="T0" fmla="*/ 0 w 936104"/>
              <a:gd name="T1" fmla="*/ 0 h 490347"/>
              <a:gd name="T2" fmla="*/ 936104 w 936104"/>
              <a:gd name="T3" fmla="*/ 490347 h 490347"/>
            </a:gdLst>
            <a:ahLst/>
            <a:cxnLst/>
            <a:rect l="T0" t="T1" r="T2" b="T3"/>
            <a:pathLst>
              <a:path w="936104" h="490347">
                <a:moveTo>
                  <a:pt x="0" y="490347"/>
                </a:moveTo>
                <a:lnTo>
                  <a:pt x="936104" y="490347"/>
                </a:lnTo>
                <a:lnTo>
                  <a:pt x="936104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 anchorCtr="1"/>
          <a:lstStyle/>
          <a:p>
            <a:pPr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20%/28%</a:t>
            </a:r>
          </a:p>
        </p:txBody>
      </p:sp>
      <p:sp>
        <p:nvSpPr>
          <p:cNvPr id="17427" name="object 18"/>
          <p:cNvSpPr>
            <a:spLocks noChangeArrowheads="1"/>
          </p:cNvSpPr>
          <p:nvPr/>
        </p:nvSpPr>
        <p:spPr bwMode="auto">
          <a:xfrm>
            <a:off x="8316913" y="1252538"/>
            <a:ext cx="792162" cy="490537"/>
          </a:xfrm>
          <a:custGeom>
            <a:avLst/>
            <a:gdLst>
              <a:gd name="T0" fmla="*/ 0 w 792086"/>
              <a:gd name="T1" fmla="*/ 0 h 490347"/>
              <a:gd name="T2" fmla="*/ 792086 w 792086"/>
              <a:gd name="T3" fmla="*/ 490347 h 490347"/>
            </a:gdLst>
            <a:ahLst/>
            <a:cxnLst/>
            <a:rect l="T0" t="T1" r="T2" b="T3"/>
            <a:pathLst>
              <a:path w="792086" h="490347">
                <a:moveTo>
                  <a:pt x="0" y="490347"/>
                </a:moveTo>
                <a:lnTo>
                  <a:pt x="792086" y="490347"/>
                </a:lnTo>
                <a:lnTo>
                  <a:pt x="792086" y="0"/>
                </a:lnTo>
                <a:lnTo>
                  <a:pt x="0" y="0"/>
                </a:lnTo>
                <a:lnTo>
                  <a:pt x="0" y="490347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8" name="object 19"/>
          <p:cNvSpPr>
            <a:spLocks noChangeArrowheads="1"/>
          </p:cNvSpPr>
          <p:nvPr/>
        </p:nvSpPr>
        <p:spPr bwMode="auto">
          <a:xfrm>
            <a:off x="755650" y="17430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9" name="object 20"/>
          <p:cNvSpPr>
            <a:spLocks noChangeArrowheads="1"/>
          </p:cNvSpPr>
          <p:nvPr/>
        </p:nvSpPr>
        <p:spPr bwMode="auto">
          <a:xfrm>
            <a:off x="4859338" y="17430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0" name="object 21"/>
          <p:cNvSpPr>
            <a:spLocks noChangeArrowheads="1"/>
          </p:cNvSpPr>
          <p:nvPr/>
        </p:nvSpPr>
        <p:spPr bwMode="auto">
          <a:xfrm>
            <a:off x="6588125" y="17430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1" name="object 22"/>
          <p:cNvSpPr>
            <a:spLocks noChangeArrowheads="1"/>
          </p:cNvSpPr>
          <p:nvPr/>
        </p:nvSpPr>
        <p:spPr bwMode="auto">
          <a:xfrm>
            <a:off x="7380288" y="17430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2" name="object 23"/>
          <p:cNvSpPr>
            <a:spLocks noChangeArrowheads="1"/>
          </p:cNvSpPr>
          <p:nvPr/>
        </p:nvSpPr>
        <p:spPr bwMode="auto">
          <a:xfrm>
            <a:off x="8316913" y="17430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3" name="object 24"/>
          <p:cNvSpPr>
            <a:spLocks noChangeArrowheads="1"/>
          </p:cNvSpPr>
          <p:nvPr/>
        </p:nvSpPr>
        <p:spPr bwMode="auto">
          <a:xfrm>
            <a:off x="755650" y="20478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4" name="object 25"/>
          <p:cNvSpPr>
            <a:spLocks noChangeArrowheads="1"/>
          </p:cNvSpPr>
          <p:nvPr/>
        </p:nvSpPr>
        <p:spPr bwMode="auto">
          <a:xfrm>
            <a:off x="4859338" y="20478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5" name="object 26"/>
          <p:cNvSpPr>
            <a:spLocks noChangeArrowheads="1"/>
          </p:cNvSpPr>
          <p:nvPr/>
        </p:nvSpPr>
        <p:spPr bwMode="auto">
          <a:xfrm>
            <a:off x="6588125" y="20478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6" name="object 27"/>
          <p:cNvSpPr>
            <a:spLocks noChangeArrowheads="1"/>
          </p:cNvSpPr>
          <p:nvPr/>
        </p:nvSpPr>
        <p:spPr bwMode="auto">
          <a:xfrm>
            <a:off x="7380288" y="20478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7" name="object 28"/>
          <p:cNvSpPr>
            <a:spLocks noChangeArrowheads="1"/>
          </p:cNvSpPr>
          <p:nvPr/>
        </p:nvSpPr>
        <p:spPr bwMode="auto">
          <a:xfrm>
            <a:off x="8316913" y="20478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8" name="object 29"/>
          <p:cNvSpPr>
            <a:spLocks noChangeArrowheads="1"/>
          </p:cNvSpPr>
          <p:nvPr/>
        </p:nvSpPr>
        <p:spPr bwMode="auto">
          <a:xfrm>
            <a:off x="755650" y="23526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39" name="object 30"/>
          <p:cNvSpPr>
            <a:spLocks noChangeArrowheads="1"/>
          </p:cNvSpPr>
          <p:nvPr/>
        </p:nvSpPr>
        <p:spPr bwMode="auto">
          <a:xfrm>
            <a:off x="4859338" y="23526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0" name="object 31"/>
          <p:cNvSpPr>
            <a:spLocks noChangeArrowheads="1"/>
          </p:cNvSpPr>
          <p:nvPr/>
        </p:nvSpPr>
        <p:spPr bwMode="auto">
          <a:xfrm>
            <a:off x="6588125" y="2352675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1" name="object 32"/>
          <p:cNvSpPr>
            <a:spLocks noChangeArrowheads="1"/>
          </p:cNvSpPr>
          <p:nvPr/>
        </p:nvSpPr>
        <p:spPr bwMode="auto">
          <a:xfrm>
            <a:off x="7380288" y="2352675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2" name="object 33"/>
          <p:cNvSpPr>
            <a:spLocks noChangeArrowheads="1"/>
          </p:cNvSpPr>
          <p:nvPr/>
        </p:nvSpPr>
        <p:spPr bwMode="auto">
          <a:xfrm>
            <a:off x="8316913" y="2352675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3" name="object 34"/>
          <p:cNvSpPr>
            <a:spLocks noChangeArrowheads="1"/>
          </p:cNvSpPr>
          <p:nvPr/>
        </p:nvSpPr>
        <p:spPr bwMode="auto">
          <a:xfrm>
            <a:off x="755650" y="2657475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4" name="object 35"/>
          <p:cNvSpPr>
            <a:spLocks noChangeArrowheads="1"/>
          </p:cNvSpPr>
          <p:nvPr/>
        </p:nvSpPr>
        <p:spPr bwMode="auto">
          <a:xfrm>
            <a:off x="4859338" y="2657475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5" name="object 36"/>
          <p:cNvSpPr>
            <a:spLocks noChangeArrowheads="1"/>
          </p:cNvSpPr>
          <p:nvPr/>
        </p:nvSpPr>
        <p:spPr bwMode="auto">
          <a:xfrm>
            <a:off x="6588125" y="2657475"/>
            <a:ext cx="2520950" cy="304800"/>
          </a:xfrm>
          <a:custGeom>
            <a:avLst/>
            <a:gdLst>
              <a:gd name="T0" fmla="*/ 0 w 2520315"/>
              <a:gd name="T1" fmla="*/ 0 h 304800"/>
              <a:gd name="T2" fmla="*/ 2520315 w 2520315"/>
              <a:gd name="T3" fmla="*/ 304800 h 304800"/>
            </a:gdLst>
            <a:ahLst/>
            <a:cxnLst/>
            <a:rect l="T0" t="T1" r="T2" b="T3"/>
            <a:pathLst>
              <a:path w="2520315" h="304800">
                <a:moveTo>
                  <a:pt x="0" y="304800"/>
                </a:moveTo>
                <a:lnTo>
                  <a:pt x="2520315" y="304800"/>
                </a:lnTo>
                <a:lnTo>
                  <a:pt x="25203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6" name="object 37"/>
          <p:cNvSpPr>
            <a:spLocks noChangeArrowheads="1"/>
          </p:cNvSpPr>
          <p:nvPr/>
        </p:nvSpPr>
        <p:spPr bwMode="auto">
          <a:xfrm>
            <a:off x="755650" y="2962275"/>
            <a:ext cx="4103688" cy="519113"/>
          </a:xfrm>
          <a:custGeom>
            <a:avLst/>
            <a:gdLst>
              <a:gd name="T0" fmla="*/ 0 w 4104512"/>
              <a:gd name="T1" fmla="*/ 0 h 518160"/>
              <a:gd name="T2" fmla="*/ 4104512 w 4104512"/>
              <a:gd name="T3" fmla="*/ 518160 h 518160"/>
            </a:gdLst>
            <a:ahLst/>
            <a:cxnLst/>
            <a:rect l="T0" t="T1" r="T2" b="T3"/>
            <a:pathLst>
              <a:path w="4104512" h="518160">
                <a:moveTo>
                  <a:pt x="0" y="518160"/>
                </a:moveTo>
                <a:lnTo>
                  <a:pt x="4104512" y="518160"/>
                </a:lnTo>
                <a:lnTo>
                  <a:pt x="4104512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7" name="object 38"/>
          <p:cNvSpPr>
            <a:spLocks noChangeArrowheads="1"/>
          </p:cNvSpPr>
          <p:nvPr/>
        </p:nvSpPr>
        <p:spPr bwMode="auto">
          <a:xfrm>
            <a:off x="4859338" y="2962275"/>
            <a:ext cx="1728787" cy="519113"/>
          </a:xfrm>
          <a:custGeom>
            <a:avLst/>
            <a:gdLst>
              <a:gd name="T0" fmla="*/ 0 w 1728215"/>
              <a:gd name="T1" fmla="*/ 0 h 518160"/>
              <a:gd name="T2" fmla="*/ 1728215 w 1728215"/>
              <a:gd name="T3" fmla="*/ 518160 h 518160"/>
            </a:gdLst>
            <a:ahLst/>
            <a:cxnLst/>
            <a:rect l="T0" t="T1" r="T2" b="T3"/>
            <a:pathLst>
              <a:path w="1728215" h="518160">
                <a:moveTo>
                  <a:pt x="0" y="518160"/>
                </a:moveTo>
                <a:lnTo>
                  <a:pt x="1728215" y="518160"/>
                </a:lnTo>
                <a:lnTo>
                  <a:pt x="1728215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8" name="object 39"/>
          <p:cNvSpPr>
            <a:spLocks noChangeArrowheads="1"/>
          </p:cNvSpPr>
          <p:nvPr/>
        </p:nvSpPr>
        <p:spPr bwMode="auto">
          <a:xfrm>
            <a:off x="6588125" y="2962275"/>
            <a:ext cx="792163" cy="519113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49" name="object 40"/>
          <p:cNvSpPr>
            <a:spLocks noChangeArrowheads="1"/>
          </p:cNvSpPr>
          <p:nvPr/>
        </p:nvSpPr>
        <p:spPr bwMode="auto">
          <a:xfrm>
            <a:off x="7380288" y="2962275"/>
            <a:ext cx="936625" cy="519113"/>
          </a:xfrm>
          <a:custGeom>
            <a:avLst/>
            <a:gdLst>
              <a:gd name="T0" fmla="*/ 0 w 936104"/>
              <a:gd name="T1" fmla="*/ 0 h 518160"/>
              <a:gd name="T2" fmla="*/ 936104 w 936104"/>
              <a:gd name="T3" fmla="*/ 518160 h 518160"/>
            </a:gdLst>
            <a:ahLst/>
            <a:cxnLst/>
            <a:rect l="T0" t="T1" r="T2" b="T3"/>
            <a:pathLst>
              <a:path w="936104" h="518160">
                <a:moveTo>
                  <a:pt x="0" y="518160"/>
                </a:moveTo>
                <a:lnTo>
                  <a:pt x="936104" y="518160"/>
                </a:lnTo>
                <a:lnTo>
                  <a:pt x="936104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0" name="object 41"/>
          <p:cNvSpPr>
            <a:spLocks noChangeArrowheads="1"/>
          </p:cNvSpPr>
          <p:nvPr/>
        </p:nvSpPr>
        <p:spPr bwMode="auto">
          <a:xfrm>
            <a:off x="8316913" y="2962275"/>
            <a:ext cx="792162" cy="519113"/>
          </a:xfrm>
          <a:custGeom>
            <a:avLst/>
            <a:gdLst>
              <a:gd name="T0" fmla="*/ 0 w 792086"/>
              <a:gd name="T1" fmla="*/ 0 h 518160"/>
              <a:gd name="T2" fmla="*/ 792086 w 792086"/>
              <a:gd name="T3" fmla="*/ 518160 h 518160"/>
            </a:gdLst>
            <a:ahLst/>
            <a:cxnLst/>
            <a:rect l="T0" t="T1" r="T2" b="T3"/>
            <a:pathLst>
              <a:path w="792086" h="518160">
                <a:moveTo>
                  <a:pt x="0" y="518160"/>
                </a:moveTo>
                <a:lnTo>
                  <a:pt x="792086" y="518160"/>
                </a:lnTo>
                <a:lnTo>
                  <a:pt x="792086" y="0"/>
                </a:lnTo>
                <a:lnTo>
                  <a:pt x="0" y="0"/>
                </a:lnTo>
                <a:lnTo>
                  <a:pt x="0" y="51816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1" name="object 42"/>
          <p:cNvSpPr>
            <a:spLocks noChangeArrowheads="1"/>
          </p:cNvSpPr>
          <p:nvPr/>
        </p:nvSpPr>
        <p:spPr bwMode="auto">
          <a:xfrm>
            <a:off x="755650" y="3481388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799"/>
                </a:moveTo>
                <a:lnTo>
                  <a:pt x="4104512" y="304799"/>
                </a:lnTo>
                <a:lnTo>
                  <a:pt x="4104512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2" name="object 43"/>
          <p:cNvSpPr>
            <a:spLocks noChangeArrowheads="1"/>
          </p:cNvSpPr>
          <p:nvPr/>
        </p:nvSpPr>
        <p:spPr bwMode="auto">
          <a:xfrm>
            <a:off x="4859338" y="3481388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799"/>
                </a:moveTo>
                <a:lnTo>
                  <a:pt x="1728215" y="304799"/>
                </a:lnTo>
                <a:lnTo>
                  <a:pt x="1728215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3" name="object 44"/>
          <p:cNvSpPr>
            <a:spLocks noChangeArrowheads="1"/>
          </p:cNvSpPr>
          <p:nvPr/>
        </p:nvSpPr>
        <p:spPr bwMode="auto">
          <a:xfrm>
            <a:off x="6588125" y="3481388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4" name="object 45"/>
          <p:cNvSpPr>
            <a:spLocks noChangeArrowheads="1"/>
          </p:cNvSpPr>
          <p:nvPr/>
        </p:nvSpPr>
        <p:spPr bwMode="auto">
          <a:xfrm>
            <a:off x="7380288" y="3481388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799"/>
                </a:moveTo>
                <a:lnTo>
                  <a:pt x="936104" y="304799"/>
                </a:lnTo>
                <a:lnTo>
                  <a:pt x="936104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5" name="object 46"/>
          <p:cNvSpPr>
            <a:spLocks noChangeArrowheads="1"/>
          </p:cNvSpPr>
          <p:nvPr/>
        </p:nvSpPr>
        <p:spPr bwMode="auto">
          <a:xfrm>
            <a:off x="8316913" y="3481388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799"/>
                </a:moveTo>
                <a:lnTo>
                  <a:pt x="792086" y="304799"/>
                </a:lnTo>
                <a:lnTo>
                  <a:pt x="792086" y="0"/>
                </a:lnTo>
                <a:lnTo>
                  <a:pt x="0" y="0"/>
                </a:lnTo>
                <a:lnTo>
                  <a:pt x="0" y="30479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6" name="object 47"/>
          <p:cNvSpPr>
            <a:spLocks noChangeArrowheads="1"/>
          </p:cNvSpPr>
          <p:nvPr/>
        </p:nvSpPr>
        <p:spPr bwMode="auto">
          <a:xfrm>
            <a:off x="755650" y="3786188"/>
            <a:ext cx="4103688" cy="215900"/>
          </a:xfrm>
          <a:custGeom>
            <a:avLst/>
            <a:gdLst>
              <a:gd name="T0" fmla="*/ 0 w 4104512"/>
              <a:gd name="T1" fmla="*/ 0 h 216369"/>
              <a:gd name="T2" fmla="*/ 4104512 w 4104512"/>
              <a:gd name="T3" fmla="*/ 216369 h 216369"/>
            </a:gdLst>
            <a:ahLst/>
            <a:cxnLst/>
            <a:rect l="T0" t="T1" r="T2" b="T3"/>
            <a:pathLst>
              <a:path w="4104512" h="216369">
                <a:moveTo>
                  <a:pt x="0" y="216369"/>
                </a:moveTo>
                <a:lnTo>
                  <a:pt x="4104512" y="216369"/>
                </a:lnTo>
                <a:lnTo>
                  <a:pt x="4104512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7" name="object 48"/>
          <p:cNvSpPr>
            <a:spLocks noChangeArrowheads="1"/>
          </p:cNvSpPr>
          <p:nvPr/>
        </p:nvSpPr>
        <p:spPr bwMode="auto">
          <a:xfrm>
            <a:off x="4859338" y="3786188"/>
            <a:ext cx="1728787" cy="215900"/>
          </a:xfrm>
          <a:custGeom>
            <a:avLst/>
            <a:gdLst>
              <a:gd name="T0" fmla="*/ 0 w 1728215"/>
              <a:gd name="T1" fmla="*/ 0 h 216369"/>
              <a:gd name="T2" fmla="*/ 1728215 w 1728215"/>
              <a:gd name="T3" fmla="*/ 216369 h 216369"/>
            </a:gdLst>
            <a:ahLst/>
            <a:cxnLst/>
            <a:rect l="T0" t="T1" r="T2" b="T3"/>
            <a:pathLst>
              <a:path w="1728215" h="216369">
                <a:moveTo>
                  <a:pt x="0" y="216369"/>
                </a:moveTo>
                <a:lnTo>
                  <a:pt x="1728215" y="216369"/>
                </a:lnTo>
                <a:lnTo>
                  <a:pt x="1728215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8" name="object 49"/>
          <p:cNvSpPr>
            <a:spLocks noChangeArrowheads="1"/>
          </p:cNvSpPr>
          <p:nvPr/>
        </p:nvSpPr>
        <p:spPr bwMode="auto">
          <a:xfrm>
            <a:off x="6588125" y="3786188"/>
            <a:ext cx="792163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59" name="object 50"/>
          <p:cNvSpPr>
            <a:spLocks noChangeArrowheads="1"/>
          </p:cNvSpPr>
          <p:nvPr/>
        </p:nvSpPr>
        <p:spPr bwMode="auto">
          <a:xfrm>
            <a:off x="7380288" y="3786188"/>
            <a:ext cx="936625" cy="215900"/>
          </a:xfrm>
          <a:custGeom>
            <a:avLst/>
            <a:gdLst>
              <a:gd name="T0" fmla="*/ 0 w 936104"/>
              <a:gd name="T1" fmla="*/ 0 h 216369"/>
              <a:gd name="T2" fmla="*/ 936104 w 936104"/>
              <a:gd name="T3" fmla="*/ 216369 h 216369"/>
            </a:gdLst>
            <a:ahLst/>
            <a:cxnLst/>
            <a:rect l="T0" t="T1" r="T2" b="T3"/>
            <a:pathLst>
              <a:path w="936104" h="216369">
                <a:moveTo>
                  <a:pt x="0" y="216369"/>
                </a:moveTo>
                <a:lnTo>
                  <a:pt x="936104" y="216369"/>
                </a:lnTo>
                <a:lnTo>
                  <a:pt x="936104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0" name="object 51"/>
          <p:cNvSpPr>
            <a:spLocks noChangeArrowheads="1"/>
          </p:cNvSpPr>
          <p:nvPr/>
        </p:nvSpPr>
        <p:spPr bwMode="auto">
          <a:xfrm>
            <a:off x="8316913" y="3786188"/>
            <a:ext cx="792162" cy="215900"/>
          </a:xfrm>
          <a:custGeom>
            <a:avLst/>
            <a:gdLst>
              <a:gd name="T0" fmla="*/ 0 w 792086"/>
              <a:gd name="T1" fmla="*/ 0 h 216369"/>
              <a:gd name="T2" fmla="*/ 792086 w 792086"/>
              <a:gd name="T3" fmla="*/ 216369 h 216369"/>
            </a:gdLst>
            <a:ahLst/>
            <a:cxnLst/>
            <a:rect l="T0" t="T1" r="T2" b="T3"/>
            <a:pathLst>
              <a:path w="792086" h="216369">
                <a:moveTo>
                  <a:pt x="0" y="216369"/>
                </a:moveTo>
                <a:lnTo>
                  <a:pt x="792086" y="216369"/>
                </a:lnTo>
                <a:lnTo>
                  <a:pt x="792086" y="0"/>
                </a:lnTo>
                <a:lnTo>
                  <a:pt x="0" y="0"/>
                </a:lnTo>
                <a:lnTo>
                  <a:pt x="0" y="216369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1" name="object 52"/>
          <p:cNvSpPr>
            <a:spLocks noChangeArrowheads="1"/>
          </p:cNvSpPr>
          <p:nvPr/>
        </p:nvSpPr>
        <p:spPr bwMode="auto">
          <a:xfrm>
            <a:off x="755650" y="4002088"/>
            <a:ext cx="4103688" cy="517525"/>
          </a:xfrm>
          <a:custGeom>
            <a:avLst/>
            <a:gdLst>
              <a:gd name="T0" fmla="*/ 0 w 4104512"/>
              <a:gd name="T1" fmla="*/ 0 h 518159"/>
              <a:gd name="T2" fmla="*/ 4104512 w 4104512"/>
              <a:gd name="T3" fmla="*/ 518159 h 518159"/>
            </a:gdLst>
            <a:ahLst/>
            <a:cxnLst/>
            <a:rect l="T0" t="T1" r="T2" b="T3"/>
            <a:pathLst>
              <a:path w="4104512" h="518159">
                <a:moveTo>
                  <a:pt x="0" y="518159"/>
                </a:moveTo>
                <a:lnTo>
                  <a:pt x="4104512" y="518159"/>
                </a:lnTo>
                <a:lnTo>
                  <a:pt x="4104512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2" name="object 53"/>
          <p:cNvSpPr>
            <a:spLocks noChangeArrowheads="1"/>
          </p:cNvSpPr>
          <p:nvPr/>
        </p:nvSpPr>
        <p:spPr bwMode="auto">
          <a:xfrm>
            <a:off x="4859338" y="4002088"/>
            <a:ext cx="1728787" cy="517525"/>
          </a:xfrm>
          <a:custGeom>
            <a:avLst/>
            <a:gdLst>
              <a:gd name="T0" fmla="*/ 0 w 1728215"/>
              <a:gd name="T1" fmla="*/ 0 h 518159"/>
              <a:gd name="T2" fmla="*/ 1728215 w 1728215"/>
              <a:gd name="T3" fmla="*/ 518159 h 518159"/>
            </a:gdLst>
            <a:ahLst/>
            <a:cxnLst/>
            <a:rect l="T0" t="T1" r="T2" b="T3"/>
            <a:pathLst>
              <a:path w="1728215" h="518159">
                <a:moveTo>
                  <a:pt x="0" y="518159"/>
                </a:moveTo>
                <a:lnTo>
                  <a:pt x="1728215" y="518159"/>
                </a:lnTo>
                <a:lnTo>
                  <a:pt x="1728215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3" name="object 54"/>
          <p:cNvSpPr>
            <a:spLocks noChangeArrowheads="1"/>
          </p:cNvSpPr>
          <p:nvPr/>
        </p:nvSpPr>
        <p:spPr bwMode="auto">
          <a:xfrm>
            <a:off x="6588125" y="4002088"/>
            <a:ext cx="792163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4" name="object 56"/>
          <p:cNvSpPr>
            <a:spLocks noChangeArrowheads="1"/>
          </p:cNvSpPr>
          <p:nvPr/>
        </p:nvSpPr>
        <p:spPr bwMode="auto">
          <a:xfrm>
            <a:off x="8316913" y="4002088"/>
            <a:ext cx="792162" cy="517525"/>
          </a:xfrm>
          <a:custGeom>
            <a:avLst/>
            <a:gdLst>
              <a:gd name="T0" fmla="*/ 0 w 792086"/>
              <a:gd name="T1" fmla="*/ 0 h 518159"/>
              <a:gd name="T2" fmla="*/ 792086 w 792086"/>
              <a:gd name="T3" fmla="*/ 518159 h 518159"/>
            </a:gdLst>
            <a:ahLst/>
            <a:cxnLst/>
            <a:rect l="T0" t="T1" r="T2" b="T3"/>
            <a:pathLst>
              <a:path w="792086" h="518159">
                <a:moveTo>
                  <a:pt x="0" y="518159"/>
                </a:moveTo>
                <a:lnTo>
                  <a:pt x="792086" y="518159"/>
                </a:lnTo>
                <a:lnTo>
                  <a:pt x="792086" y="0"/>
                </a:lnTo>
                <a:lnTo>
                  <a:pt x="0" y="0"/>
                </a:lnTo>
                <a:lnTo>
                  <a:pt x="0" y="518159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5" name="object 57"/>
          <p:cNvSpPr>
            <a:spLocks noChangeArrowheads="1"/>
          </p:cNvSpPr>
          <p:nvPr/>
        </p:nvSpPr>
        <p:spPr bwMode="auto">
          <a:xfrm>
            <a:off x="755650" y="45196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6" name="object 58"/>
          <p:cNvSpPr>
            <a:spLocks noChangeArrowheads="1"/>
          </p:cNvSpPr>
          <p:nvPr/>
        </p:nvSpPr>
        <p:spPr bwMode="auto">
          <a:xfrm>
            <a:off x="4859338" y="45196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7" name="object 59"/>
          <p:cNvSpPr>
            <a:spLocks noChangeArrowheads="1"/>
          </p:cNvSpPr>
          <p:nvPr/>
        </p:nvSpPr>
        <p:spPr bwMode="auto">
          <a:xfrm>
            <a:off x="6588125" y="45196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8" name="object 60"/>
          <p:cNvSpPr>
            <a:spLocks noChangeArrowheads="1"/>
          </p:cNvSpPr>
          <p:nvPr/>
        </p:nvSpPr>
        <p:spPr bwMode="auto">
          <a:xfrm>
            <a:off x="7380288" y="45196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69" name="object 61"/>
          <p:cNvSpPr>
            <a:spLocks noChangeArrowheads="1"/>
          </p:cNvSpPr>
          <p:nvPr/>
        </p:nvSpPr>
        <p:spPr bwMode="auto">
          <a:xfrm>
            <a:off x="8316913" y="45196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E8D0D0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0" name="object 62"/>
          <p:cNvSpPr>
            <a:spLocks noChangeArrowheads="1"/>
          </p:cNvSpPr>
          <p:nvPr/>
        </p:nvSpPr>
        <p:spPr bwMode="auto">
          <a:xfrm>
            <a:off x="755650" y="48244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1" name="object 63"/>
          <p:cNvSpPr>
            <a:spLocks noChangeArrowheads="1"/>
          </p:cNvSpPr>
          <p:nvPr/>
        </p:nvSpPr>
        <p:spPr bwMode="auto">
          <a:xfrm>
            <a:off x="4859338" y="48244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2" name="object 64"/>
          <p:cNvSpPr>
            <a:spLocks noChangeArrowheads="1"/>
          </p:cNvSpPr>
          <p:nvPr/>
        </p:nvSpPr>
        <p:spPr bwMode="auto">
          <a:xfrm>
            <a:off x="6588125" y="48244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3" name="object 65"/>
          <p:cNvSpPr>
            <a:spLocks noChangeArrowheads="1"/>
          </p:cNvSpPr>
          <p:nvPr/>
        </p:nvSpPr>
        <p:spPr bwMode="auto">
          <a:xfrm>
            <a:off x="7380288" y="48244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4" name="object 66"/>
          <p:cNvSpPr>
            <a:spLocks noChangeArrowheads="1"/>
          </p:cNvSpPr>
          <p:nvPr/>
        </p:nvSpPr>
        <p:spPr bwMode="auto">
          <a:xfrm>
            <a:off x="8316913" y="48244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4E9E9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5" name="object 67"/>
          <p:cNvSpPr>
            <a:spLocks noChangeArrowheads="1"/>
          </p:cNvSpPr>
          <p:nvPr/>
        </p:nvSpPr>
        <p:spPr bwMode="auto">
          <a:xfrm>
            <a:off x="0" y="5129213"/>
            <a:ext cx="755650" cy="914400"/>
          </a:xfrm>
          <a:custGeom>
            <a:avLst/>
            <a:gdLst>
              <a:gd name="T0" fmla="*/ 0 w 755573"/>
              <a:gd name="T1" fmla="*/ 0 h 914400"/>
              <a:gd name="T2" fmla="*/ 755573 w 755573"/>
              <a:gd name="T3" fmla="*/ 914400 h 914400"/>
            </a:gdLst>
            <a:ahLst/>
            <a:cxnLst/>
            <a:rect l="T0" t="T1" r="T2" b="T3"/>
            <a:pathLst>
              <a:path w="755573" h="914400">
                <a:moveTo>
                  <a:pt x="0" y="914400"/>
                </a:moveTo>
                <a:lnTo>
                  <a:pt x="755573" y="914400"/>
                </a:lnTo>
                <a:lnTo>
                  <a:pt x="755573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6" name="object 68"/>
          <p:cNvSpPr>
            <a:spLocks noChangeArrowheads="1"/>
          </p:cNvSpPr>
          <p:nvPr/>
        </p:nvSpPr>
        <p:spPr bwMode="auto">
          <a:xfrm>
            <a:off x="755650" y="51292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7" name="object 69"/>
          <p:cNvSpPr>
            <a:spLocks noChangeArrowheads="1"/>
          </p:cNvSpPr>
          <p:nvPr/>
        </p:nvSpPr>
        <p:spPr bwMode="auto">
          <a:xfrm>
            <a:off x="4859338" y="51292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8" name="object 70"/>
          <p:cNvSpPr>
            <a:spLocks noChangeArrowheads="1"/>
          </p:cNvSpPr>
          <p:nvPr/>
        </p:nvSpPr>
        <p:spPr bwMode="auto">
          <a:xfrm>
            <a:off x="6588125" y="51292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79" name="object 71"/>
          <p:cNvSpPr>
            <a:spLocks noChangeArrowheads="1"/>
          </p:cNvSpPr>
          <p:nvPr/>
        </p:nvSpPr>
        <p:spPr bwMode="auto">
          <a:xfrm>
            <a:off x="7380288" y="51292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0" name="object 72"/>
          <p:cNvSpPr>
            <a:spLocks noChangeArrowheads="1"/>
          </p:cNvSpPr>
          <p:nvPr/>
        </p:nvSpPr>
        <p:spPr bwMode="auto">
          <a:xfrm>
            <a:off x="8316913" y="51292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1" name="object 73"/>
          <p:cNvSpPr>
            <a:spLocks noChangeArrowheads="1"/>
          </p:cNvSpPr>
          <p:nvPr/>
        </p:nvSpPr>
        <p:spPr bwMode="auto">
          <a:xfrm>
            <a:off x="755650" y="54340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2" name="object 74"/>
          <p:cNvSpPr>
            <a:spLocks noChangeArrowheads="1"/>
          </p:cNvSpPr>
          <p:nvPr/>
        </p:nvSpPr>
        <p:spPr bwMode="auto">
          <a:xfrm>
            <a:off x="4859338" y="54340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3" name="object 75"/>
          <p:cNvSpPr>
            <a:spLocks noChangeArrowheads="1"/>
          </p:cNvSpPr>
          <p:nvPr/>
        </p:nvSpPr>
        <p:spPr bwMode="auto">
          <a:xfrm>
            <a:off x="6588125" y="54340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4" name="object 76"/>
          <p:cNvSpPr>
            <a:spLocks noChangeArrowheads="1"/>
          </p:cNvSpPr>
          <p:nvPr/>
        </p:nvSpPr>
        <p:spPr bwMode="auto">
          <a:xfrm>
            <a:off x="7380288" y="54340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5" name="object 77"/>
          <p:cNvSpPr>
            <a:spLocks noChangeArrowheads="1"/>
          </p:cNvSpPr>
          <p:nvPr/>
        </p:nvSpPr>
        <p:spPr bwMode="auto">
          <a:xfrm>
            <a:off x="8316913" y="54340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6" name="object 78"/>
          <p:cNvSpPr>
            <a:spLocks noChangeArrowheads="1"/>
          </p:cNvSpPr>
          <p:nvPr/>
        </p:nvSpPr>
        <p:spPr bwMode="auto">
          <a:xfrm>
            <a:off x="755650" y="5738813"/>
            <a:ext cx="4103688" cy="304800"/>
          </a:xfrm>
          <a:custGeom>
            <a:avLst/>
            <a:gdLst>
              <a:gd name="T0" fmla="*/ 0 w 4104512"/>
              <a:gd name="T1" fmla="*/ 0 h 304800"/>
              <a:gd name="T2" fmla="*/ 4104512 w 4104512"/>
              <a:gd name="T3" fmla="*/ 304800 h 304800"/>
            </a:gdLst>
            <a:ahLst/>
            <a:cxnLst/>
            <a:rect l="T0" t="T1" r="T2" b="T3"/>
            <a:pathLst>
              <a:path w="4104512" h="304800">
                <a:moveTo>
                  <a:pt x="0" y="304800"/>
                </a:moveTo>
                <a:lnTo>
                  <a:pt x="4104512" y="304800"/>
                </a:lnTo>
                <a:lnTo>
                  <a:pt x="4104512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7" name="object 79"/>
          <p:cNvSpPr>
            <a:spLocks noChangeArrowheads="1"/>
          </p:cNvSpPr>
          <p:nvPr/>
        </p:nvSpPr>
        <p:spPr bwMode="auto">
          <a:xfrm>
            <a:off x="4859338" y="5738813"/>
            <a:ext cx="1728787" cy="304800"/>
          </a:xfrm>
          <a:custGeom>
            <a:avLst/>
            <a:gdLst>
              <a:gd name="T0" fmla="*/ 0 w 1728215"/>
              <a:gd name="T1" fmla="*/ 0 h 304800"/>
              <a:gd name="T2" fmla="*/ 1728215 w 1728215"/>
              <a:gd name="T3" fmla="*/ 304800 h 304800"/>
            </a:gdLst>
            <a:ahLst/>
            <a:cxnLst/>
            <a:rect l="T0" t="T1" r="T2" b="T3"/>
            <a:pathLst>
              <a:path w="1728215" h="304800">
                <a:moveTo>
                  <a:pt x="0" y="304800"/>
                </a:moveTo>
                <a:lnTo>
                  <a:pt x="1728215" y="304800"/>
                </a:lnTo>
                <a:lnTo>
                  <a:pt x="1728215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8" name="object 80"/>
          <p:cNvSpPr>
            <a:spLocks noChangeArrowheads="1"/>
          </p:cNvSpPr>
          <p:nvPr/>
        </p:nvSpPr>
        <p:spPr bwMode="auto">
          <a:xfrm>
            <a:off x="6588125" y="5738813"/>
            <a:ext cx="792163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89" name="object 81"/>
          <p:cNvSpPr>
            <a:spLocks noChangeArrowheads="1"/>
          </p:cNvSpPr>
          <p:nvPr/>
        </p:nvSpPr>
        <p:spPr bwMode="auto">
          <a:xfrm>
            <a:off x="7380288" y="5738813"/>
            <a:ext cx="936625" cy="304800"/>
          </a:xfrm>
          <a:custGeom>
            <a:avLst/>
            <a:gdLst>
              <a:gd name="T0" fmla="*/ 0 w 936104"/>
              <a:gd name="T1" fmla="*/ 0 h 304800"/>
              <a:gd name="T2" fmla="*/ 936104 w 936104"/>
              <a:gd name="T3" fmla="*/ 304800 h 304800"/>
            </a:gdLst>
            <a:ahLst/>
            <a:cxnLst/>
            <a:rect l="T0" t="T1" r="T2" b="T3"/>
            <a:pathLst>
              <a:path w="936104" h="304800">
                <a:moveTo>
                  <a:pt x="0" y="304800"/>
                </a:moveTo>
                <a:lnTo>
                  <a:pt x="936104" y="304800"/>
                </a:lnTo>
                <a:lnTo>
                  <a:pt x="936104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0" name="object 82"/>
          <p:cNvSpPr>
            <a:spLocks noChangeArrowheads="1"/>
          </p:cNvSpPr>
          <p:nvPr/>
        </p:nvSpPr>
        <p:spPr bwMode="auto">
          <a:xfrm>
            <a:off x="8316913" y="5738813"/>
            <a:ext cx="792162" cy="304800"/>
          </a:xfrm>
          <a:custGeom>
            <a:avLst/>
            <a:gdLst>
              <a:gd name="T0" fmla="*/ 0 w 792086"/>
              <a:gd name="T1" fmla="*/ 0 h 304800"/>
              <a:gd name="T2" fmla="*/ 792086 w 792086"/>
              <a:gd name="T3" fmla="*/ 304800 h 304800"/>
            </a:gdLst>
            <a:ahLst/>
            <a:cxnLst/>
            <a:rect l="T0" t="T1" r="T2" b="T3"/>
            <a:pathLst>
              <a:path w="792086" h="304800">
                <a:moveTo>
                  <a:pt x="0" y="304800"/>
                </a:moveTo>
                <a:lnTo>
                  <a:pt x="792086" y="304800"/>
                </a:lnTo>
                <a:lnTo>
                  <a:pt x="792086" y="0"/>
                </a:lnTo>
                <a:lnTo>
                  <a:pt x="0" y="0"/>
                </a:lnTo>
                <a:lnTo>
                  <a:pt x="0" y="304800"/>
                </a:lnTo>
                <a:close/>
              </a:path>
            </a:pathLst>
          </a:custGeom>
          <a:solidFill>
            <a:srgbClr val="FFDB92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1" name="object 83"/>
          <p:cNvSpPr>
            <a:spLocks noChangeArrowheads="1"/>
          </p:cNvSpPr>
          <p:nvPr/>
        </p:nvSpPr>
        <p:spPr bwMode="auto">
          <a:xfrm>
            <a:off x="0" y="6043613"/>
            <a:ext cx="755650" cy="793750"/>
          </a:xfrm>
          <a:custGeom>
            <a:avLst/>
            <a:gdLst>
              <a:gd name="T0" fmla="*/ 0 w 755573"/>
              <a:gd name="T1" fmla="*/ 0 h 792479"/>
              <a:gd name="T2" fmla="*/ 755573 w 755573"/>
              <a:gd name="T3" fmla="*/ 792479 h 792479"/>
            </a:gdLst>
            <a:ahLst/>
            <a:cxnLst/>
            <a:rect l="T0" t="T1" r="T2" b="T3"/>
            <a:pathLst>
              <a:path w="755573" h="792479">
                <a:moveTo>
                  <a:pt x="0" y="792480"/>
                </a:moveTo>
                <a:lnTo>
                  <a:pt x="755573" y="792480"/>
                </a:lnTo>
                <a:lnTo>
                  <a:pt x="755573" y="0"/>
                </a:lnTo>
                <a:lnTo>
                  <a:pt x="0" y="0"/>
                </a:lnTo>
                <a:lnTo>
                  <a:pt x="0" y="79248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2" name="object 84"/>
          <p:cNvSpPr>
            <a:spLocks noChangeArrowheads="1"/>
          </p:cNvSpPr>
          <p:nvPr/>
        </p:nvSpPr>
        <p:spPr bwMode="auto">
          <a:xfrm>
            <a:off x="755650" y="6043613"/>
            <a:ext cx="4103688" cy="396875"/>
          </a:xfrm>
          <a:custGeom>
            <a:avLst/>
            <a:gdLst>
              <a:gd name="T0" fmla="*/ 0 w 4104512"/>
              <a:gd name="T1" fmla="*/ 0 h 396239"/>
              <a:gd name="T2" fmla="*/ 4104512 w 4104512"/>
              <a:gd name="T3" fmla="*/ 396239 h 396239"/>
            </a:gdLst>
            <a:ahLst/>
            <a:cxnLst/>
            <a:rect l="T0" t="T1" r="T2" b="T3"/>
            <a:pathLst>
              <a:path w="4104512" h="396239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3" name="object 85"/>
          <p:cNvSpPr>
            <a:spLocks noChangeArrowheads="1"/>
          </p:cNvSpPr>
          <p:nvPr/>
        </p:nvSpPr>
        <p:spPr bwMode="auto">
          <a:xfrm>
            <a:off x="4859338" y="6043613"/>
            <a:ext cx="1728787" cy="396875"/>
          </a:xfrm>
          <a:custGeom>
            <a:avLst/>
            <a:gdLst>
              <a:gd name="T0" fmla="*/ 0 w 1728215"/>
              <a:gd name="T1" fmla="*/ 0 h 396239"/>
              <a:gd name="T2" fmla="*/ 1728215 w 1728215"/>
              <a:gd name="T3" fmla="*/ 396239 h 396239"/>
            </a:gdLst>
            <a:ahLst/>
            <a:cxnLst/>
            <a:rect l="T0" t="T1" r="T2" b="T3"/>
            <a:pathLst>
              <a:path w="1728215" h="396239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4" name="object 86"/>
          <p:cNvSpPr>
            <a:spLocks noChangeArrowheads="1"/>
          </p:cNvSpPr>
          <p:nvPr/>
        </p:nvSpPr>
        <p:spPr bwMode="auto">
          <a:xfrm>
            <a:off x="6588125" y="6043613"/>
            <a:ext cx="792163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5" name="object 87"/>
          <p:cNvSpPr>
            <a:spLocks noChangeArrowheads="1"/>
          </p:cNvSpPr>
          <p:nvPr/>
        </p:nvSpPr>
        <p:spPr bwMode="auto">
          <a:xfrm>
            <a:off x="7380288" y="6043613"/>
            <a:ext cx="936625" cy="396875"/>
          </a:xfrm>
          <a:custGeom>
            <a:avLst/>
            <a:gdLst>
              <a:gd name="T0" fmla="*/ 0 w 936104"/>
              <a:gd name="T1" fmla="*/ 0 h 396239"/>
              <a:gd name="T2" fmla="*/ 936104 w 936104"/>
              <a:gd name="T3" fmla="*/ 396239 h 396239"/>
            </a:gdLst>
            <a:ahLst/>
            <a:cxnLst/>
            <a:rect l="T0" t="T1" r="T2" b="T3"/>
            <a:pathLst>
              <a:path w="936104" h="396239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6" name="object 88"/>
          <p:cNvSpPr>
            <a:spLocks noChangeArrowheads="1"/>
          </p:cNvSpPr>
          <p:nvPr/>
        </p:nvSpPr>
        <p:spPr bwMode="auto">
          <a:xfrm>
            <a:off x="8086725" y="6043613"/>
            <a:ext cx="1057275" cy="396875"/>
          </a:xfrm>
          <a:custGeom>
            <a:avLst/>
            <a:gdLst>
              <a:gd name="T0" fmla="*/ 0 w 792086"/>
              <a:gd name="T1" fmla="*/ 0 h 396239"/>
              <a:gd name="T2" fmla="*/ 792086 w 792086"/>
              <a:gd name="T3" fmla="*/ 396239 h 396239"/>
            </a:gdLst>
            <a:ahLst/>
            <a:cxnLst/>
            <a:rect l="T0" t="T1" r="T2" b="T3"/>
            <a:pathLst>
              <a:path w="792086" h="396239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CCC1DA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7" name="object 89"/>
          <p:cNvSpPr>
            <a:spLocks noChangeArrowheads="1"/>
          </p:cNvSpPr>
          <p:nvPr/>
        </p:nvSpPr>
        <p:spPr bwMode="auto">
          <a:xfrm>
            <a:off x="755650" y="6440488"/>
            <a:ext cx="4103688" cy="396875"/>
          </a:xfrm>
          <a:custGeom>
            <a:avLst/>
            <a:gdLst>
              <a:gd name="T0" fmla="*/ 0 w 4104512"/>
              <a:gd name="T1" fmla="*/ 0 h 396240"/>
              <a:gd name="T2" fmla="*/ 4104512 w 4104512"/>
              <a:gd name="T3" fmla="*/ 396240 h 396240"/>
            </a:gdLst>
            <a:ahLst/>
            <a:cxnLst/>
            <a:rect l="T0" t="T1" r="T2" b="T3"/>
            <a:pathLst>
              <a:path w="4104512" h="396240">
                <a:moveTo>
                  <a:pt x="0" y="396240"/>
                </a:moveTo>
                <a:lnTo>
                  <a:pt x="4104512" y="396240"/>
                </a:lnTo>
                <a:lnTo>
                  <a:pt x="4104512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8" name="object 90"/>
          <p:cNvSpPr>
            <a:spLocks noChangeArrowheads="1"/>
          </p:cNvSpPr>
          <p:nvPr/>
        </p:nvSpPr>
        <p:spPr bwMode="auto">
          <a:xfrm>
            <a:off x="4859338" y="6440488"/>
            <a:ext cx="1728787" cy="396875"/>
          </a:xfrm>
          <a:custGeom>
            <a:avLst/>
            <a:gdLst>
              <a:gd name="T0" fmla="*/ 0 w 1728215"/>
              <a:gd name="T1" fmla="*/ 0 h 396240"/>
              <a:gd name="T2" fmla="*/ 1728215 w 1728215"/>
              <a:gd name="T3" fmla="*/ 396240 h 396240"/>
            </a:gdLst>
            <a:ahLst/>
            <a:cxnLst/>
            <a:rect l="T0" t="T1" r="T2" b="T3"/>
            <a:pathLst>
              <a:path w="1728215" h="396240">
                <a:moveTo>
                  <a:pt x="0" y="396240"/>
                </a:moveTo>
                <a:lnTo>
                  <a:pt x="1728215" y="396240"/>
                </a:lnTo>
                <a:lnTo>
                  <a:pt x="1728215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99" name="object 91"/>
          <p:cNvSpPr>
            <a:spLocks noChangeArrowheads="1"/>
          </p:cNvSpPr>
          <p:nvPr/>
        </p:nvSpPr>
        <p:spPr bwMode="auto">
          <a:xfrm>
            <a:off x="6588125" y="6440488"/>
            <a:ext cx="792163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0" name="object 92"/>
          <p:cNvSpPr>
            <a:spLocks noChangeArrowheads="1"/>
          </p:cNvSpPr>
          <p:nvPr/>
        </p:nvSpPr>
        <p:spPr bwMode="auto">
          <a:xfrm>
            <a:off x="7380288" y="6440488"/>
            <a:ext cx="936625" cy="396875"/>
          </a:xfrm>
          <a:custGeom>
            <a:avLst/>
            <a:gdLst>
              <a:gd name="T0" fmla="*/ 0 w 936104"/>
              <a:gd name="T1" fmla="*/ 0 h 396240"/>
              <a:gd name="T2" fmla="*/ 936104 w 936104"/>
              <a:gd name="T3" fmla="*/ 396240 h 396240"/>
            </a:gdLst>
            <a:ahLst/>
            <a:cxnLst/>
            <a:rect l="T0" t="T1" r="T2" b="T3"/>
            <a:pathLst>
              <a:path w="936104" h="396240">
                <a:moveTo>
                  <a:pt x="0" y="396240"/>
                </a:moveTo>
                <a:lnTo>
                  <a:pt x="936104" y="396240"/>
                </a:lnTo>
                <a:lnTo>
                  <a:pt x="936104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1" name="object 93"/>
          <p:cNvSpPr>
            <a:spLocks noChangeArrowheads="1"/>
          </p:cNvSpPr>
          <p:nvPr/>
        </p:nvSpPr>
        <p:spPr bwMode="auto">
          <a:xfrm>
            <a:off x="8316913" y="6440488"/>
            <a:ext cx="792162" cy="396875"/>
          </a:xfrm>
          <a:custGeom>
            <a:avLst/>
            <a:gdLst>
              <a:gd name="T0" fmla="*/ 0 w 792086"/>
              <a:gd name="T1" fmla="*/ 0 h 396240"/>
              <a:gd name="T2" fmla="*/ 792086 w 792086"/>
              <a:gd name="T3" fmla="*/ 396240 h 396240"/>
            </a:gdLst>
            <a:ahLst/>
            <a:cxnLst/>
            <a:rect l="T0" t="T1" r="T2" b="T3"/>
            <a:pathLst>
              <a:path w="792086" h="396240">
                <a:moveTo>
                  <a:pt x="0" y="396240"/>
                </a:moveTo>
                <a:lnTo>
                  <a:pt x="792086" y="396240"/>
                </a:lnTo>
                <a:lnTo>
                  <a:pt x="792086" y="0"/>
                </a:lnTo>
                <a:lnTo>
                  <a:pt x="0" y="0"/>
                </a:lnTo>
                <a:lnTo>
                  <a:pt x="0" y="396240"/>
                </a:lnTo>
                <a:close/>
              </a:path>
            </a:pathLst>
          </a:custGeom>
          <a:solidFill>
            <a:srgbClr val="E6DFEB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2" name="object 94"/>
          <p:cNvSpPr>
            <a:spLocks noChangeArrowheads="1"/>
          </p:cNvSpPr>
          <p:nvPr/>
        </p:nvSpPr>
        <p:spPr bwMode="auto">
          <a:xfrm>
            <a:off x="755650" y="987425"/>
            <a:ext cx="0" cy="5856288"/>
          </a:xfrm>
          <a:custGeom>
            <a:avLst/>
            <a:gdLst>
              <a:gd name="T0" fmla="*/ 0 h 5855769"/>
              <a:gd name="T1" fmla="*/ 5855769 h 5855769"/>
            </a:gdLst>
            <a:ahLst/>
            <a:cxnLst/>
            <a:rect l="0" t="T0" r="0" b="T1"/>
            <a:pathLst>
              <a:path h="5855769">
                <a:moveTo>
                  <a:pt x="0" y="0"/>
                </a:moveTo>
                <a:lnTo>
                  <a:pt x="0" y="5855769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3" name="object 95"/>
          <p:cNvSpPr>
            <a:spLocks noChangeArrowheads="1"/>
          </p:cNvSpPr>
          <p:nvPr/>
        </p:nvSpPr>
        <p:spPr bwMode="auto">
          <a:xfrm>
            <a:off x="4859338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4" name="object 96"/>
          <p:cNvSpPr>
            <a:spLocks noChangeArrowheads="1"/>
          </p:cNvSpPr>
          <p:nvPr/>
        </p:nvSpPr>
        <p:spPr bwMode="auto">
          <a:xfrm>
            <a:off x="658812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5" name="object 97"/>
          <p:cNvSpPr>
            <a:spLocks noChangeArrowheads="1"/>
          </p:cNvSpPr>
          <p:nvPr/>
        </p:nvSpPr>
        <p:spPr bwMode="auto">
          <a:xfrm>
            <a:off x="7380288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6" name="object 98"/>
          <p:cNvSpPr>
            <a:spLocks noChangeArrowheads="1"/>
          </p:cNvSpPr>
          <p:nvPr/>
        </p:nvSpPr>
        <p:spPr bwMode="auto">
          <a:xfrm>
            <a:off x="7380288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7" name="object 99"/>
          <p:cNvSpPr>
            <a:spLocks noChangeArrowheads="1"/>
          </p:cNvSpPr>
          <p:nvPr/>
        </p:nvSpPr>
        <p:spPr bwMode="auto">
          <a:xfrm>
            <a:off x="8316913" y="327025"/>
            <a:ext cx="0" cy="2336800"/>
          </a:xfrm>
          <a:custGeom>
            <a:avLst/>
            <a:gdLst>
              <a:gd name="T0" fmla="*/ 0 h 2337942"/>
              <a:gd name="T1" fmla="*/ 2337942 h 2337942"/>
            </a:gdLst>
            <a:ahLst/>
            <a:cxnLst/>
            <a:rect l="0" t="T0" r="0" b="T1"/>
            <a:pathLst>
              <a:path h="2337942">
                <a:moveTo>
                  <a:pt x="0" y="0"/>
                </a:moveTo>
                <a:lnTo>
                  <a:pt x="0" y="2337942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8" name="object 100"/>
          <p:cNvSpPr>
            <a:spLocks noChangeArrowheads="1"/>
          </p:cNvSpPr>
          <p:nvPr/>
        </p:nvSpPr>
        <p:spPr bwMode="auto">
          <a:xfrm>
            <a:off x="8316913" y="2955925"/>
            <a:ext cx="0" cy="3887788"/>
          </a:xfrm>
          <a:custGeom>
            <a:avLst/>
            <a:gdLst>
              <a:gd name="T0" fmla="*/ 0 h 3886634"/>
              <a:gd name="T1" fmla="*/ 3886634 h 3886634"/>
            </a:gdLst>
            <a:ahLst/>
            <a:cxnLst/>
            <a:rect l="0" t="T0" r="0" b="T1"/>
            <a:pathLst>
              <a:path h="3886634">
                <a:moveTo>
                  <a:pt x="0" y="0"/>
                </a:moveTo>
                <a:lnTo>
                  <a:pt x="0" y="3886634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09" name="object 101"/>
          <p:cNvSpPr>
            <a:spLocks noChangeArrowheads="1"/>
          </p:cNvSpPr>
          <p:nvPr/>
        </p:nvSpPr>
        <p:spPr bwMode="auto">
          <a:xfrm>
            <a:off x="0" y="1006475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381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0" name="object 102"/>
          <p:cNvSpPr>
            <a:spLocks noChangeArrowheads="1"/>
          </p:cNvSpPr>
          <p:nvPr/>
        </p:nvSpPr>
        <p:spPr bwMode="auto">
          <a:xfrm>
            <a:off x="749300" y="125253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1" name="object 103"/>
          <p:cNvSpPr>
            <a:spLocks noChangeArrowheads="1"/>
          </p:cNvSpPr>
          <p:nvPr/>
        </p:nvSpPr>
        <p:spPr bwMode="auto">
          <a:xfrm>
            <a:off x="749300" y="17430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2" name="object 104"/>
          <p:cNvSpPr>
            <a:spLocks noChangeArrowheads="1"/>
          </p:cNvSpPr>
          <p:nvPr/>
        </p:nvSpPr>
        <p:spPr bwMode="auto">
          <a:xfrm>
            <a:off x="749300" y="20478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3" name="object 105"/>
          <p:cNvSpPr>
            <a:spLocks noChangeArrowheads="1"/>
          </p:cNvSpPr>
          <p:nvPr/>
        </p:nvSpPr>
        <p:spPr bwMode="auto">
          <a:xfrm>
            <a:off x="749300" y="23526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4" name="object 106"/>
          <p:cNvSpPr>
            <a:spLocks noChangeArrowheads="1"/>
          </p:cNvSpPr>
          <p:nvPr/>
        </p:nvSpPr>
        <p:spPr bwMode="auto">
          <a:xfrm>
            <a:off x="749300" y="26574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5" name="object 107"/>
          <p:cNvSpPr>
            <a:spLocks noChangeArrowheads="1"/>
          </p:cNvSpPr>
          <p:nvPr/>
        </p:nvSpPr>
        <p:spPr bwMode="auto">
          <a:xfrm>
            <a:off x="749300" y="2962275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6" name="object 108"/>
          <p:cNvSpPr>
            <a:spLocks noChangeArrowheads="1"/>
          </p:cNvSpPr>
          <p:nvPr/>
        </p:nvSpPr>
        <p:spPr bwMode="auto">
          <a:xfrm>
            <a:off x="749300" y="34813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7" name="object 109"/>
          <p:cNvSpPr>
            <a:spLocks noChangeArrowheads="1"/>
          </p:cNvSpPr>
          <p:nvPr/>
        </p:nvSpPr>
        <p:spPr bwMode="auto">
          <a:xfrm>
            <a:off x="749300" y="37861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8" name="object 110"/>
          <p:cNvSpPr>
            <a:spLocks noChangeArrowheads="1"/>
          </p:cNvSpPr>
          <p:nvPr/>
        </p:nvSpPr>
        <p:spPr bwMode="auto">
          <a:xfrm>
            <a:off x="749300" y="40020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19" name="object 111"/>
          <p:cNvSpPr>
            <a:spLocks noChangeArrowheads="1"/>
          </p:cNvSpPr>
          <p:nvPr/>
        </p:nvSpPr>
        <p:spPr bwMode="auto">
          <a:xfrm>
            <a:off x="749300" y="45196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0" name="object 112"/>
          <p:cNvSpPr>
            <a:spLocks noChangeArrowheads="1"/>
          </p:cNvSpPr>
          <p:nvPr/>
        </p:nvSpPr>
        <p:spPr bwMode="auto">
          <a:xfrm>
            <a:off x="749300" y="48244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1" name="object 113"/>
          <p:cNvSpPr>
            <a:spLocks noChangeArrowheads="1"/>
          </p:cNvSpPr>
          <p:nvPr/>
        </p:nvSpPr>
        <p:spPr bwMode="auto">
          <a:xfrm>
            <a:off x="0" y="51292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2" name="object 114"/>
          <p:cNvSpPr>
            <a:spLocks noChangeArrowheads="1"/>
          </p:cNvSpPr>
          <p:nvPr/>
        </p:nvSpPr>
        <p:spPr bwMode="auto">
          <a:xfrm>
            <a:off x="749300" y="54340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3" name="object 115"/>
          <p:cNvSpPr>
            <a:spLocks noChangeArrowheads="1"/>
          </p:cNvSpPr>
          <p:nvPr/>
        </p:nvSpPr>
        <p:spPr bwMode="auto">
          <a:xfrm>
            <a:off x="749300" y="5738813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4" name="object 116"/>
          <p:cNvSpPr>
            <a:spLocks noChangeArrowheads="1"/>
          </p:cNvSpPr>
          <p:nvPr/>
        </p:nvSpPr>
        <p:spPr bwMode="auto">
          <a:xfrm>
            <a:off x="0" y="604361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5" name="object 117"/>
          <p:cNvSpPr>
            <a:spLocks noChangeArrowheads="1"/>
          </p:cNvSpPr>
          <p:nvPr/>
        </p:nvSpPr>
        <p:spPr bwMode="auto">
          <a:xfrm>
            <a:off x="749300" y="6440488"/>
            <a:ext cx="8366125" cy="0"/>
          </a:xfrm>
          <a:custGeom>
            <a:avLst/>
            <a:gdLst>
              <a:gd name="T0" fmla="*/ 0 w 8365566"/>
              <a:gd name="T1" fmla="*/ 8365566 w 8365566"/>
            </a:gdLst>
            <a:ahLst/>
            <a:cxnLst/>
            <a:rect l="T0" t="0" r="T1" b="0"/>
            <a:pathLst>
              <a:path w="8365566">
                <a:moveTo>
                  <a:pt x="0" y="0"/>
                </a:moveTo>
                <a:lnTo>
                  <a:pt x="8365566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6" name="object 118"/>
          <p:cNvSpPr>
            <a:spLocks noChangeArrowheads="1"/>
          </p:cNvSpPr>
          <p:nvPr/>
        </p:nvSpPr>
        <p:spPr bwMode="auto">
          <a:xfrm>
            <a:off x="0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7" name="object 119"/>
          <p:cNvSpPr>
            <a:spLocks noChangeArrowheads="1"/>
          </p:cNvSpPr>
          <p:nvPr/>
        </p:nvSpPr>
        <p:spPr bwMode="auto">
          <a:xfrm>
            <a:off x="9109075" y="327025"/>
            <a:ext cx="0" cy="6516688"/>
          </a:xfrm>
          <a:custGeom>
            <a:avLst/>
            <a:gdLst>
              <a:gd name="T0" fmla="*/ 0 h 6516677"/>
              <a:gd name="T1" fmla="*/ 6516677 h 6516677"/>
            </a:gdLst>
            <a:ahLst/>
            <a:cxnLst/>
            <a:rect l="0" t="T0" r="0" b="T1"/>
            <a:pathLst>
              <a:path h="6516677">
                <a:moveTo>
                  <a:pt x="0" y="0"/>
                </a:moveTo>
                <a:lnTo>
                  <a:pt x="0" y="6516677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8" name="object 120"/>
          <p:cNvSpPr>
            <a:spLocks noChangeArrowheads="1"/>
          </p:cNvSpPr>
          <p:nvPr/>
        </p:nvSpPr>
        <p:spPr bwMode="auto">
          <a:xfrm>
            <a:off x="0" y="333375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29" name="object 121"/>
          <p:cNvSpPr>
            <a:spLocks noChangeArrowheads="1"/>
          </p:cNvSpPr>
          <p:nvPr/>
        </p:nvSpPr>
        <p:spPr bwMode="auto">
          <a:xfrm>
            <a:off x="0" y="6837363"/>
            <a:ext cx="9115425" cy="0"/>
          </a:xfrm>
          <a:custGeom>
            <a:avLst/>
            <a:gdLst>
              <a:gd name="T0" fmla="*/ 0 w 9114790"/>
              <a:gd name="T1" fmla="*/ 9114790 w 9114790"/>
            </a:gdLst>
            <a:ahLst/>
            <a:cxnLst/>
            <a:rect l="T0" t="0" r="T1" b="0"/>
            <a:pathLst>
              <a:path w="9114790">
                <a:moveTo>
                  <a:pt x="0" y="0"/>
                </a:moveTo>
                <a:lnTo>
                  <a:pt x="9114790" y="0"/>
                </a:lnTo>
              </a:path>
            </a:pathLst>
          </a:custGeom>
          <a:noFill/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30" name="object 122"/>
          <p:cNvSpPr txBox="1">
            <a:spLocks noChangeArrowheads="1"/>
          </p:cNvSpPr>
          <p:nvPr/>
        </p:nvSpPr>
        <p:spPr bwMode="auto">
          <a:xfrm>
            <a:off x="747713" y="382588"/>
            <a:ext cx="336391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693738" indent="-681038" algn="ctr"/>
            <a:r>
              <a:rPr lang="ru-RU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Налоги и сборы, установленные законодательством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6" name="object 123"/>
          <p:cNvSpPr txBox="1"/>
          <p:nvPr/>
        </p:nvSpPr>
        <p:spPr>
          <a:xfrm>
            <a:off x="5064125" y="568325"/>
            <a:ext cx="1319213" cy="195263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О</a:t>
            </a:r>
            <a:r>
              <a:rPr sz="1200" b="1" spc="-2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sz="1200" b="1" spc="-1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с</a:t>
            </a:r>
            <a:r>
              <a:rPr sz="1200" b="1" spc="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ной</a:t>
            </a:r>
            <a:r>
              <a:rPr sz="1200" b="1" spc="-25" dirty="0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б</a:t>
            </a:r>
            <a:r>
              <a:rPr sz="1200" b="1" spc="-8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ю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д</a:t>
            </a:r>
            <a:r>
              <a:rPr sz="1200" b="1" spc="-30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ж</a:t>
            </a:r>
            <a:r>
              <a:rPr sz="1200" b="1" spc="-5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е</a:t>
            </a:r>
            <a:r>
              <a:rPr sz="1200" b="1" dirty="0" err="1">
                <a:solidFill>
                  <a:srgbClr val="FFFFFF"/>
                </a:solidFill>
                <a:latin typeface="+mn-lt"/>
                <a:cs typeface="Times New Roman" panose="02020603050405020304" pitchFamily="18" charset="0"/>
              </a:rPr>
              <a:t>т</a:t>
            </a:r>
            <a:endParaRPr sz="12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32" name="object 124"/>
          <p:cNvSpPr txBox="1">
            <a:spLocks noChangeArrowheads="1"/>
          </p:cNvSpPr>
          <p:nvPr/>
        </p:nvSpPr>
        <p:spPr bwMode="auto">
          <a:xfrm>
            <a:off x="6613525" y="368300"/>
            <a:ext cx="766763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indent="3175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Бюджеты поселений гор/сельск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33" name="object 126"/>
          <p:cNvSpPr txBox="1">
            <a:spLocks noChangeArrowheads="1"/>
          </p:cNvSpPr>
          <p:nvPr/>
        </p:nvSpPr>
        <p:spPr bwMode="auto">
          <a:xfrm>
            <a:off x="8316913" y="385763"/>
            <a:ext cx="827087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solidFill>
                  <a:srgbClr val="FFFFFF"/>
                </a:solidFill>
                <a:latin typeface="Calibri" pitchFamily="34" charset="0"/>
                <a:cs typeface="Times New Roman" pitchFamily="18" charset="0"/>
              </a:rPr>
              <a:t>Бюджет городского округа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29" name="object 127"/>
          <p:cNvSpPr txBox="1"/>
          <p:nvPr/>
        </p:nvSpPr>
        <p:spPr>
          <a:xfrm>
            <a:off x="82804" y="2269393"/>
            <a:ext cx="316865" cy="160083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000" b="1">
                <a:latin typeface="+mn-lt"/>
                <a:cs typeface="Times New Roman" panose="02020603050405020304" pitchFamily="18" charset="0"/>
              </a:rPr>
              <a:t>Ф</a:t>
            </a:r>
            <a:r>
              <a:rPr sz="2000" b="1" spc="-35">
                <a:latin typeface="+mn-lt"/>
                <a:cs typeface="Times New Roman" panose="02020603050405020304" pitchFamily="18" charset="0"/>
              </a:rPr>
              <a:t>е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ер</a:t>
            </a:r>
            <a:r>
              <a:rPr sz="20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л</a:t>
            </a:r>
            <a:r>
              <a:rPr sz="2000" b="1" spc="10">
                <a:latin typeface="+mn-lt"/>
                <a:cs typeface="Times New Roman" panose="02020603050405020304" pitchFamily="18" charset="0"/>
              </a:rPr>
              <a:t>ь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н</a:t>
            </a:r>
            <a:r>
              <a:rPr sz="20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2000" b="1">
                <a:latin typeface="+mn-lt"/>
                <a:cs typeface="Times New Roman" panose="02020603050405020304" pitchFamily="18" charset="0"/>
              </a:rPr>
              <a:t>е</a:t>
            </a:r>
            <a:endParaRPr sz="20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0" name="object 128"/>
          <p:cNvSpPr txBox="1"/>
          <p:nvPr/>
        </p:nvSpPr>
        <p:spPr>
          <a:xfrm>
            <a:off x="835025" y="1020763"/>
            <a:ext cx="26066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ль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орган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й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1" name="object 129"/>
          <p:cNvSpPr txBox="1"/>
          <p:nvPr/>
        </p:nvSpPr>
        <p:spPr>
          <a:xfrm>
            <a:off x="5489575" y="1020763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2" name="object 130"/>
          <p:cNvSpPr txBox="1"/>
          <p:nvPr/>
        </p:nvSpPr>
        <p:spPr>
          <a:xfrm>
            <a:off x="835025" y="1389063"/>
            <a:ext cx="27241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ды</a:t>
            </a:r>
            <a:r>
              <a:rPr sz="1400" b="1" spc="-3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20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ц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3" name="object 132"/>
          <p:cNvSpPr txBox="1"/>
          <p:nvPr/>
        </p:nvSpPr>
        <p:spPr>
          <a:xfrm>
            <a:off x="6588125" y="1412875"/>
            <a:ext cx="792163" cy="287338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/2%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39" name="object 134"/>
          <p:cNvSpPr txBox="1">
            <a:spLocks noChangeArrowheads="1"/>
          </p:cNvSpPr>
          <p:nvPr/>
        </p:nvSpPr>
        <p:spPr bwMode="auto">
          <a:xfrm>
            <a:off x="8456613" y="1389063"/>
            <a:ext cx="515937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15%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835025" y="1784350"/>
            <a:ext cx="18208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err="1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 err="1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15" err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err="1">
                <a:latin typeface="+mn-lt"/>
                <a:cs typeface="Times New Roman" panose="02020603050405020304" pitchFamily="18" charset="0"/>
              </a:rPr>
              <a:t>о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5487988" y="1784350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42" name="object 137"/>
          <p:cNvSpPr txBox="1">
            <a:spLocks noChangeArrowheads="1"/>
          </p:cNvSpPr>
          <p:nvPr/>
        </p:nvSpPr>
        <p:spPr bwMode="auto">
          <a:xfrm>
            <a:off x="6942138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3" name="object 138"/>
          <p:cNvSpPr txBox="1">
            <a:spLocks noChangeArrowheads="1"/>
          </p:cNvSpPr>
          <p:nvPr/>
        </p:nvSpPr>
        <p:spPr bwMode="auto">
          <a:xfrm>
            <a:off x="7807325" y="17843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4" name="object 139"/>
          <p:cNvSpPr txBox="1">
            <a:spLocks noChangeArrowheads="1"/>
          </p:cNvSpPr>
          <p:nvPr/>
        </p:nvSpPr>
        <p:spPr bwMode="auto">
          <a:xfrm>
            <a:off x="8670925" y="17843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835025" y="2089150"/>
            <a:ext cx="29718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льную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ю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46" name="object 141"/>
          <p:cNvSpPr txBox="1">
            <a:spLocks noChangeArrowheads="1"/>
          </p:cNvSpPr>
          <p:nvPr/>
        </p:nvSpPr>
        <p:spPr bwMode="auto">
          <a:xfrm>
            <a:off x="5534025" y="2089150"/>
            <a:ext cx="3841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40%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7" name="object 142"/>
          <p:cNvSpPr txBox="1">
            <a:spLocks noChangeArrowheads="1"/>
          </p:cNvSpPr>
          <p:nvPr/>
        </p:nvSpPr>
        <p:spPr bwMode="auto">
          <a:xfrm>
            <a:off x="6942138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8" name="object 143"/>
          <p:cNvSpPr txBox="1">
            <a:spLocks noChangeArrowheads="1"/>
          </p:cNvSpPr>
          <p:nvPr/>
        </p:nvSpPr>
        <p:spPr bwMode="auto">
          <a:xfrm>
            <a:off x="7807325" y="20891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49" name="object 144"/>
          <p:cNvSpPr txBox="1">
            <a:spLocks noChangeArrowheads="1"/>
          </p:cNvSpPr>
          <p:nvPr/>
        </p:nvSpPr>
        <p:spPr bwMode="auto">
          <a:xfrm>
            <a:off x="8670925" y="20891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835025" y="2393950"/>
            <a:ext cx="38544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э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пи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сы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ья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5534025" y="23939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50%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52" name="object 147"/>
          <p:cNvSpPr txBox="1">
            <a:spLocks noChangeArrowheads="1"/>
          </p:cNvSpPr>
          <p:nvPr/>
        </p:nvSpPr>
        <p:spPr bwMode="auto">
          <a:xfrm>
            <a:off x="6942138" y="23939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53" name="object 148"/>
          <p:cNvSpPr txBox="1">
            <a:spLocks noChangeArrowheads="1"/>
          </p:cNvSpPr>
          <p:nvPr/>
        </p:nvSpPr>
        <p:spPr bwMode="auto">
          <a:xfrm>
            <a:off x="7807325" y="2393950"/>
            <a:ext cx="84138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54" name="object 149"/>
          <p:cNvSpPr txBox="1">
            <a:spLocks noChangeArrowheads="1"/>
          </p:cNvSpPr>
          <p:nvPr/>
        </p:nvSpPr>
        <p:spPr bwMode="auto">
          <a:xfrm>
            <a:off x="8670925" y="2393950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835025" y="2698750"/>
            <a:ext cx="2220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кци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зы</a:t>
            </a:r>
            <a:r>
              <a:rPr sz="1400" b="1" spc="1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 dirty="0" err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 dirty="0" err="1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 spc="-15" dirty="0" err="1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5" dirty="0" err="1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еп</a:t>
            </a:r>
            <a:r>
              <a:rPr sz="1400" b="1" spc="-5" dirty="0" err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0" dirty="0" err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dirty="0" err="1">
                <a:latin typeface="+mn-lt"/>
                <a:cs typeface="Times New Roman" panose="02020603050405020304" pitchFamily="18" charset="0"/>
              </a:rPr>
              <a:t>дукты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5534025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90%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7658100" y="2698750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58" name="object 153"/>
          <p:cNvSpPr txBox="1">
            <a:spLocks noChangeArrowheads="1"/>
          </p:cNvSpPr>
          <p:nvPr/>
        </p:nvSpPr>
        <p:spPr bwMode="auto">
          <a:xfrm>
            <a:off x="835025" y="3003550"/>
            <a:ext cx="3382963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Налог на добычу общераспространенных полезных ископаемых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4" name="object 154"/>
          <p:cNvSpPr txBox="1"/>
          <p:nvPr/>
        </p:nvSpPr>
        <p:spPr>
          <a:xfrm>
            <a:off x="5487988" y="3109913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60" name="object 155"/>
          <p:cNvSpPr txBox="1">
            <a:spLocks noChangeArrowheads="1"/>
          </p:cNvSpPr>
          <p:nvPr/>
        </p:nvSpPr>
        <p:spPr bwMode="auto">
          <a:xfrm>
            <a:off x="6942138" y="3109913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1" name="object 156"/>
          <p:cNvSpPr txBox="1">
            <a:spLocks noChangeArrowheads="1"/>
          </p:cNvSpPr>
          <p:nvPr/>
        </p:nvSpPr>
        <p:spPr bwMode="auto">
          <a:xfrm>
            <a:off x="7810500" y="3103563"/>
            <a:ext cx="793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2" name="object 157"/>
          <p:cNvSpPr txBox="1">
            <a:spLocks noChangeArrowheads="1"/>
          </p:cNvSpPr>
          <p:nvPr/>
        </p:nvSpPr>
        <p:spPr bwMode="auto">
          <a:xfrm>
            <a:off x="8672513" y="3103563"/>
            <a:ext cx="80962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8" name="object 158"/>
          <p:cNvSpPr txBox="1"/>
          <p:nvPr/>
        </p:nvSpPr>
        <p:spPr>
          <a:xfrm>
            <a:off x="835025" y="3521075"/>
            <a:ext cx="387191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чу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лез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аем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9" name="object 159"/>
          <p:cNvSpPr txBox="1"/>
          <p:nvPr/>
        </p:nvSpPr>
        <p:spPr>
          <a:xfrm>
            <a:off x="5534025" y="3521075"/>
            <a:ext cx="3841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60%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65" name="object 160"/>
          <p:cNvSpPr txBox="1">
            <a:spLocks noChangeArrowheads="1"/>
          </p:cNvSpPr>
          <p:nvPr/>
        </p:nvSpPr>
        <p:spPr bwMode="auto">
          <a:xfrm>
            <a:off x="6942138" y="352107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6" name="object 161"/>
          <p:cNvSpPr txBox="1">
            <a:spLocks noChangeArrowheads="1"/>
          </p:cNvSpPr>
          <p:nvPr/>
        </p:nvSpPr>
        <p:spPr bwMode="auto">
          <a:xfrm>
            <a:off x="7810500" y="3516313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67" name="object 162"/>
          <p:cNvSpPr txBox="1">
            <a:spLocks noChangeArrowheads="1"/>
          </p:cNvSpPr>
          <p:nvPr/>
        </p:nvSpPr>
        <p:spPr bwMode="auto">
          <a:xfrm>
            <a:off x="8672513" y="3516313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835025" y="3786188"/>
            <a:ext cx="30575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125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-80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дарс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ая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ш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(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п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)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5489575" y="37846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70" name="object 165"/>
          <p:cNvSpPr txBox="1">
            <a:spLocks noChangeArrowheads="1"/>
          </p:cNvSpPr>
          <p:nvPr/>
        </p:nvSpPr>
        <p:spPr bwMode="auto">
          <a:xfrm>
            <a:off x="6780213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1" name="object 166"/>
          <p:cNvSpPr txBox="1">
            <a:spLocks noChangeArrowheads="1"/>
          </p:cNvSpPr>
          <p:nvPr/>
        </p:nvSpPr>
        <p:spPr bwMode="auto">
          <a:xfrm>
            <a:off x="76454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2" name="object 167"/>
          <p:cNvSpPr txBox="1">
            <a:spLocks noChangeArrowheads="1"/>
          </p:cNvSpPr>
          <p:nvPr/>
        </p:nvSpPr>
        <p:spPr bwMode="auto">
          <a:xfrm>
            <a:off x="8509000" y="3800475"/>
            <a:ext cx="406400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2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2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3" name="object 168"/>
          <p:cNvSpPr txBox="1">
            <a:spLocks noChangeArrowheads="1"/>
          </p:cNvSpPr>
          <p:nvPr/>
        </p:nvSpPr>
        <p:spPr bwMode="auto">
          <a:xfrm>
            <a:off x="835025" y="4043363"/>
            <a:ext cx="339883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Налог, взимаемый в связи с применением упрощенной системы налогообложения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9" name="object 169"/>
          <p:cNvSpPr txBox="1"/>
          <p:nvPr/>
        </p:nvSpPr>
        <p:spPr>
          <a:xfrm>
            <a:off x="5487988" y="4149725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3</a:t>
            </a:r>
            <a:r>
              <a:rPr sz="1400" b="1" spc="5" dirty="0" smtClean="0">
                <a:latin typeface="+mn-lt"/>
                <a:cs typeface="Times New Roman" panose="02020603050405020304" pitchFamily="18" charset="0"/>
              </a:rPr>
              <a:t>0</a:t>
            </a:r>
            <a:r>
              <a:rPr sz="1400" b="1" spc="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75" name="object 170"/>
          <p:cNvSpPr txBox="1">
            <a:spLocks noChangeArrowheads="1"/>
          </p:cNvSpPr>
          <p:nvPr/>
        </p:nvSpPr>
        <p:spPr bwMode="auto">
          <a:xfrm>
            <a:off x="6942138" y="4149725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6" name="object 171"/>
          <p:cNvSpPr txBox="1">
            <a:spLocks noChangeArrowheads="1"/>
          </p:cNvSpPr>
          <p:nvPr/>
        </p:nvSpPr>
        <p:spPr bwMode="auto">
          <a:xfrm>
            <a:off x="7602538" y="4143375"/>
            <a:ext cx="4746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 dirty="0">
                <a:latin typeface="Calibri" pitchFamily="34" charset="0"/>
                <a:cs typeface="Times New Roman" pitchFamily="18" charset="0"/>
              </a:rPr>
              <a:t>7</a:t>
            </a:r>
            <a:r>
              <a:rPr lang="ru-RU" sz="1400" b="1" dirty="0" smtClean="0">
                <a:latin typeface="Calibri" pitchFamily="34" charset="0"/>
                <a:cs typeface="Times New Roman" pitchFamily="18" charset="0"/>
              </a:rPr>
              <a:t>0 </a:t>
            </a:r>
            <a:r>
              <a:rPr lang="ru-RU" sz="1400" b="1" dirty="0">
                <a:latin typeface="Calibri" pitchFamily="34" charset="0"/>
                <a:cs typeface="Times New Roman" pitchFamily="18" charset="0"/>
              </a:rPr>
              <a:t>%</a:t>
            </a:r>
            <a:endParaRPr lang="ru-RU" sz="14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77" name="object 172"/>
          <p:cNvSpPr txBox="1">
            <a:spLocks noChangeArrowheads="1"/>
          </p:cNvSpPr>
          <p:nvPr/>
        </p:nvSpPr>
        <p:spPr bwMode="auto">
          <a:xfrm>
            <a:off x="8672513" y="4143375"/>
            <a:ext cx="809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3" name="object 173"/>
          <p:cNvSpPr txBox="1"/>
          <p:nvPr/>
        </p:nvSpPr>
        <p:spPr>
          <a:xfrm>
            <a:off x="835025" y="4564063"/>
            <a:ext cx="28733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2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ме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r>
              <a:rPr sz="1400" b="1" spc="-35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д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79" name="object 174"/>
          <p:cNvSpPr txBox="1">
            <a:spLocks noChangeArrowheads="1"/>
          </p:cNvSpPr>
          <p:nvPr/>
        </p:nvSpPr>
        <p:spPr bwMode="auto">
          <a:xfrm>
            <a:off x="6942138" y="4564063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80" name="object 175"/>
          <p:cNvSpPr txBox="1">
            <a:spLocks noChangeArrowheads="1"/>
          </p:cNvSpPr>
          <p:nvPr/>
        </p:nvSpPr>
        <p:spPr bwMode="auto">
          <a:xfrm>
            <a:off x="7613650" y="4564063"/>
            <a:ext cx="47307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" name="object 176"/>
          <p:cNvSpPr txBox="1"/>
          <p:nvPr/>
        </p:nvSpPr>
        <p:spPr>
          <a:xfrm>
            <a:off x="8477250" y="4560888"/>
            <a:ext cx="4746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7" name="object 177"/>
          <p:cNvSpPr txBox="1"/>
          <p:nvPr/>
        </p:nvSpPr>
        <p:spPr>
          <a:xfrm>
            <a:off x="835025" y="4868863"/>
            <a:ext cx="308610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Ед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ельс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ко</a:t>
            </a:r>
            <a:r>
              <a:rPr sz="1400" b="1" spc="-45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озя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ве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8" name="object 178"/>
          <p:cNvSpPr txBox="1"/>
          <p:nvPr/>
        </p:nvSpPr>
        <p:spPr>
          <a:xfrm>
            <a:off x="6588125" y="4868863"/>
            <a:ext cx="792163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 dirty="0">
                <a:latin typeface="+mn-lt"/>
                <a:cs typeface="Times New Roman" panose="02020603050405020304" pitchFamily="18" charset="0"/>
              </a:rPr>
              <a:t>50%</a:t>
            </a:r>
            <a:r>
              <a:rPr lang="ru-RU" sz="1400" b="1" spc="5" dirty="0">
                <a:latin typeface="+mn-lt"/>
                <a:cs typeface="Times New Roman" panose="02020603050405020304" pitchFamily="18" charset="0"/>
              </a:rPr>
              <a:t>/30%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84" name="object 179"/>
          <p:cNvSpPr txBox="1">
            <a:spLocks noChangeArrowheads="1"/>
          </p:cNvSpPr>
          <p:nvPr/>
        </p:nvSpPr>
        <p:spPr bwMode="auto">
          <a:xfrm>
            <a:off x="7416800" y="4868863"/>
            <a:ext cx="8636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50%/70%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85" name="object 180"/>
          <p:cNvSpPr txBox="1">
            <a:spLocks noChangeArrowheads="1"/>
          </p:cNvSpPr>
          <p:nvPr/>
        </p:nvSpPr>
        <p:spPr bwMode="auto">
          <a:xfrm>
            <a:off x="8477250" y="4860925"/>
            <a:ext cx="474663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100%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1" name="object 181"/>
          <p:cNvSpPr txBox="1"/>
          <p:nvPr/>
        </p:nvSpPr>
        <p:spPr>
          <a:xfrm>
            <a:off x="85852" y="5265860"/>
            <a:ext cx="438784" cy="644525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8415" marR="12700" indent="-6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30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ег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- 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2" name="object 182"/>
          <p:cNvSpPr txBox="1"/>
          <p:nvPr/>
        </p:nvSpPr>
        <p:spPr>
          <a:xfrm>
            <a:off x="835025" y="5170488"/>
            <a:ext cx="2774950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орг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ци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3" name="object 183"/>
          <p:cNvSpPr txBox="1"/>
          <p:nvPr/>
        </p:nvSpPr>
        <p:spPr>
          <a:xfrm>
            <a:off x="5487988" y="51704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89" name="object 184"/>
          <p:cNvSpPr txBox="1">
            <a:spLocks noChangeArrowheads="1"/>
          </p:cNvSpPr>
          <p:nvPr/>
        </p:nvSpPr>
        <p:spPr bwMode="auto">
          <a:xfrm>
            <a:off x="6942138" y="51704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0" name="object 185"/>
          <p:cNvSpPr txBox="1">
            <a:spLocks noChangeArrowheads="1"/>
          </p:cNvSpPr>
          <p:nvPr/>
        </p:nvSpPr>
        <p:spPr bwMode="auto">
          <a:xfrm>
            <a:off x="7810500" y="51657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1" name="object 186"/>
          <p:cNvSpPr txBox="1">
            <a:spLocks noChangeArrowheads="1"/>
          </p:cNvSpPr>
          <p:nvPr/>
        </p:nvSpPr>
        <p:spPr bwMode="auto">
          <a:xfrm>
            <a:off x="8672513" y="51657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87" name="object 187"/>
          <p:cNvSpPr txBox="1"/>
          <p:nvPr/>
        </p:nvSpPr>
        <p:spPr>
          <a:xfrm>
            <a:off x="835025" y="5475288"/>
            <a:ext cx="20859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 spc="-40">
                <a:latin typeface="+mn-lt"/>
                <a:cs typeface="Times New Roman" panose="02020603050405020304" pitchFamily="18" charset="0"/>
              </a:rPr>
              <a:t>г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ор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б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88" name="object 188"/>
          <p:cNvSpPr txBox="1"/>
          <p:nvPr/>
        </p:nvSpPr>
        <p:spPr>
          <a:xfrm>
            <a:off x="5487988" y="54752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94" name="object 189"/>
          <p:cNvSpPr txBox="1">
            <a:spLocks noChangeArrowheads="1"/>
          </p:cNvSpPr>
          <p:nvPr/>
        </p:nvSpPr>
        <p:spPr bwMode="auto">
          <a:xfrm>
            <a:off x="6942138" y="54752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5" name="object 190"/>
          <p:cNvSpPr txBox="1">
            <a:spLocks noChangeArrowheads="1"/>
          </p:cNvSpPr>
          <p:nvPr/>
        </p:nvSpPr>
        <p:spPr bwMode="auto">
          <a:xfrm>
            <a:off x="7810500" y="54705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596" name="object 191"/>
          <p:cNvSpPr txBox="1">
            <a:spLocks noChangeArrowheads="1"/>
          </p:cNvSpPr>
          <p:nvPr/>
        </p:nvSpPr>
        <p:spPr bwMode="auto">
          <a:xfrm>
            <a:off x="8672513" y="54705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2" name="object 192"/>
          <p:cNvSpPr txBox="1"/>
          <p:nvPr/>
        </p:nvSpPr>
        <p:spPr>
          <a:xfrm>
            <a:off x="835025" y="5780088"/>
            <a:ext cx="17367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0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ра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спо</a:t>
            </a:r>
            <a:r>
              <a:rPr sz="1400" b="1" spc="-25">
                <a:latin typeface="+mn-lt"/>
                <a:cs typeface="Times New Roman" panose="02020603050405020304" pitchFamily="18" charset="0"/>
              </a:rPr>
              <a:t>р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3" name="object 193"/>
          <p:cNvSpPr txBox="1"/>
          <p:nvPr/>
        </p:nvSpPr>
        <p:spPr>
          <a:xfrm>
            <a:off x="5487988" y="5780088"/>
            <a:ext cx="474662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599" name="object 194"/>
          <p:cNvSpPr txBox="1">
            <a:spLocks noChangeArrowheads="1"/>
          </p:cNvSpPr>
          <p:nvPr/>
        </p:nvSpPr>
        <p:spPr bwMode="auto">
          <a:xfrm>
            <a:off x="6942138" y="5780088"/>
            <a:ext cx="85725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00" name="object 195"/>
          <p:cNvSpPr txBox="1">
            <a:spLocks noChangeArrowheads="1"/>
          </p:cNvSpPr>
          <p:nvPr/>
        </p:nvSpPr>
        <p:spPr bwMode="auto">
          <a:xfrm>
            <a:off x="7810500" y="5775325"/>
            <a:ext cx="79375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601" name="object 196"/>
          <p:cNvSpPr txBox="1">
            <a:spLocks noChangeArrowheads="1"/>
          </p:cNvSpPr>
          <p:nvPr/>
        </p:nvSpPr>
        <p:spPr bwMode="auto">
          <a:xfrm>
            <a:off x="8672513" y="5775325"/>
            <a:ext cx="80962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97" name="object 197"/>
          <p:cNvSpPr txBox="1"/>
          <p:nvPr/>
        </p:nvSpPr>
        <p:spPr>
          <a:xfrm>
            <a:off x="83819" y="6093296"/>
            <a:ext cx="560705" cy="665872"/>
          </a:xfrm>
          <a:prstGeom prst="rect">
            <a:avLst/>
          </a:prstGeom>
        </p:spPr>
        <p:txBody>
          <a:bodyPr vert="vert270" lIns="0" tIns="0" rIns="0" bIns="0"/>
          <a:lstStyle/>
          <a:p>
            <a:pPr marL="111760" marR="12700" indent="-9906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b="1" spc="-20">
                <a:latin typeface="+mn-lt"/>
                <a:cs typeface="Times New Roman" panose="02020603050405020304" pitchFamily="18" charset="0"/>
              </a:rPr>
              <a:t>М</a:t>
            </a:r>
            <a:r>
              <a:rPr b="1" spc="25">
                <a:latin typeface="+mn-lt"/>
                <a:cs typeface="Times New Roman" panose="02020603050405020304" pitchFamily="18" charset="0"/>
              </a:rPr>
              <a:t>е</a:t>
            </a:r>
            <a:r>
              <a:rPr b="1">
                <a:latin typeface="+mn-lt"/>
                <a:cs typeface="Times New Roman" panose="02020603050405020304" pitchFamily="18" charset="0"/>
              </a:rPr>
              <a:t>ст- н</a:t>
            </a:r>
            <a:r>
              <a:rPr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b="1">
                <a:latin typeface="+mn-lt"/>
                <a:cs typeface="Times New Roman" panose="02020603050405020304" pitchFamily="18" charset="0"/>
              </a:rPr>
              <a:t>е</a:t>
            </a:r>
            <a:endParaRPr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98" name="object 198"/>
          <p:cNvSpPr txBox="1"/>
          <p:nvPr/>
        </p:nvSpPr>
        <p:spPr>
          <a:xfrm>
            <a:off x="835025" y="6130925"/>
            <a:ext cx="3049588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r>
              <a:rPr sz="1400" b="1" spc="-3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у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щ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т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в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о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ф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з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ч</a:t>
            </a:r>
            <a:r>
              <a:rPr sz="1400" b="1" spc="10">
                <a:latin typeface="+mn-lt"/>
                <a:cs typeface="Times New Roman" panose="02020603050405020304" pitchFamily="18" charset="0"/>
              </a:rPr>
              <a:t>е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ск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х</a:t>
            </a:r>
            <a:r>
              <a:rPr sz="1400" b="1" spc="40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и</a:t>
            </a:r>
            <a:r>
              <a:rPr sz="1400" b="1">
                <a:latin typeface="+mn-lt"/>
                <a:cs typeface="Times New Roman" panose="02020603050405020304" pitchFamily="18" charset="0"/>
              </a:rPr>
              <a:t>ц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04" name="object 199"/>
          <p:cNvSpPr txBox="1">
            <a:spLocks noChangeArrowheads="1"/>
          </p:cNvSpPr>
          <p:nvPr/>
        </p:nvSpPr>
        <p:spPr bwMode="auto">
          <a:xfrm>
            <a:off x="5668963" y="6081713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0" name="object 200"/>
          <p:cNvSpPr txBox="1"/>
          <p:nvPr/>
        </p:nvSpPr>
        <p:spPr>
          <a:xfrm>
            <a:off x="6750050" y="6130925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06" name="object 201"/>
          <p:cNvSpPr txBox="1">
            <a:spLocks noChangeArrowheads="1"/>
          </p:cNvSpPr>
          <p:nvPr/>
        </p:nvSpPr>
        <p:spPr bwMode="auto">
          <a:xfrm>
            <a:off x="7810500" y="6124575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2" name="object 202"/>
          <p:cNvSpPr txBox="1"/>
          <p:nvPr/>
        </p:nvSpPr>
        <p:spPr>
          <a:xfrm>
            <a:off x="8501063" y="6124575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</a:t>
            </a:r>
            <a:r>
              <a:rPr lang="en-US" sz="1400" b="1" spc="-5" dirty="0">
                <a:latin typeface="+mn-lt"/>
                <a:cs typeface="Times New Roman" panose="02020603050405020304" pitchFamily="18" charset="0"/>
              </a:rPr>
              <a:t>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3" name="object 203"/>
          <p:cNvSpPr txBox="1"/>
          <p:nvPr/>
        </p:nvSpPr>
        <p:spPr>
          <a:xfrm>
            <a:off x="835025" y="6527800"/>
            <a:ext cx="144462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>
                <a:latin typeface="+mn-lt"/>
                <a:cs typeface="Times New Roman" panose="02020603050405020304" pitchFamily="18" charset="0"/>
              </a:rPr>
              <a:t>Зе</a:t>
            </a:r>
            <a:r>
              <a:rPr sz="1400" b="1" spc="5">
                <a:latin typeface="+mn-lt"/>
                <a:cs typeface="Times New Roman" panose="02020603050405020304" pitchFamily="18" charset="0"/>
              </a:rPr>
              <a:t>м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ельн</a:t>
            </a:r>
            <a:r>
              <a:rPr sz="1400" b="1" spc="-10">
                <a:latin typeface="+mn-lt"/>
                <a:cs typeface="Times New Roman" panose="02020603050405020304" pitchFamily="18" charset="0"/>
              </a:rPr>
              <a:t>ы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й</a:t>
            </a:r>
            <a:r>
              <a:rPr sz="1400" b="1" spc="-15">
                <a:latin typeface="+mn-lt"/>
                <a:cs typeface="Times New Roman" panose="02020603050405020304" pitchFamily="18" charset="0"/>
              </a:rPr>
              <a:t> </a:t>
            </a:r>
            <a:r>
              <a:rPr sz="1400" b="1" spc="-5">
                <a:latin typeface="+mn-lt"/>
                <a:cs typeface="Times New Roman" panose="02020603050405020304" pitchFamily="18" charset="0"/>
              </a:rPr>
              <a:t>н</a:t>
            </a:r>
            <a:r>
              <a:rPr sz="1400" b="1" spc="15">
                <a:latin typeface="+mn-lt"/>
                <a:cs typeface="Times New Roman" panose="02020603050405020304" pitchFamily="18" charset="0"/>
              </a:rPr>
              <a:t>а</a:t>
            </a:r>
            <a:r>
              <a:rPr sz="1400" b="1">
                <a:latin typeface="+mn-lt"/>
                <a:cs typeface="Times New Roman" panose="02020603050405020304" pitchFamily="18" charset="0"/>
              </a:rPr>
              <a:t>лог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09" name="object 204"/>
          <p:cNvSpPr txBox="1">
            <a:spLocks noChangeArrowheads="1"/>
          </p:cNvSpPr>
          <p:nvPr/>
        </p:nvSpPr>
        <p:spPr bwMode="auto">
          <a:xfrm>
            <a:off x="5668963" y="6478588"/>
            <a:ext cx="11112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2000" b="1">
                <a:latin typeface="Calibri" pitchFamily="34" charset="0"/>
                <a:cs typeface="Times New Roman" pitchFamily="18" charset="0"/>
              </a:rPr>
              <a:t>-</a:t>
            </a:r>
            <a:endParaRPr lang="ru-RU" sz="2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5" name="object 205"/>
          <p:cNvSpPr txBox="1"/>
          <p:nvPr/>
        </p:nvSpPr>
        <p:spPr>
          <a:xfrm>
            <a:off x="6750050" y="6527800"/>
            <a:ext cx="473075" cy="22542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5">
                <a:latin typeface="+mn-lt"/>
                <a:cs typeface="Times New Roman" panose="02020603050405020304" pitchFamily="18" charset="0"/>
              </a:rPr>
              <a:t>100</a:t>
            </a:r>
            <a:r>
              <a:rPr sz="1400" b="1">
                <a:latin typeface="+mn-lt"/>
                <a:cs typeface="Times New Roman" panose="02020603050405020304" pitchFamily="18" charset="0"/>
              </a:rPr>
              <a:t>%</a:t>
            </a:r>
            <a:endParaRPr sz="140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611" name="object 206"/>
          <p:cNvSpPr txBox="1">
            <a:spLocks noChangeArrowheads="1"/>
          </p:cNvSpPr>
          <p:nvPr/>
        </p:nvSpPr>
        <p:spPr bwMode="auto">
          <a:xfrm>
            <a:off x="7810500" y="6521450"/>
            <a:ext cx="79375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2700" algn="ctr"/>
            <a:r>
              <a:rPr lang="ru-RU" sz="1400" b="1">
                <a:latin typeface="Calibri" pitchFamily="34" charset="0"/>
                <a:cs typeface="Times New Roman" pitchFamily="18" charset="0"/>
              </a:rPr>
              <a:t>-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07" name="object 207"/>
          <p:cNvSpPr txBox="1"/>
          <p:nvPr/>
        </p:nvSpPr>
        <p:spPr>
          <a:xfrm>
            <a:off x="8501063" y="6521450"/>
            <a:ext cx="608012" cy="231775"/>
          </a:xfrm>
          <a:prstGeom prst="rect">
            <a:avLst/>
          </a:prstGeom>
        </p:spPr>
        <p:txBody>
          <a:bodyPr lIns="0" tIns="0" rIns="0" bIns="0"/>
          <a:lstStyle/>
          <a:p>
            <a:pPr marL="127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400" b="1" spc="-5" dirty="0">
                <a:latin typeface="+mn-lt"/>
                <a:cs typeface="Times New Roman" panose="02020603050405020304" pitchFamily="18" charset="0"/>
              </a:rPr>
              <a:t>100%</a:t>
            </a:r>
            <a:endParaRPr sz="1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8" name="Номер слайда 28"/>
          <p:cNvSpPr txBox="1">
            <a:spLocks/>
          </p:cNvSpPr>
          <p:nvPr/>
        </p:nvSpPr>
        <p:spPr>
          <a:xfrm>
            <a:off x="7010400" y="6669088"/>
            <a:ext cx="2133600" cy="188912"/>
          </a:xfrm>
          <a:prstGeom prst="rect">
            <a:avLst/>
          </a:prstGeom>
        </p:spPr>
        <p:txBody>
          <a:bodyPr lIns="0" tIns="0" rIns="0" bIns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D4E2070-CC9C-4C45-8284-E9194C15FCE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13567</TotalTime>
  <Words>3585</Words>
  <Application>Microsoft Office PowerPoint</Application>
  <PresentationFormat>Экран (4:3)</PresentationFormat>
  <Paragraphs>1249</Paragraphs>
  <Slides>35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Что такое «Бюджет для граждан»?</vt:lpstr>
      <vt:lpstr>Что такое бюджет? Какие бывают бюджеты?</vt:lpstr>
      <vt:lpstr>Презентация PowerPoint</vt:lpstr>
      <vt:lpstr>Презентация PowerPoint</vt:lpstr>
      <vt:lpstr>Презентация PowerPoint</vt:lpstr>
      <vt:lpstr>Доходы бюджета – это безвозмездные и безвозвратные поступления денежных средств в бюджет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и неналоговых доходов бюджета муниципального района за 2021 году в разрезе доходных  источников в общей сумме доходов  (тыс.руб)</vt:lpstr>
      <vt:lpstr>Динамика налоговых и неналоговых доходов, тыс. рублей </vt:lpstr>
      <vt:lpstr>Презентация PowerPoint</vt:lpstr>
      <vt:lpstr>Основные направления расходов бюджета муниципального района в 2021 году, тыс.руб</vt:lpstr>
      <vt:lpstr>Презентация PowerPoint</vt:lpstr>
      <vt:lpstr>Презентация PowerPoint</vt:lpstr>
      <vt:lpstr>Презентация PowerPoint</vt:lpstr>
      <vt:lpstr>Презентация PowerPoint</vt:lpstr>
      <vt:lpstr> Расходы на образование</vt:lpstr>
      <vt:lpstr> Расходы на социальную политику</vt:lpstr>
      <vt:lpstr>Презентация PowerPoint</vt:lpstr>
      <vt:lpstr> Реализация национальных проектов на территории Мошенского муниципального района</vt:lpstr>
      <vt:lpstr>  Муниципальные программы Мошенского муниципального района                                                                                               руб.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Давыдов Сергей Игоревич</dc:creator>
  <cp:lastModifiedBy>Заверткина Т.Н.</cp:lastModifiedBy>
  <cp:revision>1453</cp:revision>
  <cp:lastPrinted>2022-05-18T05:17:19Z</cp:lastPrinted>
  <dcterms:created xsi:type="dcterms:W3CDTF">2013-11-11T10:07:08Z</dcterms:created>
  <dcterms:modified xsi:type="dcterms:W3CDTF">2022-05-20T12:29:58Z</dcterms:modified>
</cp:coreProperties>
</file>