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74" r:id="rId1"/>
  </p:sldMasterIdLst>
  <p:notesMasterIdLst>
    <p:notesMasterId r:id="rId19"/>
  </p:notesMasterIdLst>
  <p:handoutMasterIdLst>
    <p:handoutMasterId r:id="rId20"/>
  </p:handoutMasterIdLst>
  <p:sldIdLst>
    <p:sldId id="665" r:id="rId2"/>
    <p:sldId id="869" r:id="rId3"/>
    <p:sldId id="870" r:id="rId4"/>
    <p:sldId id="846" r:id="rId5"/>
    <p:sldId id="847" r:id="rId6"/>
    <p:sldId id="848" r:id="rId7"/>
    <p:sldId id="851" r:id="rId8"/>
    <p:sldId id="854" r:id="rId9"/>
    <p:sldId id="855" r:id="rId10"/>
    <p:sldId id="856" r:id="rId11"/>
    <p:sldId id="809" r:id="rId12"/>
    <p:sldId id="858" r:id="rId13"/>
    <p:sldId id="813" r:id="rId14"/>
    <p:sldId id="859" r:id="rId15"/>
    <p:sldId id="862" r:id="rId16"/>
    <p:sldId id="864" r:id="rId17"/>
    <p:sldId id="836" r:id="rId18"/>
  </p:sldIdLst>
  <p:sldSz cx="9144000" cy="6858000" type="screen4x3"/>
  <p:notesSz cx="6858000" cy="99472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Arial Black" panose="020B0A04020102020204" pitchFamily="34" charset="0"/>
      <p:bold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C35A"/>
    <a:srgbClr val="3333CC"/>
    <a:srgbClr val="FF66CC"/>
    <a:srgbClr val="D0E3F4"/>
    <a:srgbClr val="000000"/>
    <a:srgbClr val="CC66FF"/>
    <a:srgbClr val="FFFF00"/>
    <a:srgbClr val="FFCCFF"/>
    <a:srgbClr val="99FF33"/>
    <a:srgbClr val="FD5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398" autoAdjust="0"/>
  </p:normalViewPr>
  <p:slideViewPr>
    <p:cSldViewPr snapToGrid="0">
      <p:cViewPr varScale="1">
        <p:scale>
          <a:sx n="68" d="100"/>
          <a:sy n="68" d="100"/>
        </p:scale>
        <p:origin x="1266" y="4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8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18AC89-8ED2-48B6-8745-1E4458919BA6}" type="datetime1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664EF-EB73-47F1-ACAE-C5559750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9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BBB727-FAA0-48E6-9325-8F915B003CE0}" type="datetime1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B2081B-294B-41EE-A23E-5945A7FB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0221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376F2-61FB-4FF7-BC35-4C2DDF682D15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9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0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5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659EE-40DE-4C5F-9B5A-2CFD8F093AA7}" type="slidenum">
              <a:rPr lang="ru-RU" altLang="ru-RU" smtClean="0">
                <a:latin typeface="Calibri" panose="020F0502020204030204" pitchFamily="34" charset="0"/>
              </a:rPr>
              <a:pPr/>
              <a:t>15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B61DD2-74BA-4DAF-93CE-0BD20FC83CE7}" type="slidenum">
              <a:rPr lang="ru-RU" altLang="ru-RU" smtClean="0">
                <a:latin typeface="Calibri" panose="020F0502020204030204" pitchFamily="34" charset="0"/>
              </a:rPr>
              <a:pPr/>
              <a:t>16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522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0C75-BCE4-4F1F-AD3E-5C698B7379EF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3B4A-4506-4289-BB2D-44A82CA3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F0F-DCAE-4694-AF65-6DB20F5E2B4E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5C9D-7406-4AAE-8533-92B32452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0475-930F-42F1-8A8D-81BEC5418D25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118E-399A-445D-A8E4-1A29C426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4099-83AF-47D0-AE38-B223F02144E9}" type="datetime1">
              <a:rPr lang="en-US" smtClean="0"/>
              <a:pPr/>
              <a:t>4/15/2024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59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0B8719-CA8A-44D3-97EC-D7C0F38D6965}" type="datetime1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0C7F-8C3E-486E-876F-717743EA9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4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CC56-8B98-444C-B152-FC0DFE6429EA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C239-443B-41D3-B1E8-17EAFCBE0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69A5-F977-4E1B-A11A-AB1D47A07C7A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74ED-241D-4A2A-979D-845E258DC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7CAD-0DD5-44D2-AA98-8D0697E8A297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22C9-473F-4C3B-882E-EA0D062CF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9732-3733-4D83-8E2C-E63F93A6F380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506F-F6D7-448B-AD59-0B0F70D93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8B4D-7EF8-45B7-B50A-9F5B9BFCEB5B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0D2B-7570-46D6-8CB3-B4FD31DA9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E191-23D2-40D0-8953-522E7B0EFB7D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D8A9-A287-4C20-ADEA-17E2D340C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1E2C-D782-45AE-B308-60F67982D329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073D-C153-46BB-8A6A-A39324D81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4517-0E04-4B5D-B3B9-4E84F1BAD881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6A0C-CFFA-448C-88D2-810E1835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BF3FB"/>
            </a:gs>
            <a:gs pos="74000">
              <a:srgbClr val="FFE7F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5446B2-E9FD-4E55-A150-6CD663DB061C}" type="datetime1">
              <a:rPr lang="en-US"/>
              <a:pPr>
                <a:defRPr/>
              </a:pPr>
              <a:t>4/15/2024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1E0CE0-4377-45E6-9C76-34ACC8F1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  <p:sldLayoutId id="2147483814" r:id="rId12"/>
    <p:sldLayoutId id="2147483816" r:id="rId13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27775"/>
            <a:ext cx="2057400" cy="365125"/>
          </a:xfrm>
        </p:spPr>
        <p:txBody>
          <a:bodyPr/>
          <a:lstStyle/>
          <a:p>
            <a:pPr>
              <a:defRPr/>
            </a:pPr>
            <a:fld id="{F0647E33-8DE6-4F54-8EFD-3F6179D98E7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70704" y="1992574"/>
            <a:ext cx="8873296" cy="19379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18000" tIns="10800" rIns="18000" bIns="10800" anchor="ctr">
            <a:sp3d extrusionH="57150">
              <a:bevelT w="38100" h="38100"/>
              <a:bevelB w="57150" h="38100" prst="artDeco"/>
            </a:sp3d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35088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14475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ru-RU" alt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50800" dist="50800" dir="5400000" algn="ctr" rotWithShape="0">
                  <a:srgbClr val="3333FF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36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36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Отчет </a:t>
            </a:r>
            <a:endParaRPr lang="ru-RU" altLang="ru-RU" sz="36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об исполнении </a:t>
            </a: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altLang="ru-RU" sz="36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бюджета Мошенского сельского поселения за 2023 год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3333CC"/>
                </a:solidFill>
              </a:rPr>
              <a:t>(на </a:t>
            </a:r>
            <a:r>
              <a:rPr lang="ru-RU" sz="2800" b="1" dirty="0">
                <a:solidFill>
                  <a:srgbClr val="3333CC"/>
                </a:solidFill>
              </a:rPr>
              <a:t>основе проекта </a:t>
            </a:r>
            <a:r>
              <a:rPr lang="ru-RU" sz="2800" b="1" dirty="0" smtClean="0">
                <a:solidFill>
                  <a:srgbClr val="3333CC"/>
                </a:solidFill>
              </a:rPr>
              <a:t>решения </a:t>
            </a:r>
            <a:r>
              <a:rPr lang="ru-RU" sz="2800" b="1" dirty="0" smtClean="0">
                <a:solidFill>
                  <a:srgbClr val="3333CC"/>
                </a:solidFill>
              </a:rPr>
              <a:t>Думы Мошенского муниципального округа </a:t>
            </a:r>
            <a:r>
              <a:rPr lang="ru-RU" sz="2800" b="1" dirty="0" smtClean="0">
                <a:solidFill>
                  <a:srgbClr val="3333CC"/>
                </a:solidFill>
              </a:rPr>
              <a:t>«Об </a:t>
            </a:r>
            <a:r>
              <a:rPr lang="ru-RU" sz="2800" b="1" dirty="0">
                <a:solidFill>
                  <a:srgbClr val="3333CC"/>
                </a:solidFill>
              </a:rPr>
              <a:t>исполнении </a:t>
            </a:r>
            <a:r>
              <a:rPr lang="ru-RU" sz="2800" b="1" dirty="0" smtClean="0">
                <a:solidFill>
                  <a:srgbClr val="3333CC"/>
                </a:solidFill>
              </a:rPr>
              <a:t>бюджета сельского поселения за 2023 </a:t>
            </a:r>
            <a:r>
              <a:rPr lang="ru-RU" sz="2800" b="1" dirty="0">
                <a:solidFill>
                  <a:srgbClr val="3333CC"/>
                </a:solidFill>
              </a:rPr>
              <a:t>год»)</a:t>
            </a:r>
          </a:p>
          <a:p>
            <a:pPr algn="ctr">
              <a:defRPr/>
            </a:pPr>
            <a:endParaRPr lang="ru-RU" altLang="ru-RU" sz="40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40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комитет финансов Администрации </a:t>
            </a:r>
            <a:endParaRPr lang="ru-RU" altLang="ru-RU" sz="18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Мошенского муниципального </a:t>
            </a: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округа Новгородской области</a:t>
            </a:r>
            <a:endParaRPr lang="ru-RU" altLang="ru-RU" sz="18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2024 </a:t>
            </a:r>
            <a:r>
              <a:rPr lang="ru-RU" altLang="ru-RU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105" y="293745"/>
            <a:ext cx="3239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sz="2400" u="sng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4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89781" y="699818"/>
            <a:ext cx="6854219" cy="132980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Основные </a:t>
            </a:r>
            <a:r>
              <a:rPr lang="ru-RU" sz="2800" b="1" dirty="0" smtClean="0">
                <a:latin typeface="Calibri" pitchFamily="34" charset="0"/>
                <a:cs typeface="+mn-cs"/>
              </a:rPr>
              <a:t>показатели</a:t>
            </a:r>
            <a:endParaRPr lang="ru-RU" sz="2800" b="1" dirty="0">
              <a:latin typeface="Calibri" pitchFamily="34" charset="0"/>
              <a:cs typeface="+mn-cs"/>
            </a:endParaRPr>
          </a:p>
          <a:p>
            <a:pPr algn="ctr" eaLnBrk="1" hangingPunct="1">
              <a:lnSpc>
                <a:spcPts val="2400"/>
              </a:lnSpc>
              <a:defRPr/>
            </a:pPr>
            <a:r>
              <a:rPr lang="ru-RU" sz="2800" b="1" dirty="0" smtClean="0">
                <a:latin typeface="Calibri" pitchFamily="34" charset="0"/>
                <a:cs typeface="+mn-cs"/>
              </a:rPr>
              <a:t>бюджета Мошенского сельского поселения за 2023 год</a:t>
            </a:r>
            <a:endParaRPr lang="ru-RU" sz="2800" b="1" dirty="0">
              <a:latin typeface="Calibri" pitchFamily="34" charset="0"/>
              <a:cs typeface="+mn-cs"/>
            </a:endParaRPr>
          </a:p>
        </p:txBody>
      </p:sp>
      <p:sp>
        <p:nvSpPr>
          <p:cNvPr id="25666" name="Прямоугольник 11"/>
          <p:cNvSpPr>
            <a:spLocks noChangeArrowheads="1"/>
          </p:cNvSpPr>
          <p:nvPr/>
        </p:nvSpPr>
        <p:spPr bwMode="auto">
          <a:xfrm>
            <a:off x="7665262" y="1844675"/>
            <a:ext cx="147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(тыс. </a:t>
            </a:r>
            <a:r>
              <a:rPr lang="ru-RU" altLang="ru-RU" sz="1800" dirty="0"/>
              <a:t>рублей)</a:t>
            </a:r>
          </a:p>
        </p:txBody>
      </p:sp>
      <p:sp>
        <p:nvSpPr>
          <p:cNvPr id="25667" name="Номер слайда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4BE5F-A852-44FA-B3F8-7D3C0D9D6246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81134"/>
              </p:ext>
            </p:extLst>
          </p:nvPr>
        </p:nvGraphicFramePr>
        <p:xfrm>
          <a:off x="365760" y="2342515"/>
          <a:ext cx="8608424" cy="4182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4091"/>
                <a:gridCol w="940526"/>
                <a:gridCol w="1063182"/>
                <a:gridCol w="1086875"/>
                <a:gridCol w="1086875"/>
                <a:gridCol w="1086875"/>
              </a:tblGrid>
              <a:tr h="292970">
                <a:tc rowSpan="2">
                  <a:txBody>
                    <a:bodyPr/>
                    <a:lstStyle/>
                    <a:p>
                      <a:pPr marL="0" indent="0" algn="ctr"/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76355">
                <a:tc vMerge="1"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заплани-ровано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плану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3907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2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4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spc="-5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19 339,1</a:t>
                      </a:r>
                      <a:endParaRPr lang="ru-RU" sz="1400" b="1" i="0" u="none" strike="noStrike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18 692,1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19 228,4</a:t>
                      </a:r>
                      <a:endParaRPr lang="ru-RU" sz="1400" b="1" i="0" u="none" strike="noStrike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sz="1400" spc="-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</a:t>
                      </a:r>
                      <a:r>
                        <a:rPr sz="14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sz="1400" b="1" spc="-1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овые</a:t>
                      </a:r>
                      <a:r>
                        <a:rPr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</a:t>
                      </a:r>
                      <a:r>
                        <a:rPr sz="14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овые</a:t>
                      </a:r>
                      <a:r>
                        <a:rPr sz="1400" b="1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5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3 138,9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3 740,0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sz="1400" b="1" spc="-3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-2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4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мездные</a:t>
                      </a:r>
                      <a:r>
                        <a:rPr sz="1400" b="1" spc="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400" b="1" spc="-1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-2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400" b="1" spc="-2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sz="1400" b="1" spc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ения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16 200,1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15 488,4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15 488,4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3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sz="1400" b="1" spc="-2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spc="-5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</a:t>
                      </a:r>
                      <a:r>
                        <a:rPr sz="1400" b="1" spc="-3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18 778,3</a:t>
                      </a:r>
                      <a:endParaRPr lang="ru-RU" sz="1400" b="1" i="0" u="none" strike="noStrike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19 760,1</a:t>
                      </a:r>
                      <a:endParaRPr lang="ru-RU" sz="1400" b="1" i="0" u="none" strike="noStrike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19 617,7</a:t>
                      </a:r>
                      <a:endParaRPr lang="ru-RU" sz="1400" b="1" i="0" u="none" strike="noStrike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</a:t>
                      </a:r>
                      <a:r>
                        <a:rPr sz="1400" b="1" spc="-3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2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3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иц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4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-), пр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4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-1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sz="1400" b="1" spc="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45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sz="1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560,8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-1068,0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-389,32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49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400" b="1" spc="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b="1" spc="-2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</a:t>
                      </a:r>
                      <a:r>
                        <a:rPr sz="1400" b="1" spc="-6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b="1" spc="-4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чни</a:t>
                      </a:r>
                      <a:r>
                        <a:rPr sz="1400" b="1" spc="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45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инанс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sz="1400" b="1" spc="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400" b="1" spc="-1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ания</a:t>
                      </a:r>
                      <a:r>
                        <a:rPr sz="1400" b="1" spc="0" dirty="0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1400" b="1" spc="-4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-1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sz="1400" b="1" spc="5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b="1" spc="0" dirty="0" err="1" smtClean="0">
                          <a:solidFill>
                            <a:srgbClr val="009A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</a:t>
                      </a:r>
                      <a:endParaRPr sz="1400" dirty="0">
                        <a:solidFill>
                          <a:srgbClr val="009A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560,8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35C35A"/>
                          </a:solidFill>
                          <a:effectLst/>
                          <a:latin typeface="Arial" panose="020B0604020202020204" pitchFamily="34" charset="0"/>
                        </a:rPr>
                        <a:t>-1068,0</a:t>
                      </a:r>
                      <a:endParaRPr lang="ru-RU" sz="1400" b="1" i="0" u="none" strike="noStrike" dirty="0">
                        <a:solidFill>
                          <a:srgbClr val="35C3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35C35A"/>
                          </a:solidFill>
                          <a:effectLst/>
                          <a:latin typeface="Arial" panose="020B0604020202020204" pitchFamily="34" charset="0"/>
                        </a:rPr>
                        <a:t>-389,32</a:t>
                      </a:r>
                      <a:endParaRPr lang="ru-RU" sz="1400" b="1" i="0" u="none" strike="noStrike" dirty="0">
                        <a:solidFill>
                          <a:srgbClr val="35C3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3733" y="12418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8" y="544745"/>
            <a:ext cx="2304256" cy="179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5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00" y="170940"/>
            <a:ext cx="8229599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Исполнение доходной части бюджета Мошенского сельского поселения за 2023 год,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88803"/>
              </p:ext>
            </p:extLst>
          </p:nvPr>
        </p:nvGraphicFramePr>
        <p:xfrm>
          <a:off x="552450" y="1498376"/>
          <a:ext cx="8278040" cy="500089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21365"/>
                <a:gridCol w="925395"/>
                <a:gridCol w="850044"/>
                <a:gridCol w="784260"/>
                <a:gridCol w="1407485"/>
                <a:gridCol w="1289491"/>
              </a:tblGrid>
              <a:tr h="303163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r>
                        <a:rPr lang="ru-RU" sz="160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 2023 в %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</a:tr>
              <a:tr h="303163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плану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факту 2022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Земельный 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1 170,7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имущество физических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налоговые доходы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3 138,9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3 200,7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3 736,9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3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3 138,9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3 203,7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3 739,9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16 200,1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15 488,4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15 488,4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6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 от других бюджетов</a:t>
                      </a:r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, в т.ч.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15 990,1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15 278,4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15 278,4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дотации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субсидии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10 008,2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8 383,1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8 383,1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3 467,2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4 273,6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4 273,6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4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89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19 339,1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18 692,1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19 228,4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102,9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99,4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7944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" y="0"/>
            <a:ext cx="1751343" cy="87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9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552" y="764704"/>
            <a:ext cx="8280413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Расходы бюджета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Мошенского сельского поселения                            в 2023 году, тыс. 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465134"/>
              </p:ext>
            </p:extLst>
          </p:nvPr>
        </p:nvGraphicFramePr>
        <p:xfrm>
          <a:off x="297402" y="2103120"/>
          <a:ext cx="8669643" cy="3611843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2824621"/>
                <a:gridCol w="901337"/>
                <a:gridCol w="1084217"/>
                <a:gridCol w="927463"/>
                <a:gridCol w="1071154"/>
                <a:gridCol w="796834"/>
                <a:gridCol w="1064017"/>
              </a:tblGrid>
              <a:tr h="617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 Общегосударственные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вопросы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598,5%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 Национальная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 Национальная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безопасность и </a:t>
                      </a:r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      правоохранительная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деятельность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1 536,4%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 Национальная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экономика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5 147,7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9 399,8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 Жилищно-коммунальное </a:t>
                      </a:r>
                      <a:r>
                        <a:rPr lang="ru-RU" sz="1400" u="none" strike="noStrike" dirty="0">
                          <a:latin typeface="Arial Narrow" pitchFamily="34" charset="0"/>
                        </a:rPr>
                        <a:t>хозяйство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7 497,9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8 620,6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Arial Narrow" pitchFamily="34" charset="0"/>
                        </a:rPr>
                        <a:t> Физическая культура и спорт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333,5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24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Arial Narrow" pitchFamily="34" charset="0"/>
                        </a:rPr>
                        <a:t>РАСХОДЫ  ВСЕГО</a:t>
                      </a:r>
                      <a:endParaRPr lang="ru-RU" sz="1400" b="1" i="0" u="none" strike="noStrike" dirty="0" smtClean="0">
                        <a:latin typeface="Arial Narrow" pitchFamily="34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11 573,9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18 778,3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19 617,8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123" y="15978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8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8254" y="168580"/>
            <a:ext cx="9144000" cy="1226865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расходной части бюджета Мошенского сельского поселения за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в разрезе разделов и подразделов, тыс.рублей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77075"/>
              </p:ext>
            </p:extLst>
          </p:nvPr>
        </p:nvGraphicFramePr>
        <p:xfrm>
          <a:off x="188685" y="1495008"/>
          <a:ext cx="8800570" cy="4441557"/>
        </p:xfrm>
        <a:graphic>
          <a:graphicData uri="http://schemas.openxmlformats.org/drawingml/2006/table">
            <a:tbl>
              <a:tblPr/>
              <a:tblGrid>
                <a:gridCol w="5367551"/>
                <a:gridCol w="965591"/>
                <a:gridCol w="795193"/>
                <a:gridCol w="993991"/>
                <a:gridCol w="678244"/>
              </a:tblGrid>
              <a:tr h="745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Раздел, подраздел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заплани-ровано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исполне-ния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1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1 443,4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1443,4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88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0106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0113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0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0203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0300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пожарной безопасности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0310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0314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8 532,8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8 531,4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0409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8 532,8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8 531,4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8 761,4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8 620,6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8 761,4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8 620,6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19 760,1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19 617,7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99,3%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254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0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618" y="500687"/>
            <a:ext cx="9144000" cy="60618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Исполнение расходной части бюджета Мошенского сельского поселения</a:t>
            </a:r>
          </a:p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2023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году в разрезе видов расходов, тыс.рублей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35308"/>
              </p:ext>
            </p:extLst>
          </p:nvPr>
        </p:nvGraphicFramePr>
        <p:xfrm>
          <a:off x="345336" y="1277413"/>
          <a:ext cx="8616817" cy="42652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80086"/>
                <a:gridCol w="537813"/>
                <a:gridCol w="860501"/>
                <a:gridCol w="860501"/>
                <a:gridCol w="477916"/>
              </a:tblGrid>
              <a:tr h="751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Заплани-ровано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261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Фонд оплаты труда государственных (муниципальных)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121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4758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Иные выплаты,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за исключением фонда оплаты труда государственных (муниципальных) органов, лицам, привлекаемым согласно законодательству для выполнения отдельных полномочий</a:t>
                      </a: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</a:t>
                      </a:r>
                      <a:endParaRPr lang="ru-RU" sz="1200" dirty="0"/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700,0</a:t>
                      </a:r>
                      <a:endParaRPr lang="ru-RU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699,8</a:t>
                      </a:r>
                      <a:endParaRPr lang="ru-RU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100,0%</a:t>
                      </a:r>
                      <a:endParaRPr lang="ru-RU" sz="1200" dirty="0"/>
                    </a:p>
                  </a:txBody>
                  <a:tcPr marL="9525" marR="9525" marT="9525" marB="0" anchor="b"/>
                </a:tc>
              </a:tr>
              <a:tr h="499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Взносы по обязательному социальному страхованию на выплаты денежного содержания и иные выплаты работникам государственных (муниципальных)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129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9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Закупка товаров,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работ, услуг в целях  капитального ремонта государственного (муниципального)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 Narrow" pitchFamily="34" charset="0"/>
                        </a:rPr>
                        <a:t>Прочая закупка товаров, работ и услуг для обеспечения государственных (муниципальных) нужд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244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17 123,1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16 980,9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Премии и гранты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Иные выплаты населению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Иные межбюджетные</a:t>
                      </a:r>
                      <a:r>
                        <a:rPr lang="ru-RU" sz="1200" u="none" strike="noStrike" baseline="0" dirty="0" smtClean="0">
                          <a:latin typeface="Arial Narrow" pitchFamily="34" charset="0"/>
                        </a:rPr>
                        <a:t>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540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Уплата налогов,</a:t>
                      </a:r>
                      <a:r>
                        <a:rPr lang="ru-RU" sz="1200" u="none" strike="noStrike" baseline="0" dirty="0" smtClean="0">
                          <a:latin typeface="Arial Narrow" pitchFamily="34" charset="0"/>
                        </a:rPr>
                        <a:t> сборов и иных платежей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Arial Narrow" pitchFamily="34" charset="0"/>
                        </a:rPr>
                        <a:t>853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19 617,7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84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12B06-18CC-4AE4-828D-91A22A9F212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51636"/>
              </p:ext>
            </p:extLst>
          </p:nvPr>
        </p:nvGraphicFramePr>
        <p:xfrm>
          <a:off x="99341" y="1315231"/>
          <a:ext cx="8941684" cy="3960153"/>
        </p:xfrm>
        <a:graphic>
          <a:graphicData uri="http://schemas.openxmlformats.org/drawingml/2006/table">
            <a:tbl>
              <a:tblPr/>
              <a:tblGrid>
                <a:gridCol w="5795022"/>
                <a:gridCol w="1102179"/>
                <a:gridCol w="993636"/>
                <a:gridCol w="1050847"/>
              </a:tblGrid>
              <a:tr h="420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Муниципальные 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запланировано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«Развитие территорий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населенного пункта по обеспечению пожарной безопасности в Мошенском сельском поселении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63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и совершенствование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 местного самоуправления на территории Мошенского сельского поселения на 2018-2024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«Благоустройство Мошенского сельского поселения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2015-2025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2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и содержание дорожного хозяйства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8 532,8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8 531,4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2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«Развитие добровольных народных формирований на территории Мошенского сельского поселения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2017-2025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Муниципальная программа «Формирование современной среды Мошенского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 на 2018-2024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8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программных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19 488,0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19 345,7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817" y="624327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Исполнение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бюджета Мошенского сельского поселения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в разрезе </a:t>
            </a:r>
            <a:endParaRPr lang="ru-RU" sz="2000" b="1" dirty="0" smtClean="0"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муниципальных 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программ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за 2023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год, 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341" y="8097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0608F-57B8-4749-95AA-FB779DA8D474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80449"/>
              </p:ext>
            </p:extLst>
          </p:nvPr>
        </p:nvGraphicFramePr>
        <p:xfrm>
          <a:off x="253608" y="1439012"/>
          <a:ext cx="8713788" cy="17684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88422"/>
                <a:gridCol w="1044078"/>
                <a:gridCol w="1008075"/>
                <a:gridCol w="973213"/>
              </a:tblGrid>
              <a:tr h="41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Непрограммные направления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запланировано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% исполнения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4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Переданные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полномочия из бюджетов сельских поселений в бюджет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отопительному сезону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и вневойсковая подготовка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непрограммных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" marR="532" marT="5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48531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Исполнение бюджета района в разрезе непрограммных направлений расходов Мошенского сельского поселения за 2022 год, 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58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3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ChangeArrowheads="1"/>
          </p:cNvSpPr>
          <p:nvPr/>
        </p:nvSpPr>
        <p:spPr bwMode="auto">
          <a:xfrm>
            <a:off x="431801" y="1702962"/>
            <a:ext cx="85328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Адрес: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174450,с. Мошенское, </a:t>
            </a:r>
            <a:r>
              <a:rPr lang="ru-RU" altLang="ru-RU" sz="1800" dirty="0"/>
              <a:t>ул.</a:t>
            </a:r>
            <a:r>
              <a:rPr lang="en-US" altLang="ru-RU" sz="1800" dirty="0"/>
              <a:t> </a:t>
            </a:r>
            <a:r>
              <a:rPr lang="ru-RU" altLang="ru-RU" sz="1800" dirty="0" smtClean="0"/>
              <a:t>Советская, д5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Телефон / факс:                                            </a:t>
            </a:r>
            <a:r>
              <a:rPr lang="ru-RU" altLang="ru-RU" sz="1800" dirty="0"/>
              <a:t>(</a:t>
            </a:r>
            <a:r>
              <a:rPr lang="ru-RU" altLang="ru-RU" sz="1800" dirty="0" smtClean="0"/>
              <a:t>81653) 61-861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E-mail:</a:t>
            </a:r>
            <a:r>
              <a:rPr lang="ru-RU" altLang="ru-RU" sz="2400" b="1" dirty="0"/>
              <a:t>                                                              </a:t>
            </a:r>
            <a:r>
              <a:rPr lang="en-US" altLang="ru-RU" sz="2400" b="1" dirty="0" smtClean="0"/>
              <a:t>Moshfinans@yandex.ru</a:t>
            </a:r>
            <a:endParaRPr lang="ru-RU" altLang="ru-RU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                                                                                                 </a:t>
            </a:r>
            <a:endParaRPr lang="ru-RU" altLang="ru-RU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Режим работы:                     </a:t>
            </a:r>
            <a:r>
              <a:rPr lang="ru-RU" altLang="ru-RU" sz="1800" dirty="0" err="1"/>
              <a:t>пн-пт</a:t>
            </a:r>
            <a:r>
              <a:rPr lang="ru-RU" altLang="ru-RU" sz="1800" dirty="0"/>
              <a:t> с 8:</a:t>
            </a:r>
            <a:r>
              <a:rPr lang="en-US" altLang="ru-RU" sz="1800" dirty="0"/>
              <a:t>0</a:t>
            </a:r>
            <a:r>
              <a:rPr lang="ru-RU" altLang="ru-RU" sz="1800" dirty="0"/>
              <a:t>0 до 17:</a:t>
            </a:r>
            <a:r>
              <a:rPr lang="en-US" altLang="ru-RU" sz="1800" dirty="0"/>
              <a:t>0</a:t>
            </a:r>
            <a:r>
              <a:rPr lang="ru-RU" altLang="ru-RU" sz="1800" dirty="0"/>
              <a:t>0, выходной </a:t>
            </a:r>
            <a:r>
              <a:rPr lang="ru-RU" altLang="ru-RU" sz="1800" dirty="0" err="1"/>
              <a:t>сб</a:t>
            </a:r>
            <a:r>
              <a:rPr lang="ru-RU" altLang="ru-RU" sz="1800" dirty="0"/>
              <a:t> и </a:t>
            </a:r>
            <a:r>
              <a:rPr lang="ru-RU" altLang="ru-RU" sz="1800" dirty="0" err="1"/>
              <a:t>вс</a:t>
            </a:r>
            <a:r>
              <a:rPr lang="ru-RU" altLang="ru-RU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/>
            </a:r>
            <a:br>
              <a:rPr lang="en-US" altLang="ru-RU" sz="1800" dirty="0"/>
            </a:b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6839" y="632987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Комитет финансов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Администрации Мошенского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муниципального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553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B63F3-4FD6-4D03-8AD0-FDB1E456F55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комитет </a:t>
            </a:r>
            <a:r>
              <a:rPr lang="ru-RU" altLang="ru-RU" sz="1600" b="1" dirty="0"/>
              <a:t>финансов </a:t>
            </a:r>
            <a:r>
              <a:rPr lang="ru-RU" altLang="ru-RU" sz="1600" b="1" dirty="0" smtClean="0"/>
              <a:t>Администрации Мошенского </a:t>
            </a:r>
            <a:r>
              <a:rPr lang="ru-RU" altLang="ru-RU" sz="1600" b="1" dirty="0"/>
              <a:t>муниципального района </a:t>
            </a:r>
            <a:r>
              <a:rPr lang="ru-RU" altLang="ru-RU" sz="1600" b="1" dirty="0" smtClean="0"/>
              <a:t>2024 </a:t>
            </a:r>
            <a:r>
              <a:rPr lang="ru-RU" altLang="ru-RU" sz="1600" b="1" dirty="0" smtClean="0"/>
              <a:t>год</a:t>
            </a:r>
            <a:endParaRPr lang="ru-RU" alt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3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3"/>
          <p:cNvSpPr txBox="1">
            <a:spLocks noChangeArrowheads="1"/>
          </p:cNvSpPr>
          <p:nvPr/>
        </p:nvSpPr>
        <p:spPr bwMode="auto">
          <a:xfrm>
            <a:off x="271463" y="1489075"/>
            <a:ext cx="67389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Бюджет </a:t>
            </a:r>
            <a:r>
              <a:rPr lang="ru-RU" altLang="ru-RU" sz="2400"/>
              <a:t>– это план доходов и расходов на определенный период</a:t>
            </a:r>
          </a:p>
        </p:txBody>
      </p:sp>
      <p:sp>
        <p:nvSpPr>
          <p:cNvPr id="9219" name="object 7"/>
          <p:cNvSpPr txBox="1">
            <a:spLocks noChangeArrowheads="1"/>
          </p:cNvSpPr>
          <p:nvPr/>
        </p:nvSpPr>
        <p:spPr bwMode="auto">
          <a:xfrm>
            <a:off x="5924550" y="5899150"/>
            <a:ext cx="1527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9220" name="object 8"/>
          <p:cNvSpPr txBox="1">
            <a:spLocks noChangeArrowheads="1"/>
          </p:cNvSpPr>
          <p:nvPr/>
        </p:nvSpPr>
        <p:spPr bwMode="auto">
          <a:xfrm>
            <a:off x="3168650" y="5181600"/>
            <a:ext cx="14605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E36C09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srgbClr val="E36C09"/>
                </a:solidFill>
              </a:rPr>
              <a:t>Мошенского</a:t>
            </a:r>
            <a:endParaRPr lang="ru-RU" altLang="ru-RU" sz="1400" b="1" i="1" dirty="0">
              <a:solidFill>
                <a:srgbClr val="E36C0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E36C09"/>
                </a:solidFill>
              </a:rPr>
              <a:t>с</a:t>
            </a:r>
            <a:r>
              <a:rPr lang="ru-RU" altLang="ru-RU" sz="1400" b="1" i="1" dirty="0" smtClean="0">
                <a:solidFill>
                  <a:srgbClr val="E36C09"/>
                </a:solidFill>
              </a:rPr>
              <a:t>ельского</a:t>
            </a:r>
            <a:endParaRPr lang="ru-RU" altLang="ru-RU" sz="1400" b="1" i="1" dirty="0">
              <a:solidFill>
                <a:srgbClr val="E36C0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E36C09"/>
                </a:solidFill>
              </a:rPr>
              <a:t>поселения</a:t>
            </a:r>
            <a:endParaRPr lang="ru-RU" altLang="ru-RU" sz="1400" dirty="0"/>
          </a:p>
        </p:txBody>
      </p:sp>
      <p:sp>
        <p:nvSpPr>
          <p:cNvPr id="9221" name="object 9"/>
          <p:cNvSpPr txBox="1">
            <a:spLocks noChangeArrowheads="1"/>
          </p:cNvSpPr>
          <p:nvPr/>
        </p:nvSpPr>
        <p:spPr bwMode="auto">
          <a:xfrm>
            <a:off x="3846513" y="5054600"/>
            <a:ext cx="16605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9222" name="object 13"/>
          <p:cNvSpPr txBox="1">
            <a:spLocks noChangeArrowheads="1"/>
          </p:cNvSpPr>
          <p:nvPr/>
        </p:nvSpPr>
        <p:spPr bwMode="auto">
          <a:xfrm>
            <a:off x="6626225" y="3706813"/>
            <a:ext cx="1720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</p:txBody>
      </p:sp>
      <p:sp>
        <p:nvSpPr>
          <p:cNvPr id="9223" name="object 14"/>
          <p:cNvSpPr txBox="1">
            <a:spLocks noChangeArrowheads="1"/>
          </p:cNvSpPr>
          <p:nvPr/>
        </p:nvSpPr>
        <p:spPr bwMode="auto">
          <a:xfrm>
            <a:off x="514350" y="5373688"/>
            <a:ext cx="16271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Бюджет муниципального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района</a:t>
            </a:r>
            <a:endParaRPr lang="ru-RU" altLang="ru-RU" sz="1400"/>
          </a:p>
        </p:txBody>
      </p:sp>
      <p:sp>
        <p:nvSpPr>
          <p:cNvPr id="15" name="object 15"/>
          <p:cNvSpPr/>
          <p:nvPr/>
        </p:nvSpPr>
        <p:spPr>
          <a:xfrm>
            <a:off x="1836738" y="3656013"/>
            <a:ext cx="865187" cy="87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 rot="10582517">
            <a:off x="5295900" y="4456113"/>
            <a:ext cx="1989138" cy="44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 rot="7744343">
            <a:off x="5856288" y="5114925"/>
            <a:ext cx="1539875" cy="73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01047" y="5716772"/>
            <a:ext cx="1012673" cy="10089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0283" y="4279268"/>
            <a:ext cx="1082627" cy="9756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514306" y="4095973"/>
            <a:ext cx="1485293" cy="12781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230" name="object 3"/>
          <p:cNvSpPr txBox="1">
            <a:spLocks noChangeArrowheads="1"/>
          </p:cNvSpPr>
          <p:nvPr/>
        </p:nvSpPr>
        <p:spPr bwMode="auto">
          <a:xfrm>
            <a:off x="258763" y="960438"/>
            <a:ext cx="7038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Со</a:t>
            </a:r>
            <a:r>
              <a:rPr lang="ru-RU" altLang="ru-RU" sz="2000">
                <a:solidFill>
                  <a:srgbClr val="0000FF"/>
                </a:solidFill>
              </a:rPr>
              <a:t> </a:t>
            </a:r>
            <a:r>
              <a:rPr lang="ru-RU" altLang="ru-RU" sz="2000"/>
              <a:t>старонормандского </a:t>
            </a:r>
            <a:r>
              <a:rPr lang="en-US" altLang="ru-RU" sz="2000" i="1"/>
              <a:t>bougette</a:t>
            </a:r>
            <a:r>
              <a:rPr lang="en-US" altLang="ru-RU" sz="2000"/>
              <a:t> — </a:t>
            </a:r>
            <a:r>
              <a:rPr lang="ru-RU" altLang="ru-RU" sz="2000"/>
              <a:t>это сумка, кошелёк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3188" y="512763"/>
            <a:ext cx="9040812" cy="4476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Что такое бюджет? Какие бывают бюджеты?</a:t>
            </a:r>
          </a:p>
        </p:txBody>
      </p:sp>
      <p:sp>
        <p:nvSpPr>
          <p:cNvPr id="9232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296275" y="6370638"/>
            <a:ext cx="6477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530999-6682-4B7D-83D9-02DF3907254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61612" y="3084167"/>
            <a:ext cx="3694518" cy="8987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D0D0D"/>
                </a:solidFill>
              </a:rPr>
              <a:t>Консолидированный бюджет</a:t>
            </a:r>
            <a:endParaRPr lang="ru-RU" dirty="0">
              <a:solidFill>
                <a:srgbClr val="0D0D0D"/>
              </a:solidFill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D0D0D"/>
                </a:solidFill>
              </a:rPr>
              <a:t>Мошенского </a:t>
            </a:r>
            <a:r>
              <a:rPr lang="ru-RU" dirty="0">
                <a:solidFill>
                  <a:srgbClr val="0D0D0D"/>
                </a:solidFill>
              </a:rPr>
              <a:t>муниципального района</a:t>
            </a:r>
          </a:p>
        </p:txBody>
      </p:sp>
      <p:sp>
        <p:nvSpPr>
          <p:cNvPr id="19" name="object 15"/>
          <p:cNvSpPr/>
          <p:nvPr/>
        </p:nvSpPr>
        <p:spPr>
          <a:xfrm rot="15104864">
            <a:off x="6384925" y="3559175"/>
            <a:ext cx="1063625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02266" y="4135953"/>
            <a:ext cx="1481335" cy="1378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238" name="object 14"/>
          <p:cNvSpPr txBox="1">
            <a:spLocks noChangeArrowheads="1"/>
          </p:cNvSpPr>
          <p:nvPr/>
        </p:nvSpPr>
        <p:spPr bwMode="auto">
          <a:xfrm>
            <a:off x="7424738" y="5572125"/>
            <a:ext cx="15827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Бюджеты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поселений</a:t>
            </a:r>
            <a:endParaRPr lang="ru-RU" altLang="ru-RU" sz="1400"/>
          </a:p>
        </p:txBody>
      </p:sp>
      <p:sp>
        <p:nvSpPr>
          <p:cNvPr id="25" name="Прямоугольник 24"/>
          <p:cNvSpPr/>
          <p:nvPr/>
        </p:nvSpPr>
        <p:spPr>
          <a:xfrm>
            <a:off x="258763" y="115888"/>
            <a:ext cx="23637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sp>
        <p:nvSpPr>
          <p:cNvPr id="9240" name="Прямоугольник 1"/>
          <p:cNvSpPr>
            <a:spLocks noChangeArrowheads="1"/>
          </p:cNvSpPr>
          <p:nvPr/>
        </p:nvSpPr>
        <p:spPr bwMode="auto">
          <a:xfrm>
            <a:off x="130175" y="2270125"/>
            <a:ext cx="649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CC"/>
                </a:solidFill>
                <a:latin typeface="Arial" panose="020B0604020202020204" pitchFamily="34" charset="0"/>
              </a:rPr>
              <a:t>Консолидированный</a:t>
            </a:r>
            <a:r>
              <a:rPr lang="ru-RU" altLang="ru-RU" sz="1800">
                <a:solidFill>
                  <a:srgbClr val="3333CC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1800" b="1">
                <a:solidFill>
                  <a:srgbClr val="3333CC"/>
                </a:solidFill>
                <a:latin typeface="Arial" panose="020B0604020202020204" pitchFamily="34" charset="0"/>
              </a:rPr>
              <a:t>бюджет</a:t>
            </a:r>
            <a:r>
              <a:rPr lang="ru-RU" altLang="ru-RU" sz="1800">
                <a:solidFill>
                  <a:srgbClr val="333333"/>
                </a:solidFill>
                <a:latin typeface="Arial" panose="020B0604020202020204" pitchFamily="34" charset="0"/>
              </a:rPr>
              <a:t> — это свод бюджетов</a:t>
            </a:r>
            <a:r>
              <a:rPr lang="ru-RU" altLang="ru-RU" sz="1800" b="1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333333"/>
                </a:solidFill>
                <a:latin typeface="Arial" panose="020B0604020202020204" pitchFamily="34" charset="0"/>
              </a:rPr>
              <a:t>всех уровней на соответствующей территории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53" y="886221"/>
            <a:ext cx="2392523" cy="179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516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238" y="5108575"/>
            <a:ext cx="1979612" cy="577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районов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9850" y="5664200"/>
            <a:ext cx="2160588" cy="47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1963" y="5138738"/>
            <a:ext cx="2736850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городских округов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313" y="4805363"/>
            <a:ext cx="4429125" cy="14589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lIns="89200" tIns="44600" rIns="89200" bIns="44600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Консолидированные бюджеты районов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1438" y="4675188"/>
            <a:ext cx="9001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38" y="3625850"/>
            <a:ext cx="2700337" cy="849313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Бюджеты субъектов Российской Федерации</a:t>
            </a:r>
          </a:p>
        </p:txBody>
      </p:sp>
      <p:sp>
        <p:nvSpPr>
          <p:cNvPr id="24" name="object 42"/>
          <p:cNvSpPr txBox="1"/>
          <p:nvPr/>
        </p:nvSpPr>
        <p:spPr>
          <a:xfrm>
            <a:off x="4495800" y="3506788"/>
            <a:ext cx="3606800" cy="8826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>
            <a:lvl1pPr marL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smtClean="0">
                <a:solidFill>
                  <a:srgbClr val="2540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Бюджеты территориальных фондов обязательного медицинского страхования</a:t>
            </a:r>
            <a:endParaRPr lang="ru-RU" altLang="ru-RU" smtClean="0">
              <a:solidFill>
                <a:srgbClr val="2540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304800" y="3105150"/>
            <a:ext cx="8316913" cy="3302000"/>
          </a:xfrm>
          <a:prstGeom prst="corner">
            <a:avLst>
              <a:gd name="adj1" fmla="val 56917"/>
              <a:gd name="adj2" fmla="val 9990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00" tIns="44600" rIns="89200" bIns="4460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388" y="2960688"/>
            <a:ext cx="88566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013" y="4560888"/>
            <a:ext cx="2411412" cy="203200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Местный уровень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177" y="2790826"/>
            <a:ext cx="3059113" cy="271462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Региональный уровень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7825" y="3041650"/>
            <a:ext cx="3311525" cy="644525"/>
          </a:xfrm>
          <a:prstGeom prst="rect">
            <a:avLst/>
          </a:prstGeom>
        </p:spPr>
        <p:txBody>
          <a:bodyPr lIns="89200" tIns="44600" rIns="89200" bIns="446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Консолидированные бюджеты субъектов РФ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9388" y="1520825"/>
            <a:ext cx="88566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013" y="1348581"/>
            <a:ext cx="3060701" cy="271463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7813" y="1681163"/>
            <a:ext cx="2233612" cy="849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Федеральный бюджет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6050" y="1633538"/>
            <a:ext cx="2879725" cy="116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>
            <a:lvl1pPr marL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smtClean="0">
                <a:solidFill>
                  <a:srgbClr val="2540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altLang="ru-RU" smtClean="0">
              <a:solidFill>
                <a:srgbClr val="2540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5750" y="477838"/>
            <a:ext cx="3330575" cy="795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Консолидированный бюджет Российской Федерации</a:t>
            </a:r>
          </a:p>
        </p:txBody>
      </p:sp>
      <p:cxnSp>
        <p:nvCxnSpPr>
          <p:cNvPr id="50" name="Скругленная соединительная линия 49"/>
          <p:cNvCxnSpPr>
            <a:stCxn id="40" idx="3"/>
          </p:cNvCxnSpPr>
          <p:nvPr/>
        </p:nvCxnSpPr>
        <p:spPr>
          <a:xfrm flipV="1">
            <a:off x="3781425" y="1308100"/>
            <a:ext cx="682625" cy="798513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49"/>
          <p:cNvCxnSpPr/>
          <p:nvPr/>
        </p:nvCxnSpPr>
        <p:spPr>
          <a:xfrm rot="10800000">
            <a:off x="4473575" y="1308100"/>
            <a:ext cx="719138" cy="954088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49"/>
          <p:cNvCxnSpPr/>
          <p:nvPr/>
        </p:nvCxnSpPr>
        <p:spPr>
          <a:xfrm rot="5400000" flipH="1" flipV="1">
            <a:off x="3510756" y="2231232"/>
            <a:ext cx="1290637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49"/>
          <p:cNvCxnSpPr/>
          <p:nvPr/>
        </p:nvCxnSpPr>
        <p:spPr>
          <a:xfrm rot="16200000" flipV="1">
            <a:off x="3996531" y="2385219"/>
            <a:ext cx="1595438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Заголовок 1"/>
          <p:cNvSpPr txBox="1">
            <a:spLocks/>
          </p:cNvSpPr>
          <p:nvPr/>
        </p:nvSpPr>
        <p:spPr>
          <a:xfrm>
            <a:off x="0" y="109538"/>
            <a:ext cx="9144000" cy="441325"/>
          </a:xfrm>
          <a:prstGeom prst="rect">
            <a:avLst/>
          </a:prstGeom>
          <a:effectLst/>
        </p:spPr>
        <p:txBody>
          <a:bodyPr lIns="61568" tIns="61568" rIns="61568" bIns="61568">
            <a:normAutofit/>
          </a:bodyPr>
          <a:lstStyle/>
          <a:p>
            <a:pPr algn="ctr" defTabSz="891996">
              <a:lnSpc>
                <a:spcPts val="2341"/>
              </a:lnSpc>
              <a:defRPr/>
            </a:pPr>
            <a:r>
              <a:rPr lang="ru-RU" sz="205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1026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89700"/>
            <a:ext cx="2174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825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272" name="object 9"/>
          <p:cNvSpPr txBox="1">
            <a:spLocks noChangeArrowheads="1"/>
          </p:cNvSpPr>
          <p:nvPr/>
        </p:nvSpPr>
        <p:spPr bwMode="auto">
          <a:xfrm>
            <a:off x="755650" y="1435100"/>
            <a:ext cx="77771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Утверждение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100"/>
              </a:lnSpc>
              <a:spcBef>
                <a:spcPts val="25"/>
              </a:spcBef>
              <a:buFontTx/>
              <a:buNone/>
            </a:pPr>
            <a:endParaRPr lang="ru-RU" altLang="ru-RU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Исполнение бюджета в текущем году </a:t>
            </a: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(органы исполнительной власти; местная администрация, финансовые органы)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650"/>
              </a:lnSpc>
              <a:spcBef>
                <a:spcPts val="25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6FC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Формирование отчета об исполнении бюджета предыдущего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(органы исполнительной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400"/>
              </a:lnSpc>
              <a:spcBef>
                <a:spcPts val="5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Утверждение отчета об исполнении бюджета предыдущего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200"/>
              </a:lnSpc>
              <a:spcBef>
                <a:spcPts val="13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Составление проекта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 (органы исполнительной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Рассмотрение проекта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        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2255838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238" y="3960813"/>
            <a:ext cx="904875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275" name="object 11"/>
          <p:cNvSpPr txBox="1">
            <a:spLocks/>
          </p:cNvSpPr>
          <p:nvPr/>
        </p:nvSpPr>
        <p:spPr bwMode="auto">
          <a:xfrm>
            <a:off x="5341938" y="1392238"/>
            <a:ext cx="3675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 бюджете на очередной финансовый год и плановый период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6" name="object 11"/>
          <p:cNvSpPr txBox="1">
            <a:spLocks/>
          </p:cNvSpPr>
          <p:nvPr/>
        </p:nvSpPr>
        <p:spPr bwMode="auto">
          <a:xfrm>
            <a:off x="4976813" y="2424113"/>
            <a:ext cx="4067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7" name="object 11"/>
          <p:cNvSpPr txBox="1">
            <a:spLocks/>
          </p:cNvSpPr>
          <p:nvPr/>
        </p:nvSpPr>
        <p:spPr bwMode="auto">
          <a:xfrm>
            <a:off x="5184775" y="4238625"/>
            <a:ext cx="353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об исполнении бюджета за отчетный финансовый год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8" name="object 11"/>
          <p:cNvSpPr txBox="1">
            <a:spLocks/>
          </p:cNvSpPr>
          <p:nvPr/>
        </p:nvSpPr>
        <p:spPr bwMode="auto">
          <a:xfrm>
            <a:off x="4976813" y="5105400"/>
            <a:ext cx="3455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2231" y="667544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1280" name="Номер слайда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DAB88-A977-4B75-BED3-BB2CDABE8A7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1" y="10295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7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14603 h 142112"/>
              <a:gd name="T4" fmla="*/ 0 60000 65536"/>
              <a:gd name="T5" fmla="*/ 0 60000 65536"/>
              <a:gd name="T6" fmla="*/ 0 w 126"/>
              <a:gd name="T7" fmla="*/ 0 h 142112"/>
              <a:gd name="T8" fmla="*/ 0 w 126"/>
              <a:gd name="T9" fmla="*/ 142112 h 14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>
              <a:gd name="T0" fmla="*/ 0 w 5080"/>
              <a:gd name="T1" fmla="*/ 0 h 579119"/>
              <a:gd name="T2" fmla="*/ 464 w 5080"/>
              <a:gd name="T3" fmla="*/ 591002 h 579119"/>
              <a:gd name="T4" fmla="*/ 0 60000 65536"/>
              <a:gd name="T5" fmla="*/ 0 60000 65536"/>
              <a:gd name="T6" fmla="*/ 0 w 5080"/>
              <a:gd name="T7" fmla="*/ 0 h 579119"/>
              <a:gd name="T8" fmla="*/ 5080 w 5080"/>
              <a:gd name="T9" fmla="*/ 579119 h 579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>
              <a:gd name="T0" fmla="*/ 0 w 2840482"/>
              <a:gd name="T1" fmla="*/ 591003 h 579120"/>
              <a:gd name="T2" fmla="*/ 0 w 2840482"/>
              <a:gd name="T3" fmla="*/ 295501 h 579120"/>
              <a:gd name="T4" fmla="*/ 2824062 w 2840482"/>
              <a:gd name="T5" fmla="*/ 295501 h 579120"/>
              <a:gd name="T6" fmla="*/ 2824062 w 2840482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840482"/>
              <a:gd name="T13" fmla="*/ 0 h 579120"/>
              <a:gd name="T14" fmla="*/ 2840482 w 2840482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3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>
              <a:gd name="T0" fmla="*/ 0 h 73533"/>
              <a:gd name="T1" fmla="*/ 126120 h 73533"/>
              <a:gd name="T2" fmla="*/ 0 60000 65536"/>
              <a:gd name="T3" fmla="*/ 0 60000 65536"/>
              <a:gd name="T4" fmla="*/ 0 h 73533"/>
              <a:gd name="T5" fmla="*/ 73533 h 735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4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>
              <a:gd name="T0" fmla="*/ 303945 h 260857"/>
              <a:gd name="T1" fmla="*/ 0 h 260857"/>
              <a:gd name="T2" fmla="*/ 0 60000 65536"/>
              <a:gd name="T3" fmla="*/ 0 60000 65536"/>
              <a:gd name="T4" fmla="*/ 0 h 260857"/>
              <a:gd name="T5" fmla="*/ 260857 h 26085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5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>
              <a:gd name="T0" fmla="*/ 0 h 533400"/>
              <a:gd name="T1" fmla="*/ 53340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8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9" name="object 12"/>
          <p:cNvSpPr txBox="1">
            <a:spLocks noChangeArrowheads="1"/>
          </p:cNvSpPr>
          <p:nvPr/>
        </p:nvSpPr>
        <p:spPr bwMode="auto">
          <a:xfrm>
            <a:off x="3540125" y="1811338"/>
            <a:ext cx="19621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Доходы бюджета</a:t>
            </a:r>
            <a:endParaRPr lang="ru-RU" altLang="ru-RU" sz="2000"/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2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4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5" name="object 18"/>
          <p:cNvSpPr txBox="1">
            <a:spLocks noChangeArrowheads="1"/>
          </p:cNvSpPr>
          <p:nvPr/>
        </p:nvSpPr>
        <p:spPr bwMode="auto">
          <a:xfrm>
            <a:off x="6731000" y="2663825"/>
            <a:ext cx="17891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Безвозмездные</a:t>
            </a:r>
            <a:endParaRPr lang="ru-RU" altLang="ru-RU" sz="2000"/>
          </a:p>
        </p:txBody>
      </p:sp>
      <p:sp>
        <p:nvSpPr>
          <p:cNvPr id="12306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7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8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поступления</a:t>
            </a:r>
            <a:endParaRPr lang="ru-RU" altLang="ru-RU" sz="2000"/>
          </a:p>
        </p:txBody>
      </p:sp>
      <p:sp>
        <p:nvSpPr>
          <p:cNvPr id="12309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0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1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2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3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4" name="object 27"/>
          <p:cNvSpPr txBox="1">
            <a:spLocks noChangeArrowheads="1"/>
          </p:cNvSpPr>
          <p:nvPr/>
        </p:nvSpPr>
        <p:spPr bwMode="auto">
          <a:xfrm>
            <a:off x="3451225" y="2816225"/>
            <a:ext cx="24145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Неналоговые доходы</a:t>
            </a:r>
            <a:endParaRPr lang="ru-RU" altLang="ru-RU" sz="2000"/>
          </a:p>
        </p:txBody>
      </p:sp>
      <p:sp>
        <p:nvSpPr>
          <p:cNvPr id="12315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6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7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8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9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0" name="object 33"/>
          <p:cNvSpPr txBox="1">
            <a:spLocks noChangeArrowheads="1"/>
          </p:cNvSpPr>
          <p:nvPr/>
        </p:nvSpPr>
        <p:spPr bwMode="auto">
          <a:xfrm>
            <a:off x="604838" y="2816225"/>
            <a:ext cx="21494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Налоговые доходы</a:t>
            </a:r>
            <a:endParaRPr lang="ru-RU" altLang="ru-RU" sz="2000"/>
          </a:p>
        </p:txBody>
      </p:sp>
      <p:sp>
        <p:nvSpPr>
          <p:cNvPr id="12321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2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3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4" name="object 37"/>
          <p:cNvSpPr txBox="1">
            <a:spLocks noChangeArrowheads="1"/>
          </p:cNvSpPr>
          <p:nvPr/>
        </p:nvSpPr>
        <p:spPr bwMode="auto">
          <a:xfrm>
            <a:off x="579438" y="3582988"/>
            <a:ext cx="21812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уплаты налогов, установленных Налоговым кодексом Российской Федерации</a:t>
            </a:r>
            <a:r>
              <a:rPr lang="ru-RU" altLang="ru-RU" sz="1600"/>
              <a:t>, например:</a:t>
            </a:r>
          </a:p>
        </p:txBody>
      </p:sp>
      <p:sp>
        <p:nvSpPr>
          <p:cNvPr id="12325" name="object 38"/>
          <p:cNvSpPr txBox="1">
            <a:spLocks noChangeArrowheads="1"/>
          </p:cNvSpPr>
          <p:nvPr/>
        </p:nvSpPr>
        <p:spPr bwMode="auto">
          <a:xfrm>
            <a:off x="492125" y="5030788"/>
            <a:ext cx="16922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</a:t>
            </a:r>
            <a:r>
              <a:rPr lang="ru-RU" altLang="ru-RU" sz="1500" dirty="0" smtClean="0"/>
              <a:t>земельный налог → </a:t>
            </a:r>
            <a:r>
              <a:rPr lang="ru-RU" altLang="ru-RU" sz="1500" dirty="0"/>
              <a:t>акцизы;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налог на доходы физических лиц;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другие налоги.</a:t>
            </a:r>
          </a:p>
        </p:txBody>
      </p:sp>
      <p:sp>
        <p:nvSpPr>
          <p:cNvPr id="12326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7" name="object 40"/>
          <p:cNvSpPr txBox="1">
            <a:spLocks noChangeArrowheads="1"/>
          </p:cNvSpPr>
          <p:nvPr/>
        </p:nvSpPr>
        <p:spPr bwMode="auto">
          <a:xfrm>
            <a:off x="6451600" y="4140200"/>
            <a:ext cx="23495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altLang="ru-RU" sz="1600"/>
          </a:p>
        </p:txBody>
      </p:sp>
      <p:sp>
        <p:nvSpPr>
          <p:cNvPr id="12328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>
              <a:gd name="T0" fmla="*/ 3087620 w 3104006"/>
              <a:gd name="T1" fmla="*/ 376170 h 405638"/>
              <a:gd name="T2" fmla="*/ 3087620 w 3104006"/>
              <a:gd name="T3" fmla="*/ 188084 h 405638"/>
              <a:gd name="T4" fmla="*/ 0 w 3104006"/>
              <a:gd name="T5" fmla="*/ 188084 h 405638"/>
              <a:gd name="T6" fmla="*/ 0 w 3104006"/>
              <a:gd name="T7" fmla="*/ 0 h 405638"/>
              <a:gd name="T8" fmla="*/ 0 60000 65536"/>
              <a:gd name="T9" fmla="*/ 0 60000 65536"/>
              <a:gd name="T10" fmla="*/ 0 60000 65536"/>
              <a:gd name="T11" fmla="*/ 0 60000 65536"/>
              <a:gd name="T12" fmla="*/ 0 w 3104006"/>
              <a:gd name="T13" fmla="*/ 0 h 405638"/>
              <a:gd name="T14" fmla="*/ 3104006 w 3104006"/>
              <a:gd name="T15" fmla="*/ 405638 h 405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9" name="object 4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/>
          <a:lstStyle/>
          <a:p>
            <a:pPr marL="53975" eaLnBrk="1" hangingPunct="1"/>
            <a:r>
              <a:rPr lang="ru-RU" altLang="ru-RU" sz="2200" b="1" smtClean="0">
                <a:solidFill>
                  <a:srgbClr val="0000FF"/>
                </a:solidFill>
              </a:rPr>
              <a:t>Доходы бюджета </a:t>
            </a:r>
            <a:r>
              <a:rPr lang="ru-RU" altLang="ru-RU" sz="2200" smtClean="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12330" name="object 43"/>
          <p:cNvSpPr>
            <a:spLocks noChangeArrowheads="1"/>
          </p:cNvSpPr>
          <p:nvPr/>
        </p:nvSpPr>
        <p:spPr bwMode="auto">
          <a:xfrm>
            <a:off x="3128169" y="3387276"/>
            <a:ext cx="2986087" cy="3529012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1" name="object 44"/>
          <p:cNvSpPr txBox="1">
            <a:spLocks noChangeArrowheads="1"/>
          </p:cNvSpPr>
          <p:nvPr/>
        </p:nvSpPr>
        <p:spPr bwMode="auto">
          <a:xfrm>
            <a:off x="3397250" y="3505200"/>
            <a:ext cx="25527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altLang="ru-RU" sz="1600" dirty="0"/>
              <a:t>, например:</a:t>
            </a:r>
          </a:p>
          <a:p>
            <a:pPr eaLnBrk="1" hangingPunct="1">
              <a:lnSpc>
                <a:spcPts val="950"/>
              </a:lnSpc>
              <a:spcBef>
                <a:spcPts val="13"/>
              </a:spcBef>
              <a:buFontTx/>
              <a:buNone/>
            </a:pPr>
            <a:endParaRPr lang="ru-RU" altLang="ru-RU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доходы от использования </a:t>
            </a:r>
            <a:r>
              <a:rPr lang="ru-RU" altLang="ru-RU" sz="1500" dirty="0" smtClean="0"/>
              <a:t>муниципального  </a:t>
            </a:r>
            <a:r>
              <a:rPr lang="ru-RU" altLang="ru-RU" sz="1500" dirty="0"/>
              <a:t>имущества и земли;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штрафные санкции;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endParaRPr lang="ru-RU" sz="2800" b="1" dirty="0" smtClean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  <a:ea typeface="+mj-ea"/>
                <a:cs typeface="+mj-cs"/>
              </a:rPr>
              <a:t>Доходы </a:t>
            </a:r>
            <a:r>
              <a:rPr lang="ru-RU" sz="2800" b="1" dirty="0">
                <a:latin typeface="+mn-lt"/>
                <a:ea typeface="+mj-ea"/>
                <a:cs typeface="+mj-cs"/>
              </a:rPr>
              <a:t>бюджета</a:t>
            </a:r>
          </a:p>
        </p:txBody>
      </p:sp>
      <p:sp>
        <p:nvSpPr>
          <p:cNvPr id="12333" name="Номер слайда 4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7A53F-3021-47B8-BB87-A2F99477773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983" y="96028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2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153988" y="465139"/>
            <a:ext cx="8831263" cy="1471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7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>
              <a:gd name="T0" fmla="*/ 0 w 8785034"/>
              <a:gd name="T1" fmla="*/ 184725 h 1152144"/>
              <a:gd name="T2" fmla="*/ 5580 w 8785034"/>
              <a:gd name="T3" fmla="*/ 140335 h 1152144"/>
              <a:gd name="T4" fmla="*/ 21432 w 8785034"/>
              <a:gd name="T5" fmla="*/ 99836 h 1152144"/>
              <a:gd name="T6" fmla="*/ 46258 w 8785034"/>
              <a:gd name="T7" fmla="*/ 64509 h 1152144"/>
              <a:gd name="T8" fmla="*/ 78688 w 8785034"/>
              <a:gd name="T9" fmla="*/ 35642 h 1152144"/>
              <a:gd name="T10" fmla="*/ 117388 w 8785034"/>
              <a:gd name="T11" fmla="*/ 14518 h 1152144"/>
              <a:gd name="T12" fmla="*/ 160987 w 8785034"/>
              <a:gd name="T13" fmla="*/ 2402 h 1152144"/>
              <a:gd name="T14" fmla="*/ 192172 w 8785034"/>
              <a:gd name="T15" fmla="*/ 0 h 1152144"/>
              <a:gd name="T16" fmla="*/ 8599929 w 8785034"/>
              <a:gd name="T17" fmla="*/ 0 h 1152144"/>
              <a:gd name="T18" fmla="*/ 8646109 w 8785034"/>
              <a:gd name="T19" fmla="*/ 5359 h 1152144"/>
              <a:gd name="T20" fmla="*/ 8688246 w 8785034"/>
              <a:gd name="T21" fmla="*/ 20620 h 1152144"/>
              <a:gd name="T22" fmla="*/ 8725004 w 8785034"/>
              <a:gd name="T23" fmla="*/ 44468 h 1152144"/>
              <a:gd name="T24" fmla="*/ 8755013 w 8785034"/>
              <a:gd name="T25" fmla="*/ 75632 h 1152144"/>
              <a:gd name="T26" fmla="*/ 8777010 w 8785034"/>
              <a:gd name="T27" fmla="*/ 112825 h 1152144"/>
              <a:gd name="T28" fmla="*/ 8789588 w 8785034"/>
              <a:gd name="T29" fmla="*/ 154763 h 1152144"/>
              <a:gd name="T30" fmla="*/ 8792101 w 8785034"/>
              <a:gd name="T31" fmla="*/ 184725 h 1152144"/>
              <a:gd name="T32" fmla="*/ 8792101 w 8785034"/>
              <a:gd name="T33" fmla="*/ 923627 h 1152144"/>
              <a:gd name="T34" fmla="*/ 8786520 w 8785034"/>
              <a:gd name="T35" fmla="*/ 968016 h 1152144"/>
              <a:gd name="T36" fmla="*/ 8770666 w 8785034"/>
              <a:gd name="T37" fmla="*/ 1008517 h 1152144"/>
              <a:gd name="T38" fmla="*/ 8745838 w 8785034"/>
              <a:gd name="T39" fmla="*/ 1043841 h 1152144"/>
              <a:gd name="T40" fmla="*/ 8713407 w 8785034"/>
              <a:gd name="T41" fmla="*/ 1072710 h 1152144"/>
              <a:gd name="T42" fmla="*/ 8674731 w 8785034"/>
              <a:gd name="T43" fmla="*/ 1093834 h 1152144"/>
              <a:gd name="T44" fmla="*/ 8631112 w 8785034"/>
              <a:gd name="T45" fmla="*/ 1105935 h 1152144"/>
              <a:gd name="T46" fmla="*/ 8599929 w 8785034"/>
              <a:gd name="T47" fmla="*/ 1108354 h 1152144"/>
              <a:gd name="T48" fmla="*/ 192172 w 8785034"/>
              <a:gd name="T49" fmla="*/ 1108354 h 1152144"/>
              <a:gd name="T50" fmla="*/ 145987 w 8785034"/>
              <a:gd name="T51" fmla="*/ 1102983 h 1152144"/>
              <a:gd name="T52" fmla="*/ 103849 w 8785034"/>
              <a:gd name="T53" fmla="*/ 1087732 h 1152144"/>
              <a:gd name="T54" fmla="*/ 67091 w 8785034"/>
              <a:gd name="T55" fmla="*/ 1063883 h 1152144"/>
              <a:gd name="T56" fmla="*/ 37084 w 8785034"/>
              <a:gd name="T57" fmla="*/ 1032719 h 1152144"/>
              <a:gd name="T58" fmla="*/ 15089 w 8785034"/>
              <a:gd name="T59" fmla="*/ 995528 h 1152144"/>
              <a:gd name="T60" fmla="*/ 2513 w 8785034"/>
              <a:gd name="T61" fmla="*/ 953589 h 1152144"/>
              <a:gd name="T62" fmla="*/ 0 w 8785034"/>
              <a:gd name="T63" fmla="*/ 923627 h 1152144"/>
              <a:gd name="T64" fmla="*/ 0 w 8785034"/>
              <a:gd name="T65" fmla="*/ 184725 h 1152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85034"/>
              <a:gd name="T100" fmla="*/ 0 h 1152144"/>
              <a:gd name="T101" fmla="*/ 8785034 w 8785034"/>
              <a:gd name="T102" fmla="*/ 1152144 h 1152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0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450902 h 3384384"/>
              <a:gd name="T2" fmla="*/ 5854 w 2700845"/>
              <a:gd name="T3" fmla="*/ 377788 h 3384384"/>
              <a:gd name="T4" fmla="*/ 22800 w 2700845"/>
              <a:gd name="T5" fmla="*/ 308394 h 3384384"/>
              <a:gd name="T6" fmla="*/ 49911 w 2700845"/>
              <a:gd name="T7" fmla="*/ 243707 h 3384384"/>
              <a:gd name="T8" fmla="*/ 86259 w 2700845"/>
              <a:gd name="T9" fmla="*/ 184621 h 3384384"/>
              <a:gd name="T10" fmla="*/ 130918 w 2700845"/>
              <a:gd name="T11" fmla="*/ 132063 h 3384384"/>
              <a:gd name="T12" fmla="*/ 183010 w 2700845"/>
              <a:gd name="T13" fmla="*/ 86999 h 3384384"/>
              <a:gd name="T14" fmla="*/ 241580 w 2700845"/>
              <a:gd name="T15" fmla="*/ 50319 h 3384384"/>
              <a:gd name="T16" fmla="*/ 305715 w 2700845"/>
              <a:gd name="T17" fmla="*/ 22986 h 3384384"/>
              <a:gd name="T18" fmla="*/ 374501 w 2700845"/>
              <a:gd name="T19" fmla="*/ 5891 h 3384384"/>
              <a:gd name="T20" fmla="*/ 447019 w 2700845"/>
              <a:gd name="T21" fmla="*/ 0 h 3384384"/>
              <a:gd name="T22" fmla="*/ 2235020 w 2700845"/>
              <a:gd name="T23" fmla="*/ 0 h 3384384"/>
              <a:gd name="T24" fmla="*/ 2307546 w 2700845"/>
              <a:gd name="T25" fmla="*/ 5891 h 3384384"/>
              <a:gd name="T26" fmla="*/ 2376344 w 2700845"/>
              <a:gd name="T27" fmla="*/ 22986 h 3384384"/>
              <a:gd name="T28" fmla="*/ 2440493 w 2700845"/>
              <a:gd name="T29" fmla="*/ 50319 h 3384384"/>
              <a:gd name="T30" fmla="*/ 2499076 w 2700845"/>
              <a:gd name="T31" fmla="*/ 86999 h 3384384"/>
              <a:gd name="T32" fmla="*/ 2551170 w 2700845"/>
              <a:gd name="T33" fmla="*/ 132063 h 3384384"/>
              <a:gd name="T34" fmla="*/ 2595855 w 2700845"/>
              <a:gd name="T35" fmla="*/ 184621 h 3384384"/>
              <a:gd name="T36" fmla="*/ 2632213 w 2700845"/>
              <a:gd name="T37" fmla="*/ 243707 h 3384384"/>
              <a:gd name="T38" fmla="*/ 2659322 w 2700845"/>
              <a:gd name="T39" fmla="*/ 308394 h 3384384"/>
              <a:gd name="T40" fmla="*/ 2676260 w 2700845"/>
              <a:gd name="T41" fmla="*/ 377788 h 3384384"/>
              <a:gd name="T42" fmla="*/ 2682111 w 2700845"/>
              <a:gd name="T43" fmla="*/ 450902 h 3384384"/>
              <a:gd name="T44" fmla="*/ 2682111 w 2700845"/>
              <a:gd name="T45" fmla="*/ 2939561 h 3384384"/>
              <a:gd name="T46" fmla="*/ 2676260 w 2700845"/>
              <a:gd name="T47" fmla="*/ 3012727 h 3384384"/>
              <a:gd name="T48" fmla="*/ 2659322 w 2700845"/>
              <a:gd name="T49" fmla="*/ 3082104 h 3384384"/>
              <a:gd name="T50" fmla="*/ 2632213 w 2700845"/>
              <a:gd name="T51" fmla="*/ 3146803 h 3384384"/>
              <a:gd name="T52" fmla="*/ 2595855 w 2700845"/>
              <a:gd name="T53" fmla="*/ 3205897 h 3384384"/>
              <a:gd name="T54" fmla="*/ 2551170 w 2700845"/>
              <a:gd name="T55" fmla="*/ 3258459 h 3384384"/>
              <a:gd name="T56" fmla="*/ 2499076 w 2700845"/>
              <a:gd name="T57" fmla="*/ 3303526 h 3384384"/>
              <a:gd name="T58" fmla="*/ 2440493 w 2700845"/>
              <a:gd name="T59" fmla="*/ 3340208 h 3384384"/>
              <a:gd name="T60" fmla="*/ 2376344 w 2700845"/>
              <a:gd name="T61" fmla="*/ 3367541 h 3384384"/>
              <a:gd name="T62" fmla="*/ 2307546 w 2700845"/>
              <a:gd name="T63" fmla="*/ 3384635 h 3384384"/>
              <a:gd name="T64" fmla="*/ 2235020 w 2700845"/>
              <a:gd name="T65" fmla="*/ 3390526 h 3384384"/>
              <a:gd name="T66" fmla="*/ 447019 w 2700845"/>
              <a:gd name="T67" fmla="*/ 3390526 h 3384384"/>
              <a:gd name="T68" fmla="*/ 374501 w 2700845"/>
              <a:gd name="T69" fmla="*/ 3384635 h 3384384"/>
              <a:gd name="T70" fmla="*/ 305715 w 2700845"/>
              <a:gd name="T71" fmla="*/ 3367541 h 3384384"/>
              <a:gd name="T72" fmla="*/ 241580 w 2700845"/>
              <a:gd name="T73" fmla="*/ 3340208 h 3384384"/>
              <a:gd name="T74" fmla="*/ 183010 w 2700845"/>
              <a:gd name="T75" fmla="*/ 3303526 h 3384384"/>
              <a:gd name="T76" fmla="*/ 130918 w 2700845"/>
              <a:gd name="T77" fmla="*/ 3258459 h 3384384"/>
              <a:gd name="T78" fmla="*/ 86259 w 2700845"/>
              <a:gd name="T79" fmla="*/ 3205897 h 3384384"/>
              <a:gd name="T80" fmla="*/ 49911 w 2700845"/>
              <a:gd name="T81" fmla="*/ 3146803 h 3384384"/>
              <a:gd name="T82" fmla="*/ 22800 w 2700845"/>
              <a:gd name="T83" fmla="*/ 3082104 h 3384384"/>
              <a:gd name="T84" fmla="*/ 5854 w 2700845"/>
              <a:gd name="T85" fmla="*/ 3012727 h 3384384"/>
              <a:gd name="T86" fmla="*/ 0 w 2700845"/>
              <a:gd name="T87" fmla="*/ 2939561 h 3384384"/>
              <a:gd name="T88" fmla="*/ 0 w 2700845"/>
              <a:gd name="T89" fmla="*/ 450902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0845"/>
              <a:gd name="T136" fmla="*/ 0 h 3384384"/>
              <a:gd name="T137" fmla="*/ 2700845 w 2700845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4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обязательны к уплате на всей территории Российской Федерации, </a:t>
            </a:r>
            <a:r>
              <a:rPr lang="ru-RU" altLang="ru-RU" sz="1800" b="1">
                <a:solidFill>
                  <a:srgbClr val="0000FF"/>
                </a:solidFill>
              </a:rPr>
              <a:t>например: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прибыль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организаций;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доходы физических лиц;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Акцизы.</a:t>
            </a:r>
            <a:endParaRPr lang="ru-RU" altLang="ru-RU" sz="1800"/>
          </a:p>
        </p:txBody>
      </p:sp>
      <p:sp>
        <p:nvSpPr>
          <p:cNvPr id="13325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6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7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480947 h 3384384"/>
              <a:gd name="T2" fmla="*/ 1591 w 2880359"/>
              <a:gd name="T3" fmla="*/ 441495 h 3384384"/>
              <a:gd name="T4" fmla="*/ 6248 w 2880359"/>
              <a:gd name="T5" fmla="*/ 402920 h 3384384"/>
              <a:gd name="T6" fmla="*/ 13845 w 2880359"/>
              <a:gd name="T7" fmla="*/ 365347 h 3384384"/>
              <a:gd name="T8" fmla="*/ 37440 w 2880359"/>
              <a:gd name="T9" fmla="*/ 293697 h 3384384"/>
              <a:gd name="T10" fmla="*/ 71351 w 2880359"/>
              <a:gd name="T11" fmla="*/ 227571 h 3384384"/>
              <a:gd name="T12" fmla="*/ 114661 w 2880359"/>
              <a:gd name="T13" fmla="*/ 167919 h 3384384"/>
              <a:gd name="T14" fmla="*/ 166306 w 2880359"/>
              <a:gd name="T15" fmla="*/ 115765 h 3384384"/>
              <a:gd name="T16" fmla="*/ 225370 w 2880359"/>
              <a:gd name="T17" fmla="*/ 72060 h 3384384"/>
              <a:gd name="T18" fmla="*/ 290861 w 2880359"/>
              <a:gd name="T19" fmla="*/ 37793 h 3384384"/>
              <a:gd name="T20" fmla="*/ 361762 w 2880359"/>
              <a:gd name="T21" fmla="*/ 13986 h 3384384"/>
              <a:gd name="T22" fmla="*/ 398953 w 2880359"/>
              <a:gd name="T23" fmla="*/ 6281 h 3384384"/>
              <a:gd name="T24" fmla="*/ 437122 w 2880359"/>
              <a:gd name="T25" fmla="*/ 1591 h 3384384"/>
              <a:gd name="T26" fmla="*/ 476166 w 2880359"/>
              <a:gd name="T27" fmla="*/ 0 h 3384384"/>
              <a:gd name="T28" fmla="*/ 2380829 w 2880359"/>
              <a:gd name="T29" fmla="*/ 0 h 3384384"/>
              <a:gd name="T30" fmla="*/ 2419870 w 2880359"/>
              <a:gd name="T31" fmla="*/ 1591 h 3384384"/>
              <a:gd name="T32" fmla="*/ 2458046 w 2880359"/>
              <a:gd name="T33" fmla="*/ 6281 h 3384384"/>
              <a:gd name="T34" fmla="*/ 2495230 w 2880359"/>
              <a:gd name="T35" fmla="*/ 13986 h 3384384"/>
              <a:gd name="T36" fmla="*/ 2566141 w 2880359"/>
              <a:gd name="T37" fmla="*/ 37793 h 3384384"/>
              <a:gd name="T38" fmla="*/ 2631616 w 2880359"/>
              <a:gd name="T39" fmla="*/ 72060 h 3384384"/>
              <a:gd name="T40" fmla="*/ 2690678 w 2880359"/>
              <a:gd name="T41" fmla="*/ 115765 h 3384384"/>
              <a:gd name="T42" fmla="*/ 2742346 w 2880359"/>
              <a:gd name="T43" fmla="*/ 167919 h 3384384"/>
              <a:gd name="T44" fmla="*/ 2785634 w 2880359"/>
              <a:gd name="T45" fmla="*/ 227571 h 3384384"/>
              <a:gd name="T46" fmla="*/ 2819564 w 2880359"/>
              <a:gd name="T47" fmla="*/ 293697 h 3384384"/>
              <a:gd name="T48" fmla="*/ 2843151 w 2880359"/>
              <a:gd name="T49" fmla="*/ 365347 h 3384384"/>
              <a:gd name="T50" fmla="*/ 2850759 w 2880359"/>
              <a:gd name="T51" fmla="*/ 402920 h 3384384"/>
              <a:gd name="T52" fmla="*/ 2855415 w 2880359"/>
              <a:gd name="T53" fmla="*/ 441495 h 3384384"/>
              <a:gd name="T54" fmla="*/ 2856995 w 2880359"/>
              <a:gd name="T55" fmla="*/ 480947 h 3384384"/>
              <a:gd name="T56" fmla="*/ 2856995 w 2880359"/>
              <a:gd name="T57" fmla="*/ 2909596 h 3384384"/>
              <a:gd name="T58" fmla="*/ 2855415 w 2880359"/>
              <a:gd name="T59" fmla="*/ 2949033 h 3384384"/>
              <a:gd name="T60" fmla="*/ 2850759 w 2880359"/>
              <a:gd name="T61" fmla="*/ 2987589 h 3384384"/>
              <a:gd name="T62" fmla="*/ 2843151 w 2880359"/>
              <a:gd name="T63" fmla="*/ 3025155 h 3384384"/>
              <a:gd name="T64" fmla="*/ 2819564 w 2880359"/>
              <a:gd name="T65" fmla="*/ 3096802 h 3384384"/>
              <a:gd name="T66" fmla="*/ 2785634 w 2880359"/>
              <a:gd name="T67" fmla="*/ 3162929 h 3384384"/>
              <a:gd name="T68" fmla="*/ 2742346 w 2880359"/>
              <a:gd name="T69" fmla="*/ 3222584 h 3384384"/>
              <a:gd name="T70" fmla="*/ 2690678 w 2880359"/>
              <a:gd name="T71" fmla="*/ 3274758 h 3384384"/>
              <a:gd name="T72" fmla="*/ 2631616 w 2880359"/>
              <a:gd name="T73" fmla="*/ 3318486 h 3384384"/>
              <a:gd name="T74" fmla="*/ 2566141 w 2880359"/>
              <a:gd name="T75" fmla="*/ 3352726 h 3384384"/>
              <a:gd name="T76" fmla="*/ 2495230 w 2880359"/>
              <a:gd name="T77" fmla="*/ 3376551 h 3384384"/>
              <a:gd name="T78" fmla="*/ 2458046 w 2880359"/>
              <a:gd name="T79" fmla="*/ 3384243 h 3384384"/>
              <a:gd name="T80" fmla="*/ 2419870 w 2880359"/>
              <a:gd name="T81" fmla="*/ 3388935 h 3384384"/>
              <a:gd name="T82" fmla="*/ 2380829 w 2880359"/>
              <a:gd name="T83" fmla="*/ 3390526 h 3384384"/>
              <a:gd name="T84" fmla="*/ 476166 w 2880359"/>
              <a:gd name="T85" fmla="*/ 3390526 h 3384384"/>
              <a:gd name="T86" fmla="*/ 437122 w 2880359"/>
              <a:gd name="T87" fmla="*/ 3388935 h 3384384"/>
              <a:gd name="T88" fmla="*/ 398953 w 2880359"/>
              <a:gd name="T89" fmla="*/ 3384243 h 3384384"/>
              <a:gd name="T90" fmla="*/ 361762 w 2880359"/>
              <a:gd name="T91" fmla="*/ 3376551 h 3384384"/>
              <a:gd name="T92" fmla="*/ 290861 w 2880359"/>
              <a:gd name="T93" fmla="*/ 3352726 h 3384384"/>
              <a:gd name="T94" fmla="*/ 225370 w 2880359"/>
              <a:gd name="T95" fmla="*/ 3318486 h 3384384"/>
              <a:gd name="T96" fmla="*/ 166306 w 2880359"/>
              <a:gd name="T97" fmla="*/ 3274758 h 3384384"/>
              <a:gd name="T98" fmla="*/ 114661 w 2880359"/>
              <a:gd name="T99" fmla="*/ 3222584 h 3384384"/>
              <a:gd name="T100" fmla="*/ 71351 w 2880359"/>
              <a:gd name="T101" fmla="*/ 3162929 h 3384384"/>
              <a:gd name="T102" fmla="*/ 37440 w 2880359"/>
              <a:gd name="T103" fmla="*/ 3096802 h 3384384"/>
              <a:gd name="T104" fmla="*/ 13845 w 2880359"/>
              <a:gd name="T105" fmla="*/ 3025155 h 3384384"/>
              <a:gd name="T106" fmla="*/ 6248 w 2880359"/>
              <a:gd name="T107" fmla="*/ 2987589 h 3384384"/>
              <a:gd name="T108" fmla="*/ 1591 w 2880359"/>
              <a:gd name="T109" fmla="*/ 2949033 h 3384384"/>
              <a:gd name="T110" fmla="*/ 0 w 2880359"/>
              <a:gd name="T111" fmla="*/ 2909596 h 3384384"/>
              <a:gd name="T112" fmla="*/ 0 w 2880359"/>
              <a:gd name="T113" fmla="*/ 480947 h 33843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80359"/>
              <a:gd name="T172" fmla="*/ 0 h 3384384"/>
              <a:gd name="T173" fmla="*/ 2880359 w 2880359"/>
              <a:gd name="T174" fmla="*/ 3384384 h 33843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altLang="ru-RU" sz="1800" b="1">
                <a:solidFill>
                  <a:srgbClr val="0000FF"/>
                </a:solidFill>
              </a:rPr>
              <a:t>например: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имущество организаций;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Транспортный налог</a:t>
            </a:r>
            <a:r>
              <a:rPr lang="en-US" altLang="ru-RU" sz="1800" b="1"/>
              <a:t>.</a:t>
            </a:r>
            <a:endParaRPr lang="ru-RU" altLang="ru-RU" sz="1800"/>
          </a:p>
        </p:txBody>
      </p:sp>
      <p:sp>
        <p:nvSpPr>
          <p:cNvPr id="13330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1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2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456870 h 3384384"/>
              <a:gd name="T2" fmla="*/ 6006 w 2736342"/>
              <a:gd name="T3" fmla="*/ 382793 h 3384384"/>
              <a:gd name="T4" fmla="*/ 23401 w 2736342"/>
              <a:gd name="T5" fmla="*/ 312475 h 3384384"/>
              <a:gd name="T6" fmla="*/ 51250 w 2736342"/>
              <a:gd name="T7" fmla="*/ 246930 h 3384384"/>
              <a:gd name="T8" fmla="*/ 88593 w 2736342"/>
              <a:gd name="T9" fmla="*/ 187062 h 3384384"/>
              <a:gd name="T10" fmla="*/ 134513 w 2736342"/>
              <a:gd name="T11" fmla="*/ 133847 h 3384384"/>
              <a:gd name="T12" fmla="*/ 188024 w 2736342"/>
              <a:gd name="T13" fmla="*/ 88149 h 3384384"/>
              <a:gd name="T14" fmla="*/ 248188 w 2736342"/>
              <a:gd name="T15" fmla="*/ 50991 h 3384384"/>
              <a:gd name="T16" fmla="*/ 314066 w 2736342"/>
              <a:gd name="T17" fmla="*/ 23290 h 3384384"/>
              <a:gd name="T18" fmla="*/ 384717 w 2736342"/>
              <a:gd name="T19" fmla="*/ 5969 h 3384384"/>
              <a:gd name="T20" fmla="*/ 459202 w 2736342"/>
              <a:gd name="T21" fmla="*/ 0 h 3384384"/>
              <a:gd name="T22" fmla="*/ 2295873 w 2736342"/>
              <a:gd name="T23" fmla="*/ 0 h 3384384"/>
              <a:gd name="T24" fmla="*/ 2370384 w 2736342"/>
              <a:gd name="T25" fmla="*/ 5969 h 3384384"/>
              <a:gd name="T26" fmla="*/ 2441065 w 2736342"/>
              <a:gd name="T27" fmla="*/ 23290 h 3384384"/>
              <a:gd name="T28" fmla="*/ 2506970 w 2736342"/>
              <a:gd name="T29" fmla="*/ 50991 h 3384384"/>
              <a:gd name="T30" fmla="*/ 2567156 w 2736342"/>
              <a:gd name="T31" fmla="*/ 88149 h 3384384"/>
              <a:gd name="T32" fmla="*/ 2620675 w 2736342"/>
              <a:gd name="T33" fmla="*/ 133847 h 3384384"/>
              <a:gd name="T34" fmla="*/ 2666584 w 2736342"/>
              <a:gd name="T35" fmla="*/ 187062 h 3384384"/>
              <a:gd name="T36" fmla="*/ 2703937 w 2736342"/>
              <a:gd name="T37" fmla="*/ 246930 h 3384384"/>
              <a:gd name="T38" fmla="*/ 2731786 w 2736342"/>
              <a:gd name="T39" fmla="*/ 312475 h 3384384"/>
              <a:gd name="T40" fmla="*/ 2749188 w 2736342"/>
              <a:gd name="T41" fmla="*/ 382793 h 3384384"/>
              <a:gd name="T42" fmla="*/ 2755199 w 2736342"/>
              <a:gd name="T43" fmla="*/ 456870 h 3384384"/>
              <a:gd name="T44" fmla="*/ 2755199 w 2736342"/>
              <a:gd name="T45" fmla="*/ 2933643 h 3384384"/>
              <a:gd name="T46" fmla="*/ 2749188 w 2736342"/>
              <a:gd name="T47" fmla="*/ 3007733 h 3384384"/>
              <a:gd name="T48" fmla="*/ 2731786 w 2736342"/>
              <a:gd name="T49" fmla="*/ 3078055 h 3384384"/>
              <a:gd name="T50" fmla="*/ 2703937 w 2736342"/>
              <a:gd name="T51" fmla="*/ 3143602 h 3384384"/>
              <a:gd name="T52" fmla="*/ 2666584 w 2736342"/>
              <a:gd name="T53" fmla="*/ 3203472 h 3384384"/>
              <a:gd name="T54" fmla="*/ 2620675 w 2736342"/>
              <a:gd name="T55" fmla="*/ 3256717 h 3384384"/>
              <a:gd name="T56" fmla="*/ 2567156 w 2736342"/>
              <a:gd name="T57" fmla="*/ 3302383 h 3384384"/>
              <a:gd name="T58" fmla="*/ 2506970 w 2736342"/>
              <a:gd name="T59" fmla="*/ 3339546 h 3384384"/>
              <a:gd name="T60" fmla="*/ 2441065 w 2736342"/>
              <a:gd name="T61" fmla="*/ 3367239 h 3384384"/>
              <a:gd name="T62" fmla="*/ 2370384 w 2736342"/>
              <a:gd name="T63" fmla="*/ 3384557 h 3384384"/>
              <a:gd name="T64" fmla="*/ 2295873 w 2736342"/>
              <a:gd name="T65" fmla="*/ 3390526 h 3384384"/>
              <a:gd name="T66" fmla="*/ 459202 w 2736342"/>
              <a:gd name="T67" fmla="*/ 3390526 h 3384384"/>
              <a:gd name="T68" fmla="*/ 384717 w 2736342"/>
              <a:gd name="T69" fmla="*/ 3384557 h 3384384"/>
              <a:gd name="T70" fmla="*/ 314066 w 2736342"/>
              <a:gd name="T71" fmla="*/ 3367239 h 3384384"/>
              <a:gd name="T72" fmla="*/ 248188 w 2736342"/>
              <a:gd name="T73" fmla="*/ 3339546 h 3384384"/>
              <a:gd name="T74" fmla="*/ 188024 w 2736342"/>
              <a:gd name="T75" fmla="*/ 3302383 h 3384384"/>
              <a:gd name="T76" fmla="*/ 134513 w 2736342"/>
              <a:gd name="T77" fmla="*/ 3256717 h 3384384"/>
              <a:gd name="T78" fmla="*/ 88593 w 2736342"/>
              <a:gd name="T79" fmla="*/ 3203472 h 3384384"/>
              <a:gd name="T80" fmla="*/ 51250 w 2736342"/>
              <a:gd name="T81" fmla="*/ 3143602 h 3384384"/>
              <a:gd name="T82" fmla="*/ 23401 w 2736342"/>
              <a:gd name="T83" fmla="*/ 3078055 h 3384384"/>
              <a:gd name="T84" fmla="*/ 6006 w 2736342"/>
              <a:gd name="T85" fmla="*/ 3007733 h 3384384"/>
              <a:gd name="T86" fmla="*/ 0 w 2736342"/>
              <a:gd name="T87" fmla="*/ 2933643 h 3384384"/>
              <a:gd name="T88" fmla="*/ 0 w 2736342"/>
              <a:gd name="T89" fmla="*/ 456870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36342"/>
              <a:gd name="T136" fmla="*/ 0 h 3384384"/>
              <a:gd name="T137" fmla="*/ 2736342 w 2736342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23"/>
          <p:cNvSpPr txBox="1">
            <a:spLocks noChangeArrowheads="1"/>
          </p:cNvSpPr>
          <p:nvPr/>
        </p:nvSpPr>
        <p:spPr bwMode="auto">
          <a:xfrm>
            <a:off x="288925" y="782638"/>
            <a:ext cx="8416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Налог </a:t>
            </a:r>
            <a:r>
              <a:rPr lang="ru-RU" altLang="ru-RU" sz="1800" b="1" dirty="0"/>
              <a:t>– </a:t>
            </a:r>
            <a:r>
              <a:rPr lang="ru-RU" altLang="ru-RU" sz="1600" b="1" dirty="0"/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altLang="ru-RU" sz="1600" dirty="0"/>
          </a:p>
          <a:p>
            <a:pPr eaLnBrk="1" hangingPunct="1">
              <a:lnSpc>
                <a:spcPts val="850"/>
              </a:lnSpc>
              <a:spcBef>
                <a:spcPts val="13"/>
              </a:spcBef>
              <a:buFontTx/>
              <a:buNone/>
            </a:pPr>
            <a:endParaRPr lang="ru-RU" altLang="ru-R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ВИДЫ НАЛОГОВ</a:t>
            </a:r>
            <a:endParaRPr lang="ru-RU" altLang="ru-RU" sz="1800" dirty="0"/>
          </a:p>
        </p:txBody>
      </p:sp>
      <p:sp>
        <p:nvSpPr>
          <p:cNvPr id="13334" name="object 24"/>
          <p:cNvSpPr txBox="1">
            <a:spLocks noChangeArrowheads="1"/>
          </p:cNvSpPr>
          <p:nvPr/>
        </p:nvSpPr>
        <p:spPr bwMode="auto">
          <a:xfrm>
            <a:off x="458788" y="2398713"/>
            <a:ext cx="7342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420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420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420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ФЕДЕРАЛЬНЫЕ	МЕСТНЫЕ</a:t>
            </a:r>
            <a:endParaRPr lang="ru-RU" altLang="ru-RU" sz="2000"/>
          </a:p>
        </p:txBody>
      </p:sp>
      <p:sp>
        <p:nvSpPr>
          <p:cNvPr id="13335" name="object 25"/>
          <p:cNvSpPr txBox="1">
            <a:spLocks noChangeArrowheads="1"/>
          </p:cNvSpPr>
          <p:nvPr/>
        </p:nvSpPr>
        <p:spPr bwMode="auto">
          <a:xfrm>
            <a:off x="3517900" y="2543175"/>
            <a:ext cx="18335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РЕГИОНАЛЬНЫЕ</a:t>
            </a:r>
            <a:endParaRPr lang="ru-RU" altLang="ru-RU" sz="2000"/>
          </a:p>
        </p:txBody>
      </p:sp>
      <p:sp>
        <p:nvSpPr>
          <p:cNvPr id="13336" name="object 26"/>
          <p:cNvSpPr txBox="1">
            <a:spLocks noChangeArrowheads="1"/>
          </p:cNvSpPr>
          <p:nvPr/>
        </p:nvSpPr>
        <p:spPr bwMode="auto">
          <a:xfrm>
            <a:off x="725487" y="2894290"/>
            <a:ext cx="7543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  <a:endParaRPr lang="ru-RU" altLang="ru-RU" sz="2000"/>
          </a:p>
        </p:txBody>
      </p:sp>
      <p:sp>
        <p:nvSpPr>
          <p:cNvPr id="13337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altLang="ru-RU" sz="2000" b="1">
                <a:solidFill>
                  <a:srgbClr val="0000FF"/>
                </a:solidFill>
              </a:rPr>
              <a:t>например: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Земельный налог;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имущество физических лиц.</a:t>
            </a:r>
            <a:endParaRPr lang="ru-RU" altLang="ru-RU" sz="1800"/>
          </a:p>
        </p:txBody>
      </p:sp>
      <p:sp>
        <p:nvSpPr>
          <p:cNvPr id="13338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>
              <a:gd name="T0" fmla="*/ 40771 w 2808351"/>
              <a:gd name="T1" fmla="*/ 141358 h 360044"/>
              <a:gd name="T2" fmla="*/ 156581 w 2808351"/>
              <a:gd name="T3" fmla="*/ 100564 h 360044"/>
              <a:gd name="T4" fmla="*/ 270700 w 2808351"/>
              <a:gd name="T5" fmla="*/ 76185 h 360044"/>
              <a:gd name="T6" fmla="*/ 410940 w 2808351"/>
              <a:gd name="T7" fmla="*/ 54506 h 360044"/>
              <a:gd name="T8" fmla="*/ 574411 w 2808351"/>
              <a:gd name="T9" fmla="*/ 35905 h 360044"/>
              <a:gd name="T10" fmla="*/ 758259 w 2808351"/>
              <a:gd name="T11" fmla="*/ 20770 h 360044"/>
              <a:gd name="T12" fmla="*/ 959557 w 2808351"/>
              <a:gd name="T13" fmla="*/ 9478 h 360044"/>
              <a:gd name="T14" fmla="*/ 1175490 w 2808351"/>
              <a:gd name="T15" fmla="*/ 2431 h 360044"/>
              <a:gd name="T16" fmla="*/ 1403090 w 2808351"/>
              <a:gd name="T17" fmla="*/ 0 h 360044"/>
              <a:gd name="T18" fmla="*/ 1630622 w 2808351"/>
              <a:gd name="T19" fmla="*/ 2431 h 360044"/>
              <a:gd name="T20" fmla="*/ 1846527 w 2808351"/>
              <a:gd name="T21" fmla="*/ 9478 h 360044"/>
              <a:gd name="T22" fmla="*/ 2047803 w 2808351"/>
              <a:gd name="T23" fmla="*/ 20770 h 360044"/>
              <a:gd name="T24" fmla="*/ 2231636 w 2808351"/>
              <a:gd name="T25" fmla="*/ 35905 h 360044"/>
              <a:gd name="T26" fmla="*/ 2395095 w 2808351"/>
              <a:gd name="T27" fmla="*/ 54506 h 360044"/>
              <a:gd name="T28" fmla="*/ 2535327 w 2808351"/>
              <a:gd name="T29" fmla="*/ 76185 h 360044"/>
              <a:gd name="T30" fmla="*/ 2649442 w 2808351"/>
              <a:gd name="T31" fmla="*/ 100564 h 360044"/>
              <a:gd name="T32" fmla="*/ 2734510 w 2808351"/>
              <a:gd name="T33" fmla="*/ 127261 h 360044"/>
              <a:gd name="T34" fmla="*/ 2806020 w 2808351"/>
              <a:gd name="T35" fmla="*/ 186064 h 360044"/>
              <a:gd name="T36" fmla="*/ 2765249 w 2808351"/>
              <a:gd name="T37" fmla="*/ 230764 h 360044"/>
              <a:gd name="T38" fmla="*/ 2649442 w 2808351"/>
              <a:gd name="T39" fmla="*/ 271537 h 360044"/>
              <a:gd name="T40" fmla="*/ 2535327 w 2808351"/>
              <a:gd name="T41" fmla="*/ 295900 h 360044"/>
              <a:gd name="T42" fmla="*/ 2395095 w 2808351"/>
              <a:gd name="T43" fmla="*/ 317561 h 360044"/>
              <a:gd name="T44" fmla="*/ 2231636 w 2808351"/>
              <a:gd name="T45" fmla="*/ 336140 h 360044"/>
              <a:gd name="T46" fmla="*/ 2047803 w 2808351"/>
              <a:gd name="T47" fmla="*/ 351257 h 360044"/>
              <a:gd name="T48" fmla="*/ 1846527 w 2808351"/>
              <a:gd name="T49" fmla="*/ 362525 h 360044"/>
              <a:gd name="T50" fmla="*/ 1630622 w 2808351"/>
              <a:gd name="T51" fmla="*/ 369568 h 360044"/>
              <a:gd name="T52" fmla="*/ 1403090 w 2808351"/>
              <a:gd name="T53" fmla="*/ 372000 h 360044"/>
              <a:gd name="T54" fmla="*/ 1175490 w 2808351"/>
              <a:gd name="T55" fmla="*/ 369568 h 360044"/>
              <a:gd name="T56" fmla="*/ 959557 w 2808351"/>
              <a:gd name="T57" fmla="*/ 362525 h 360044"/>
              <a:gd name="T58" fmla="*/ 758259 w 2808351"/>
              <a:gd name="T59" fmla="*/ 351257 h 360044"/>
              <a:gd name="T60" fmla="*/ 574411 w 2808351"/>
              <a:gd name="T61" fmla="*/ 336140 h 360044"/>
              <a:gd name="T62" fmla="*/ 410940 w 2808351"/>
              <a:gd name="T63" fmla="*/ 317561 h 360044"/>
              <a:gd name="T64" fmla="*/ 270700 w 2808351"/>
              <a:gd name="T65" fmla="*/ 295900 h 360044"/>
              <a:gd name="T66" fmla="*/ 156581 w 2808351"/>
              <a:gd name="T67" fmla="*/ 271537 h 360044"/>
              <a:gd name="T68" fmla="*/ 71510 w 2808351"/>
              <a:gd name="T69" fmla="*/ 244855 h 360044"/>
              <a:gd name="T70" fmla="*/ 0 w 2808351"/>
              <a:gd name="T71" fmla="*/ 186064 h 3600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08351"/>
              <a:gd name="T109" fmla="*/ 0 h 360044"/>
              <a:gd name="T110" fmla="*/ 2808351 w 2808351"/>
              <a:gd name="T111" fmla="*/ 360044 h 3600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9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0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>
              <a:gd name="T0" fmla="*/ 140778 w 1370202"/>
              <a:gd name="T1" fmla="*/ 60299 h 231955"/>
              <a:gd name="T2" fmla="*/ 132303 w 1370202"/>
              <a:gd name="T3" fmla="*/ 63551 h 231955"/>
              <a:gd name="T4" fmla="*/ 0 w 1370202"/>
              <a:gd name="T5" fmla="*/ 158328 h 231955"/>
              <a:gd name="T6" fmla="*/ 149591 w 1370202"/>
              <a:gd name="T7" fmla="*/ 224224 h 231955"/>
              <a:gd name="T8" fmla="*/ 161593 w 1370202"/>
              <a:gd name="T9" fmla="*/ 225387 h 231955"/>
              <a:gd name="T10" fmla="*/ 171654 w 1370202"/>
              <a:gd name="T11" fmla="*/ 219480 h 231955"/>
              <a:gd name="T12" fmla="*/ 175347 w 1370202"/>
              <a:gd name="T13" fmla="*/ 206242 h 231955"/>
              <a:gd name="T14" fmla="*/ 172264 w 1370202"/>
              <a:gd name="T15" fmla="*/ 196072 h 231955"/>
              <a:gd name="T16" fmla="*/ 121851 w 1370202"/>
              <a:gd name="T17" fmla="*/ 172888 h 231955"/>
              <a:gd name="T18" fmla="*/ 39311 w 1370202"/>
              <a:gd name="T19" fmla="*/ 172888 h 231955"/>
              <a:gd name="T20" fmla="*/ 35374 w 1370202"/>
              <a:gd name="T21" fmla="*/ 136113 h 231955"/>
              <a:gd name="T22" fmla="*/ 105024 w 1370202"/>
              <a:gd name="T23" fmla="*/ 128951 h 231955"/>
              <a:gd name="T24" fmla="*/ 154652 w 1370202"/>
              <a:gd name="T25" fmla="*/ 93415 h 231955"/>
              <a:gd name="T26" fmla="*/ 161604 w 1370202"/>
              <a:gd name="T27" fmla="*/ 83953 h 231955"/>
              <a:gd name="T28" fmla="*/ 161516 w 1370202"/>
              <a:gd name="T29" fmla="*/ 72567 h 231955"/>
              <a:gd name="T30" fmla="*/ 151431 w 1370202"/>
              <a:gd name="T31" fmla="*/ 62707 h 231955"/>
              <a:gd name="T32" fmla="*/ 140778 w 1370202"/>
              <a:gd name="T33" fmla="*/ 60299 h 231955"/>
              <a:gd name="T34" fmla="*/ 105024 w 1370202"/>
              <a:gd name="T35" fmla="*/ 128951 h 231955"/>
              <a:gd name="T36" fmla="*/ 35374 w 1370202"/>
              <a:gd name="T37" fmla="*/ 136113 h 231955"/>
              <a:gd name="T38" fmla="*/ 39311 w 1370202"/>
              <a:gd name="T39" fmla="*/ 172888 h 231955"/>
              <a:gd name="T40" fmla="*/ 72907 w 1370202"/>
              <a:gd name="T41" fmla="*/ 169432 h 231955"/>
              <a:gd name="T42" fmla="*/ 48509 w 1370202"/>
              <a:gd name="T43" fmla="*/ 169432 h 231955"/>
              <a:gd name="T44" fmla="*/ 45116 w 1370202"/>
              <a:gd name="T45" fmla="*/ 137594 h 231955"/>
              <a:gd name="T46" fmla="*/ 92967 w 1370202"/>
              <a:gd name="T47" fmla="*/ 137594 h 231955"/>
              <a:gd name="T48" fmla="*/ 105024 w 1370202"/>
              <a:gd name="T49" fmla="*/ 128951 h 231955"/>
              <a:gd name="T50" fmla="*/ 106762 w 1370202"/>
              <a:gd name="T51" fmla="*/ 165952 h 231955"/>
              <a:gd name="T52" fmla="*/ 39311 w 1370202"/>
              <a:gd name="T53" fmla="*/ 172888 h 231955"/>
              <a:gd name="T54" fmla="*/ 121851 w 1370202"/>
              <a:gd name="T55" fmla="*/ 172888 h 231955"/>
              <a:gd name="T56" fmla="*/ 106762 w 1370202"/>
              <a:gd name="T57" fmla="*/ 165952 h 231955"/>
              <a:gd name="T58" fmla="*/ 45116 w 1370202"/>
              <a:gd name="T59" fmla="*/ 137594 h 231955"/>
              <a:gd name="T60" fmla="*/ 48509 w 1370202"/>
              <a:gd name="T61" fmla="*/ 169432 h 231955"/>
              <a:gd name="T62" fmla="*/ 74267 w 1370202"/>
              <a:gd name="T63" fmla="*/ 151001 h 231955"/>
              <a:gd name="T64" fmla="*/ 45116 w 1370202"/>
              <a:gd name="T65" fmla="*/ 137594 h 231955"/>
              <a:gd name="T66" fmla="*/ 74267 w 1370202"/>
              <a:gd name="T67" fmla="*/ 151001 h 231955"/>
              <a:gd name="T68" fmla="*/ 48509 w 1370202"/>
              <a:gd name="T69" fmla="*/ 169432 h 231955"/>
              <a:gd name="T70" fmla="*/ 72907 w 1370202"/>
              <a:gd name="T71" fmla="*/ 169432 h 231955"/>
              <a:gd name="T72" fmla="*/ 106762 w 1370202"/>
              <a:gd name="T73" fmla="*/ 165952 h 231955"/>
              <a:gd name="T74" fmla="*/ 74267 w 1370202"/>
              <a:gd name="T75" fmla="*/ 151001 h 231955"/>
              <a:gd name="T76" fmla="*/ 1359147 w 1370202"/>
              <a:gd name="T77" fmla="*/ 0 h 231955"/>
              <a:gd name="T78" fmla="*/ 105024 w 1370202"/>
              <a:gd name="T79" fmla="*/ 128951 h 231955"/>
              <a:gd name="T80" fmla="*/ 74267 w 1370202"/>
              <a:gd name="T81" fmla="*/ 151001 h 231955"/>
              <a:gd name="T82" fmla="*/ 106762 w 1370202"/>
              <a:gd name="T83" fmla="*/ 165952 h 231955"/>
              <a:gd name="T84" fmla="*/ 1363190 w 1370202"/>
              <a:gd name="T85" fmla="*/ 36772 h 231955"/>
              <a:gd name="T86" fmla="*/ 1359147 w 1370202"/>
              <a:gd name="T87" fmla="*/ 0 h 231955"/>
              <a:gd name="T88" fmla="*/ 92967 w 1370202"/>
              <a:gd name="T89" fmla="*/ 137594 h 231955"/>
              <a:gd name="T90" fmla="*/ 45116 w 1370202"/>
              <a:gd name="T91" fmla="*/ 137594 h 231955"/>
              <a:gd name="T92" fmla="*/ 74267 w 1370202"/>
              <a:gd name="T93" fmla="*/ 151001 h 231955"/>
              <a:gd name="T94" fmla="*/ 92967 w 1370202"/>
              <a:gd name="T95" fmla="*/ 137594 h 2319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70202"/>
              <a:gd name="T145" fmla="*/ 0 h 231955"/>
              <a:gd name="T146" fmla="*/ 1370202 w 1370202"/>
              <a:gd name="T147" fmla="*/ 231955 h 2319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1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2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>
              <a:gd name="T0" fmla="*/ 1313164 w 1442084"/>
              <a:gd name="T1" fmla="*/ 188457 h 232765"/>
              <a:gd name="T2" fmla="*/ 1248679 w 1442084"/>
              <a:gd name="T3" fmla="*/ 222832 h 232765"/>
              <a:gd name="T4" fmla="*/ 1245672 w 1442084"/>
              <a:gd name="T5" fmla="*/ 234348 h 232765"/>
              <a:gd name="T6" fmla="*/ 1249329 w 1442084"/>
              <a:gd name="T7" fmla="*/ 249356 h 232765"/>
              <a:gd name="T8" fmla="*/ 1259355 w 1442084"/>
              <a:gd name="T9" fmla="*/ 255947 h 232765"/>
              <a:gd name="T10" fmla="*/ 1271243 w 1442084"/>
              <a:gd name="T11" fmla="*/ 254576 h 232765"/>
              <a:gd name="T12" fmla="*/ 1386019 w 1442084"/>
              <a:gd name="T13" fmla="*/ 195924 h 232765"/>
              <a:gd name="T14" fmla="*/ 1379952 w 1442084"/>
              <a:gd name="T15" fmla="*/ 195924 h 232765"/>
              <a:gd name="T16" fmla="*/ 1313164 w 1442084"/>
              <a:gd name="T17" fmla="*/ 188457 h 232765"/>
              <a:gd name="T18" fmla="*/ 1345319 w 1442084"/>
              <a:gd name="T19" fmla="*/ 171316 h 232765"/>
              <a:gd name="T20" fmla="*/ 1313164 w 1442084"/>
              <a:gd name="T21" fmla="*/ 188457 h 232765"/>
              <a:gd name="T22" fmla="*/ 1379952 w 1442084"/>
              <a:gd name="T23" fmla="*/ 195924 h 232765"/>
              <a:gd name="T24" fmla="*/ 1380302 w 1442084"/>
              <a:gd name="T25" fmla="*/ 192016 h 232765"/>
              <a:gd name="T26" fmla="*/ 1370830 w 1442084"/>
              <a:gd name="T27" fmla="*/ 192016 h 232765"/>
              <a:gd name="T28" fmla="*/ 1345319 w 1442084"/>
              <a:gd name="T29" fmla="*/ 171316 h 232765"/>
              <a:gd name="T30" fmla="*/ 1279172 w 1442084"/>
              <a:gd name="T31" fmla="*/ 69036 h 232765"/>
              <a:gd name="T32" fmla="*/ 1268637 w 1442084"/>
              <a:gd name="T33" fmla="*/ 71759 h 232765"/>
              <a:gd name="T34" fmla="*/ 1258697 w 1442084"/>
              <a:gd name="T35" fmla="*/ 82942 h 232765"/>
              <a:gd name="T36" fmla="*/ 1258603 w 1442084"/>
              <a:gd name="T37" fmla="*/ 95823 h 232765"/>
              <a:gd name="T38" fmla="*/ 1265496 w 1442084"/>
              <a:gd name="T39" fmla="*/ 106549 h 232765"/>
              <a:gd name="T40" fmla="*/ 1314685 w 1442084"/>
              <a:gd name="T41" fmla="*/ 146460 h 232765"/>
              <a:gd name="T42" fmla="*/ 1383700 w 1442084"/>
              <a:gd name="T43" fmla="*/ 154168 h 232765"/>
              <a:gd name="T44" fmla="*/ 1379952 w 1442084"/>
              <a:gd name="T45" fmla="*/ 195924 h 232765"/>
              <a:gd name="T46" fmla="*/ 1386019 w 1442084"/>
              <a:gd name="T47" fmla="*/ 195924 h 232765"/>
              <a:gd name="T48" fmla="*/ 1418812 w 1442084"/>
              <a:gd name="T49" fmla="*/ 179167 h 232765"/>
              <a:gd name="T50" fmla="*/ 1287486 w 1442084"/>
              <a:gd name="T51" fmla="*/ 72617 h 232765"/>
              <a:gd name="T52" fmla="*/ 1279172 w 1442084"/>
              <a:gd name="T53" fmla="*/ 69036 h 232765"/>
              <a:gd name="T54" fmla="*/ 1374079 w 1442084"/>
              <a:gd name="T55" fmla="*/ 155992 h 232765"/>
              <a:gd name="T56" fmla="*/ 1345319 w 1442084"/>
              <a:gd name="T57" fmla="*/ 171316 h 232765"/>
              <a:gd name="T58" fmla="*/ 1370830 w 1442084"/>
              <a:gd name="T59" fmla="*/ 192016 h 232765"/>
              <a:gd name="T60" fmla="*/ 1374079 w 1442084"/>
              <a:gd name="T61" fmla="*/ 155992 h 232765"/>
              <a:gd name="T62" fmla="*/ 1383537 w 1442084"/>
              <a:gd name="T63" fmla="*/ 155992 h 232765"/>
              <a:gd name="T64" fmla="*/ 1374079 w 1442084"/>
              <a:gd name="T65" fmla="*/ 155992 h 232765"/>
              <a:gd name="T66" fmla="*/ 1370830 w 1442084"/>
              <a:gd name="T67" fmla="*/ 192016 h 232765"/>
              <a:gd name="T68" fmla="*/ 1380302 w 1442084"/>
              <a:gd name="T69" fmla="*/ 192016 h 232765"/>
              <a:gd name="T70" fmla="*/ 1383537 w 1442084"/>
              <a:gd name="T71" fmla="*/ 155992 h 232765"/>
              <a:gd name="T72" fmla="*/ 3736 w 1442084"/>
              <a:gd name="T73" fmla="*/ 0 h 232765"/>
              <a:gd name="T74" fmla="*/ 0 w 1442084"/>
              <a:gd name="T75" fmla="*/ 41613 h 232765"/>
              <a:gd name="T76" fmla="*/ 1313164 w 1442084"/>
              <a:gd name="T77" fmla="*/ 188457 h 232765"/>
              <a:gd name="T78" fmla="*/ 1345319 w 1442084"/>
              <a:gd name="T79" fmla="*/ 171316 h 232765"/>
              <a:gd name="T80" fmla="*/ 1314685 w 1442084"/>
              <a:gd name="T81" fmla="*/ 146460 h 232765"/>
              <a:gd name="T82" fmla="*/ 3736 w 1442084"/>
              <a:gd name="T83" fmla="*/ 0 h 232765"/>
              <a:gd name="T84" fmla="*/ 1314685 w 1442084"/>
              <a:gd name="T85" fmla="*/ 146460 h 232765"/>
              <a:gd name="T86" fmla="*/ 1345319 w 1442084"/>
              <a:gd name="T87" fmla="*/ 171316 h 232765"/>
              <a:gd name="T88" fmla="*/ 1374079 w 1442084"/>
              <a:gd name="T89" fmla="*/ 155992 h 232765"/>
              <a:gd name="T90" fmla="*/ 1383537 w 1442084"/>
              <a:gd name="T91" fmla="*/ 155992 h 232765"/>
              <a:gd name="T92" fmla="*/ 1383700 w 1442084"/>
              <a:gd name="T93" fmla="*/ 154168 h 232765"/>
              <a:gd name="T94" fmla="*/ 1314685 w 1442084"/>
              <a:gd name="T95" fmla="*/ 146460 h 2327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2084"/>
              <a:gd name="T145" fmla="*/ 0 h 232765"/>
              <a:gd name="T146" fmla="*/ 1442084 w 1442084"/>
              <a:gd name="T147" fmla="*/ 232765 h 2327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3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4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53988" y="396876"/>
            <a:ext cx="8831263" cy="49212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13346" name="Номер слайда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4CA37-0576-4CC3-93C1-8CF8D1A64C9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4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3"/>
          <p:cNvSpPr txBox="1">
            <a:spLocks noChangeArrowheads="1"/>
          </p:cNvSpPr>
          <p:nvPr/>
        </p:nvSpPr>
        <p:spPr bwMode="auto">
          <a:xfrm>
            <a:off x="114300" y="1320800"/>
            <a:ext cx="8788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</a:rPr>
              <a:t>Межбюджетные трансферты </a:t>
            </a:r>
            <a:r>
              <a:rPr lang="ru-RU" altLang="ru-RU" sz="2200"/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690721 h 646544"/>
              <a:gd name="T2" fmla="*/ 4481730 w 4443984"/>
              <a:gd name="T3" fmla="*/ 690721 h 646544"/>
              <a:gd name="T4" fmla="*/ 4481730 w 4443984"/>
              <a:gd name="T5" fmla="*/ 0 h 646544"/>
              <a:gd name="T6" fmla="*/ 0 w 4443984"/>
              <a:gd name="T7" fmla="*/ 0 h 646544"/>
              <a:gd name="T8" fmla="*/ 0 w 4443984"/>
              <a:gd name="T9" fmla="*/ 690721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9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690721 h 646544"/>
              <a:gd name="T2" fmla="*/ 4422868 w 4443984"/>
              <a:gd name="T3" fmla="*/ 690721 h 646544"/>
              <a:gd name="T4" fmla="*/ 4422868 w 4443984"/>
              <a:gd name="T5" fmla="*/ 0 h 646544"/>
              <a:gd name="T6" fmla="*/ 0 w 4443984"/>
              <a:gd name="T7" fmla="*/ 0 h 646544"/>
              <a:gd name="T8" fmla="*/ 0 w 4443984"/>
              <a:gd name="T9" fmla="*/ 690721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3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6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506364 h 4464512"/>
              <a:gd name="T2" fmla="*/ 0 60000 65536"/>
              <a:gd name="T3" fmla="*/ 0 60000 65536"/>
              <a:gd name="T4" fmla="*/ 0 h 4464512"/>
              <a:gd name="T5" fmla="*/ 4464512 h 44645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7" name="object 14"/>
          <p:cNvSpPr txBox="1">
            <a:spLocks noChangeArrowheads="1"/>
          </p:cNvSpPr>
          <p:nvPr/>
        </p:nvSpPr>
        <p:spPr bwMode="auto">
          <a:xfrm>
            <a:off x="185738" y="2432050"/>
            <a:ext cx="41243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3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Виды межбюджетных трансфертов</a:t>
            </a:r>
            <a:endParaRPr lang="ru-RU" altLang="ru-RU" sz="2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Дотации (от лат. «Dotatio» - дар, пожертвование)</a:t>
            </a:r>
            <a:endParaRPr lang="ru-RU" altLang="ru-RU" sz="2000"/>
          </a:p>
          <a:p>
            <a:pPr eaLnBrk="1" hangingPunct="1">
              <a:lnSpc>
                <a:spcPts val="900"/>
              </a:lnSpc>
              <a:spcBef>
                <a:spcPts val="50"/>
              </a:spcBef>
              <a:buFontTx/>
              <a:buNone/>
            </a:pPr>
            <a:endParaRPr lang="ru-RU" altLang="ru-RU" sz="9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Субвенции (от лат. «Subvenire» -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приходить на помощь)</a:t>
            </a:r>
            <a:endParaRPr lang="ru-RU" altLang="ru-RU" sz="2000"/>
          </a:p>
          <a:p>
            <a:pPr eaLnBrk="1" hangingPunct="1">
              <a:lnSpc>
                <a:spcPts val="750"/>
              </a:lnSpc>
              <a:spcBef>
                <a:spcPts val="25"/>
              </a:spcBef>
              <a:buFontTx/>
              <a:buNone/>
            </a:pPr>
            <a:endParaRPr lang="ru-RU" altLang="ru-RU" sz="7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Субсидии (от лат. «Subsidium» -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поддержка)</a:t>
            </a:r>
            <a:endParaRPr lang="ru-RU" altLang="ru-RU" sz="2000"/>
          </a:p>
        </p:txBody>
      </p:sp>
      <p:sp>
        <p:nvSpPr>
          <p:cNvPr id="16398" name="object 15"/>
          <p:cNvSpPr txBox="1">
            <a:spLocks noChangeArrowheads="1"/>
          </p:cNvSpPr>
          <p:nvPr/>
        </p:nvSpPr>
        <p:spPr bwMode="auto">
          <a:xfrm>
            <a:off x="4646613" y="2432050"/>
            <a:ext cx="43291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Определение</a:t>
            </a:r>
            <a:endParaRPr lang="ru-RU" altLang="ru-RU" sz="2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300"/>
              </a:lnSpc>
              <a:spcBef>
                <a:spcPts val="63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без определения конкретной цели их использования</a:t>
            </a:r>
          </a:p>
          <a:p>
            <a:pPr eaLnBrk="1" hangingPunct="1">
              <a:lnSpc>
                <a:spcPts val="900"/>
              </a:lnSpc>
              <a:spcBef>
                <a:spcPts val="25"/>
              </a:spcBef>
              <a:buFontTx/>
              <a:buNone/>
            </a:pPr>
            <a:endParaRPr lang="ru-RU" altLang="ru-RU" sz="9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на финансирование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«переданных» другим публично-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правовым образованиям полномочий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300"/>
              </a:lnSpc>
              <a:spcBef>
                <a:spcPts val="75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на условиях долевого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софинансирования расходов других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713" y="666749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6400" name="Номер слайда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83823-407C-4C19-9B7D-D480F249A6D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altLang="ru-RU" sz="1500">
                <a:cs typeface="Times New Roman" panose="02020603050405020304" pitchFamily="18" charset="0"/>
              </a:rPr>
              <a:t> </a:t>
            </a:r>
            <a:r>
              <a:rPr lang="ru-RU" altLang="ru-RU" sz="1500">
                <a:cs typeface="Times New Roman" panose="02020603050405020304" pitchFamily="18" charset="0"/>
              </a:rPr>
              <a:t>средств на счёте бюджета, взять в долг).</a:t>
            </a:r>
          </a:p>
        </p:txBody>
      </p:sp>
      <p:sp>
        <p:nvSpPr>
          <p:cNvPr id="19459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1599673 w 1979676"/>
              <a:gd name="T1" fmla="*/ 0 h 1005839"/>
              <a:gd name="T2" fmla="*/ 377635 w 1979676"/>
              <a:gd name="T3" fmla="*/ 0 h 1005839"/>
              <a:gd name="T4" fmla="*/ 0 w 1979676"/>
              <a:gd name="T5" fmla="*/ 636376 h 1005839"/>
              <a:gd name="T6" fmla="*/ 988654 w 1979676"/>
              <a:gd name="T7" fmla="*/ 1029640 h 1005839"/>
              <a:gd name="T8" fmla="*/ 1977308 w 1979676"/>
              <a:gd name="T9" fmla="*/ 636376 h 1005839"/>
              <a:gd name="T10" fmla="*/ 1599673 w 1979676"/>
              <a:gd name="T11" fmla="*/ 0 h 1005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79676"/>
              <a:gd name="T19" fmla="*/ 0 h 1005839"/>
              <a:gd name="T20" fmla="*/ 1979676 w 1979676"/>
              <a:gd name="T21" fmla="*/ 1005839 h 1005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1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2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3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4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9467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50570 w 3631691"/>
              <a:gd name="T2" fmla="*/ 0 60000 65536"/>
              <a:gd name="T3" fmla="*/ 0 60000 65536"/>
              <a:gd name="T4" fmla="*/ 0 w 3631691"/>
              <a:gd name="T5" fmla="*/ 3631691 w 363169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8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1667618 w 2058924"/>
              <a:gd name="T1" fmla="*/ 0 h 1019555"/>
              <a:gd name="T2" fmla="*/ 393635 w 2058924"/>
              <a:gd name="T3" fmla="*/ 0 h 1019555"/>
              <a:gd name="T4" fmla="*/ 0 w 2058924"/>
              <a:gd name="T5" fmla="*/ 658373 h 1019555"/>
              <a:gd name="T6" fmla="*/ 1030644 w 2058924"/>
              <a:gd name="T7" fmla="*/ 1065180 h 1019555"/>
              <a:gd name="T8" fmla="*/ 2061255 w 2058924"/>
              <a:gd name="T9" fmla="*/ 658373 h 1019555"/>
              <a:gd name="T10" fmla="*/ 1667618 w 2058924"/>
              <a:gd name="T11" fmla="*/ 0 h 10195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8924"/>
              <a:gd name="T19" fmla="*/ 0 h 1019555"/>
              <a:gd name="T20" fmla="*/ 2058924 w 2058924"/>
              <a:gd name="T21" fmla="*/ 1019555 h 10195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9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50533 w 3631692"/>
              <a:gd name="T2" fmla="*/ 0 60000 65536"/>
              <a:gd name="T3" fmla="*/ 0 60000 65536"/>
              <a:gd name="T4" fmla="*/ 0 w 3631692"/>
              <a:gd name="T5" fmla="*/ 3631692 w 363169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0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74707"/>
                </a:solidFill>
                <a:cs typeface="Times New Roman" panose="02020603050405020304" pitchFamily="18" charset="0"/>
              </a:rPr>
              <a:t>Дефицит (расходы больше доходов)</a:t>
            </a:r>
            <a:endParaRPr lang="ru-RU" altLang="ru-RU" sz="1500"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9474" name="object 17"/>
          <p:cNvSpPr txBox="1">
            <a:spLocks noChangeArrowheads="1"/>
          </p:cNvSpPr>
          <p:nvPr/>
        </p:nvSpPr>
        <p:spPr bwMode="auto">
          <a:xfrm>
            <a:off x="5983288" y="4670425"/>
            <a:ext cx="156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0859C"/>
                </a:solidFill>
                <a:cs typeface="Times New Roman" panose="02020603050405020304" pitchFamily="18" charset="0"/>
              </a:rPr>
              <a:t>Профицит (доходы больше расходов)</a:t>
            </a:r>
            <a:endParaRPr lang="ru-RU" altLang="ru-RU" sz="1600">
              <a:cs typeface="Times New Roman" panose="02020603050405020304" pitchFamily="18" charset="0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719" y="363537"/>
            <a:ext cx="9144000" cy="37306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19477" name="Номер слайда 2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3747C-8DF5-4BCA-B683-EDF229BCAAB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443" y="69629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ДЕФИЦИТ</a:t>
            </a:r>
            <a:endParaRPr lang="ru-RU" altLang="ru-RU" sz="2400"/>
          </a:p>
        </p:txBody>
      </p:sp>
      <p:sp>
        <p:nvSpPr>
          <p:cNvPr id="20486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ПРОФИЦИТ</a:t>
            </a:r>
            <a:endParaRPr lang="ru-RU" altLang="ru-RU" sz="2400"/>
          </a:p>
        </p:txBody>
      </p:sp>
      <p:sp>
        <p:nvSpPr>
          <p:cNvPr id="20491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4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Накопленные резервы</a:t>
            </a:r>
            <a:endParaRPr lang="ru-RU" altLang="ru-RU" sz="2200" dirty="0"/>
          </a:p>
          <a:p>
            <a:pPr eaLnBrk="1" hangingPunct="1">
              <a:lnSpc>
                <a:spcPts val="650"/>
              </a:lnSpc>
              <a:spcBef>
                <a:spcPts val="13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Муниципальный </a:t>
            </a:r>
            <a:r>
              <a:rPr lang="ru-RU" altLang="ru-RU" sz="2200" b="1" dirty="0"/>
              <a:t>долг</a:t>
            </a:r>
            <a:endParaRPr lang="ru-RU" altLang="ru-RU" sz="2200" dirty="0"/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8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9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Накопленные резервы</a:t>
            </a:r>
            <a:endParaRPr lang="ru-RU" altLang="ru-RU" sz="2200" dirty="0"/>
          </a:p>
          <a:p>
            <a:pPr eaLnBrk="1" hangingPunct="1">
              <a:lnSpc>
                <a:spcPts val="650"/>
              </a:lnSpc>
              <a:spcBef>
                <a:spcPts val="13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Муниципальный </a:t>
            </a:r>
            <a:r>
              <a:rPr lang="ru-RU" altLang="ru-RU" sz="2200" b="1" dirty="0"/>
              <a:t>долг</a:t>
            </a:r>
            <a:endParaRPr lang="ru-RU" altLang="ru-RU" sz="2200" dirty="0"/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2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При дефицитном бюджете растет долг и (или) снижаются остатки средств (накопления)</a:t>
            </a:r>
            <a:endParaRPr lang="ru-RU" altLang="ru-RU" sz="2400"/>
          </a:p>
        </p:txBody>
      </p:sp>
      <p:sp>
        <p:nvSpPr>
          <p:cNvPr id="20503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AF50"/>
                </a:solidFill>
              </a:rPr>
              <a:t>При профицитном бюджете снижается долг или (или) растут остатки средств (накопления)</a:t>
            </a:r>
            <a:endParaRPr lang="ru-RU" altLang="ru-RU" sz="240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727868"/>
            <a:ext cx="9144000" cy="3825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0505" name="Номер слайда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B517AD-8B74-47D9-8D48-CA5744A41A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482" y="152161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37976</TotalTime>
  <Words>1801</Words>
  <Application>Microsoft Office PowerPoint</Application>
  <PresentationFormat>Экран (4:3)</PresentationFormat>
  <Paragraphs>618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Wingdings</vt:lpstr>
      <vt:lpstr>Arial</vt:lpstr>
      <vt:lpstr>Arial Narrow</vt:lpstr>
      <vt:lpstr>Times New Roman</vt:lpstr>
      <vt:lpstr>Calibri Light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Новгородская область</dc:title>
  <dc:creator>Отдел ИТО</dc:creator>
  <cp:lastModifiedBy>KomFin</cp:lastModifiedBy>
  <cp:revision>2482</cp:revision>
  <cp:lastPrinted>2023-03-15T09:07:19Z</cp:lastPrinted>
  <dcterms:created xsi:type="dcterms:W3CDTF">2006-02-21T09:26:22Z</dcterms:created>
  <dcterms:modified xsi:type="dcterms:W3CDTF">2024-04-15T09:26:23Z</dcterms:modified>
</cp:coreProperties>
</file>