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74" r:id="rId1"/>
  </p:sldMasterIdLst>
  <p:notesMasterIdLst>
    <p:notesMasterId r:id="rId21"/>
  </p:notesMasterIdLst>
  <p:handoutMasterIdLst>
    <p:handoutMasterId r:id="rId22"/>
  </p:handoutMasterIdLst>
  <p:sldIdLst>
    <p:sldId id="665" r:id="rId2"/>
    <p:sldId id="868" r:id="rId3"/>
    <p:sldId id="870" r:id="rId4"/>
    <p:sldId id="845" r:id="rId5"/>
    <p:sldId id="846" r:id="rId6"/>
    <p:sldId id="874" r:id="rId7"/>
    <p:sldId id="848" r:id="rId8"/>
    <p:sldId id="873" r:id="rId9"/>
    <p:sldId id="851" r:id="rId10"/>
    <p:sldId id="852" r:id="rId11"/>
    <p:sldId id="854" r:id="rId12"/>
    <p:sldId id="855" r:id="rId13"/>
    <p:sldId id="856" r:id="rId14"/>
    <p:sldId id="809" r:id="rId15"/>
    <p:sldId id="858" r:id="rId16"/>
    <p:sldId id="813" r:id="rId17"/>
    <p:sldId id="862" r:id="rId18"/>
    <p:sldId id="864" r:id="rId19"/>
    <p:sldId id="836" r:id="rId20"/>
  </p:sldIdLst>
  <p:sldSz cx="9144000" cy="6858000" type="screen4x3"/>
  <p:notesSz cx="6858000" cy="9947275"/>
  <p:embeddedFontLst>
    <p:embeddedFont>
      <p:font typeface="Arial Black" pitchFamily="34" charset="0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charset="0"/>
      <p:regular r:id="rId28"/>
      <p:italic r:id="rId29"/>
    </p:embeddedFont>
    <p:embeddedFont>
      <p:font typeface="Arial Narrow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CC"/>
    <a:srgbClr val="FF66CC"/>
    <a:srgbClr val="D0E3F4"/>
    <a:srgbClr val="35C35A"/>
    <a:srgbClr val="000000"/>
    <a:srgbClr val="CC66FF"/>
    <a:srgbClr val="FFFF00"/>
    <a:srgbClr val="FFCCFF"/>
    <a:srgbClr val="99FF33"/>
    <a:srgbClr val="FD55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8176" autoAdjust="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78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3134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18AC89-8ED2-48B6-8745-1E4458919BA6}" type="datetime1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1" rIns="91824" bIns="459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664EF-EB73-47F1-ACAE-C5559750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89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BBB727-FAA0-48E6-9325-8F915B003CE0}" type="datetime1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19" rIns="91843" bIns="459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B2081B-294B-41EE-A23E-5945A7FB3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8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20221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4376F2-61FB-4FF7-BC35-4C2DDF682D15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0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39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16256-B379-46B5-89AC-2AA2DBDCD20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60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724679"/>
            <a:ext cx="5487041" cy="4476512"/>
          </a:xfrm>
          <a:noFill/>
        </p:spPr>
        <p:txBody>
          <a:bodyPr lIns="91827" tIns="45910" rIns="91827" bIns="45910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4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F659EE-40DE-4C5F-9B5A-2CFD8F093AA7}" type="slidenum">
              <a:rPr lang="ru-RU" altLang="ru-RU" smtClean="0">
                <a:latin typeface="Calibri" panose="020F0502020204030204" pitchFamily="34" charset="0"/>
              </a:rPr>
              <a:pPr/>
              <a:t>17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33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B61DD2-74BA-4DAF-93CE-0BD20FC83CE7}" type="slidenum">
              <a:rPr lang="ru-RU" altLang="ru-RU" smtClean="0">
                <a:latin typeface="Calibri" panose="020F0502020204030204" pitchFamily="34" charset="0"/>
              </a:rPr>
              <a:pPr/>
              <a:t>18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76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11522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0C75-BCE4-4F1F-AD3E-5C698B7379EF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3B4A-4506-4289-BB2D-44A82CA3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3F0F-DCAE-4694-AF65-6DB20F5E2B4E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5C9D-7406-4AAE-8533-92B32452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0475-930F-42F1-8A8D-81BEC5418D25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118E-399A-445D-A8E4-1A29C426B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4099-83AF-47D0-AE38-B223F02144E9}" type="datetime1">
              <a:rPr lang="en-US" smtClean="0"/>
              <a:pPr/>
              <a:t>12/5/2022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5859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0B8719-CA8A-44D3-97EC-D7C0F38D6965}" type="datetime1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0C7F-8C3E-486E-876F-717743EA9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741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CC56-8B98-444C-B152-FC0DFE6429EA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C239-443B-41D3-B1E8-17EAFCBE0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69A5-F977-4E1B-A11A-AB1D47A07C7A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74ED-241D-4A2A-979D-845E258DC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7CAD-0DD5-44D2-AA98-8D0697E8A297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22C9-473F-4C3B-882E-EA0D062CF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9732-3733-4D83-8E2C-E63F93A6F380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506F-F6D7-448B-AD59-0B0F70D93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8B4D-7EF8-45B7-B50A-9F5B9BFCEB5B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0D2B-7570-46D6-8CB3-B4FD31DA9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E191-23D2-40D0-8953-522E7B0EFB7D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D8A9-A287-4C20-ADEA-17E2D340C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1E2C-D782-45AE-B308-60F67982D329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073D-C153-46BB-8A6A-A39324D81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4517-0E04-4B5D-B3B9-4E84F1BAD881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6A0C-CFFA-448C-88D2-810E18352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BF3FB"/>
            </a:gs>
            <a:gs pos="74000">
              <a:srgbClr val="FFE7F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5446B2-E9FD-4E55-A150-6CD663DB061C}" type="datetime1">
              <a:rPr lang="en-US"/>
              <a:pPr>
                <a:defRPr/>
              </a:pPr>
              <a:t>12/5/2022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1E0CE0-4377-45E6-9C76-34ACC8F19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  <p:sldLayoutId id="2147483814" r:id="rId12"/>
    <p:sldLayoutId id="2147483816" r:id="rId13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27775"/>
            <a:ext cx="2057400" cy="365125"/>
          </a:xfrm>
        </p:spPr>
        <p:txBody>
          <a:bodyPr/>
          <a:lstStyle/>
          <a:p>
            <a:pPr>
              <a:defRPr/>
            </a:pPr>
            <a:fld id="{F0647E33-8DE6-4F54-8EFD-3F6179D98E71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70704" y="1992574"/>
            <a:ext cx="8873296" cy="19379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18000" tIns="10800" rIns="18000" bIns="10800" anchor="ctr">
            <a:sp3d extrusionH="57150">
              <a:bevelT w="38100" h="38100"/>
              <a:bevelB w="57150" h="38100" prst="artDeco"/>
            </a:sp3d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335088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14475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ru-RU" alt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50800" dist="50800" dir="5400000" algn="ctr" rotWithShape="0">
                  <a:srgbClr val="3333FF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36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36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altLang="ru-RU" sz="36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sz="36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Бюджет Мошенского сельского поселения на 2023 год и плановый период                              2024-2025 годов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3333CC"/>
                </a:solidFill>
              </a:rPr>
              <a:t>(на </a:t>
            </a:r>
            <a:r>
              <a:rPr lang="ru-RU" sz="2800" b="1" dirty="0">
                <a:solidFill>
                  <a:srgbClr val="3333CC"/>
                </a:solidFill>
              </a:rPr>
              <a:t>основе проекта </a:t>
            </a:r>
            <a:r>
              <a:rPr lang="ru-RU" sz="2800" b="1" dirty="0" smtClean="0">
                <a:solidFill>
                  <a:srgbClr val="3333CC"/>
                </a:solidFill>
              </a:rPr>
              <a:t>решения Совета депутатов                       «О бюджете Мошенского сельского поселения                  на 2023 год и плановый период 2024-2025 годов»)</a:t>
            </a:r>
            <a:endParaRPr lang="ru-RU" sz="2800" b="1" dirty="0">
              <a:solidFill>
                <a:srgbClr val="3333CC"/>
              </a:solidFill>
            </a:endParaRPr>
          </a:p>
          <a:p>
            <a:pPr algn="ctr">
              <a:defRPr/>
            </a:pPr>
            <a:endParaRPr lang="ru-RU" altLang="ru-RU" sz="4000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sz="40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altLang="ru-RU" sz="18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комитет финансов Администрации </a:t>
            </a:r>
            <a:endParaRPr lang="ru-RU" altLang="ru-RU" sz="18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altLang="ru-RU" sz="18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Мошенского муниципального района</a:t>
            </a:r>
            <a:endParaRPr lang="ru-RU" altLang="ru-RU" sz="180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altLang="ru-RU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2022 </a:t>
            </a:r>
            <a:r>
              <a:rPr lang="ru-RU" altLang="ru-RU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105" y="293745"/>
            <a:ext cx="3239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sz="2400" u="sng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496728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1</a:t>
            </a:r>
            <a:r>
              <a:rPr sz="1500" b="1" spc="-30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500" b="1" spc="-15" baseline="2777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бщ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го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у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рс</a:t>
            </a:r>
            <a:r>
              <a:rPr sz="1500" b="1" spc="30" baseline="2777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ве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-</a:t>
            </a:r>
            <a:r>
              <a:rPr lang="ru-RU"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3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11333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просы»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37832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7413" name="object 5"/>
          <p:cNvSpPr txBox="1">
            <a:spLocks noChangeArrowheads="1"/>
          </p:cNvSpPr>
          <p:nvPr/>
        </p:nvSpPr>
        <p:spPr bwMode="auto">
          <a:xfrm>
            <a:off x="1482725" y="5119688"/>
            <a:ext cx="1235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безопасность и правоохранительная деятельность»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14" name="object 6"/>
          <p:cNvSpPr txBox="1">
            <a:spLocks noChangeArrowheads="1"/>
          </p:cNvSpPr>
          <p:nvPr/>
        </p:nvSpPr>
        <p:spPr bwMode="auto">
          <a:xfrm>
            <a:off x="1914525" y="4319588"/>
            <a:ext cx="1100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04 «Национальная экономика»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15" name="object 7"/>
          <p:cNvSpPr txBox="1">
            <a:spLocks noChangeArrowheads="1"/>
          </p:cNvSpPr>
          <p:nvPr/>
        </p:nvSpPr>
        <p:spPr bwMode="auto">
          <a:xfrm>
            <a:off x="2800350" y="5368925"/>
            <a:ext cx="876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05 «Жилищно- коммунальное хозяйство»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16" name="object 8"/>
          <p:cNvSpPr txBox="1">
            <a:spLocks noChangeArrowheads="1"/>
          </p:cNvSpPr>
          <p:nvPr/>
        </p:nvSpPr>
        <p:spPr bwMode="auto">
          <a:xfrm>
            <a:off x="3355975" y="4276725"/>
            <a:ext cx="784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06 «Охрана окружающей среды»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38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7418" name="object 10"/>
          <p:cNvSpPr txBox="1">
            <a:spLocks noChangeArrowheads="1"/>
          </p:cNvSpPr>
          <p:nvPr/>
        </p:nvSpPr>
        <p:spPr bwMode="auto">
          <a:xfrm>
            <a:off x="4662488" y="4978400"/>
            <a:ext cx="10620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08 «Культура, кинематография»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475138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 dirty="0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 dirty="0">
                <a:solidFill>
                  <a:srgbClr val="404040"/>
                </a:solidFill>
                <a:latin typeface="+mn-lt"/>
                <a:cs typeface="Times New Roman"/>
              </a:rPr>
              <a:t>9</a:t>
            </a:r>
            <a:r>
              <a:rPr sz="1000" b="1" spc="-20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dirty="0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Здр</a:t>
            </a:r>
            <a:r>
              <a:rPr sz="1000" b="1" dirty="0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 dirty="0" err="1">
                <a:solidFill>
                  <a:srgbClr val="404040"/>
                </a:solidFill>
                <a:latin typeface="+mn-lt"/>
                <a:cs typeface="Times New Roman"/>
              </a:rPr>
              <a:t>оо</a:t>
            </a:r>
            <a:r>
              <a:rPr sz="10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10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ранение</a:t>
            </a:r>
            <a:r>
              <a:rPr sz="1000" b="1" spc="-10" dirty="0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 dirty="0">
              <a:latin typeface="+mn-lt"/>
              <a:cs typeface="Times New Roman"/>
            </a:endParaRPr>
          </a:p>
        </p:txBody>
      </p:sp>
      <p:sp>
        <p:nvSpPr>
          <p:cNvPr id="17420" name="object 12"/>
          <p:cNvSpPr txBox="1">
            <a:spLocks noChangeArrowheads="1"/>
          </p:cNvSpPr>
          <p:nvPr/>
        </p:nvSpPr>
        <p:spPr bwMode="auto">
          <a:xfrm>
            <a:off x="5659438" y="4319588"/>
            <a:ext cx="9556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10 «Социальная политика»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21" name="object 13"/>
          <p:cNvSpPr txBox="1">
            <a:spLocks noChangeArrowheads="1"/>
          </p:cNvSpPr>
          <p:nvPr/>
        </p:nvSpPr>
        <p:spPr bwMode="auto">
          <a:xfrm>
            <a:off x="6380163" y="4606925"/>
            <a:ext cx="9413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11 «Физическая культура и спорт»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22" name="object 14"/>
          <p:cNvSpPr txBox="1">
            <a:spLocks noChangeArrowheads="1"/>
          </p:cNvSpPr>
          <p:nvPr/>
        </p:nvSpPr>
        <p:spPr bwMode="auto">
          <a:xfrm>
            <a:off x="6938963" y="5129213"/>
            <a:ext cx="825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404040"/>
                </a:solidFill>
                <a:cs typeface="Times New Roman" panose="02020603050405020304" pitchFamily="18" charset="0"/>
              </a:rPr>
              <a:t>12 «Средства массовой информации»</a:t>
            </a:r>
            <a:endParaRPr lang="ru-RU" altLang="ru-RU" sz="1000" dirty="0">
              <a:cs typeface="Times New Roman" panose="02020603050405020304" pitchFamily="18" charset="0"/>
            </a:endParaRPr>
          </a:p>
        </p:txBody>
      </p:sp>
      <p:sp>
        <p:nvSpPr>
          <p:cNvPr id="17423" name="object 15"/>
          <p:cNvSpPr txBox="1">
            <a:spLocks noChangeArrowheads="1"/>
          </p:cNvSpPr>
          <p:nvPr/>
        </p:nvSpPr>
        <p:spPr bwMode="auto">
          <a:xfrm>
            <a:off x="7531100" y="5614988"/>
            <a:ext cx="1139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13 «Обслуживание государственного и муниципального долга»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24" name="object 16"/>
          <p:cNvSpPr txBox="1">
            <a:spLocks noChangeArrowheads="1"/>
          </p:cNvSpPr>
          <p:nvPr/>
        </p:nvSpPr>
        <p:spPr bwMode="auto">
          <a:xfrm>
            <a:off x="7964488" y="4656138"/>
            <a:ext cx="11795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404040"/>
                </a:solidFill>
                <a:cs typeface="Times New Roman" panose="02020603050405020304" pitchFamily="18" charset="0"/>
              </a:rPr>
              <a:t>14 «Межбюджетные трансферты общего характера»</a:t>
            </a:r>
            <a:endParaRPr lang="ru-RU" altLang="ru-RU" sz="1000">
              <a:cs typeface="Times New Roman" panose="02020603050405020304" pitchFamily="18" charset="0"/>
            </a:endParaRPr>
          </a:p>
        </p:txBody>
      </p:sp>
      <p:sp>
        <p:nvSpPr>
          <p:cNvPr id="17425" name="object 17"/>
          <p:cNvSpPr>
            <a:spLocks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>
              <a:gd name="T0" fmla="*/ 0 w 8785225"/>
              <a:gd name="T1" fmla="*/ 2301195 h 2303526"/>
              <a:gd name="T2" fmla="*/ 8785225 w 8785225"/>
              <a:gd name="T3" fmla="*/ 2301195 h 2303526"/>
              <a:gd name="T4" fmla="*/ 8785225 w 8785225"/>
              <a:gd name="T5" fmla="*/ 0 h 2303526"/>
              <a:gd name="T6" fmla="*/ 0 w 8785225"/>
              <a:gd name="T7" fmla="*/ 0 h 2303526"/>
              <a:gd name="T8" fmla="*/ 0 w 8785225"/>
              <a:gd name="T9" fmla="*/ 2301195 h 2303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5225"/>
              <a:gd name="T16" fmla="*/ 0 h 2303526"/>
              <a:gd name="T17" fmla="*/ 8785225 w 8785225"/>
              <a:gd name="T18" fmla="*/ 2303526 h 2303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6" name="object 18"/>
          <p:cNvSpPr txBox="1">
            <a:spLocks noChangeArrowheads="1"/>
          </p:cNvSpPr>
          <p:nvPr/>
        </p:nvSpPr>
        <p:spPr bwMode="auto">
          <a:xfrm>
            <a:off x="179388" y="819150"/>
            <a:ext cx="862965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13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1400" dirty="0"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hangingPunct="1">
              <a:lnSpc>
                <a:spcPts val="500"/>
              </a:lnSpc>
              <a:spcBef>
                <a:spcPts val="13"/>
              </a:spcBef>
              <a:buFontTx/>
              <a:buNone/>
            </a:pPr>
            <a:endParaRPr lang="ru-RU" altLang="ru-RU" sz="5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algn="just" eaLnBrk="1" hangingPunct="1">
              <a:lnSpc>
                <a:spcPts val="1513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1400" dirty="0"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eaLnBrk="1" hangingPunct="1">
              <a:lnSpc>
                <a:spcPts val="1400"/>
              </a:lnSpc>
              <a:spcBef>
                <a:spcPts val="88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cs typeface="Times New Roman" panose="02020603050405020304" pitchFamily="18" charset="0"/>
              </a:rPr>
              <a:t>Принципы формирования расходов бюджета: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cs typeface="Times New Roman" panose="02020603050405020304" pitchFamily="18" charset="0"/>
              </a:rPr>
              <a:t>по разделам;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cs typeface="Times New Roman" panose="02020603050405020304" pitchFamily="18" charset="0"/>
              </a:rPr>
              <a:t>по ведомствам;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cs typeface="Times New Roman" panose="02020603050405020304" pitchFamily="18" charset="0"/>
              </a:rPr>
              <a:t>по </a:t>
            </a:r>
            <a:r>
              <a:rPr lang="ru-RU" altLang="ru-RU" sz="1200" dirty="0" smtClean="0">
                <a:cs typeface="Times New Roman" panose="02020603050405020304" pitchFamily="18" charset="0"/>
              </a:rPr>
              <a:t>муниципальным программам</a:t>
            </a: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Разделы классификации расходов бюджетов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7427" name="object 19"/>
          <p:cNvSpPr>
            <a:spLocks noChangeArrowheads="1"/>
          </p:cNvSpPr>
          <p:nvPr/>
        </p:nvSpPr>
        <p:spPr bwMode="auto">
          <a:xfrm>
            <a:off x="107950" y="3448050"/>
            <a:ext cx="8856663" cy="6365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8" name="object 20"/>
          <p:cNvSpPr>
            <a:spLocks/>
          </p:cNvSpPr>
          <p:nvPr/>
        </p:nvSpPr>
        <p:spPr bwMode="auto">
          <a:xfrm>
            <a:off x="539750" y="4078288"/>
            <a:ext cx="0" cy="846137"/>
          </a:xfrm>
          <a:custGeom>
            <a:avLst/>
            <a:gdLst>
              <a:gd name="T0" fmla="*/ 0 h 846201"/>
              <a:gd name="T1" fmla="*/ 843833 h 846201"/>
              <a:gd name="T2" fmla="*/ 0 60000 65536"/>
              <a:gd name="T3" fmla="*/ 0 60000 65536"/>
              <a:gd name="T4" fmla="*/ 0 h 846201"/>
              <a:gd name="T5" fmla="*/ 846201 h 84620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9" name="object 21"/>
          <p:cNvSpPr>
            <a:spLocks/>
          </p:cNvSpPr>
          <p:nvPr/>
        </p:nvSpPr>
        <p:spPr bwMode="auto">
          <a:xfrm>
            <a:off x="1154113" y="4090988"/>
            <a:ext cx="0" cy="244475"/>
          </a:xfrm>
          <a:custGeom>
            <a:avLst/>
            <a:gdLst>
              <a:gd name="T0" fmla="*/ 0 h 244475"/>
              <a:gd name="T1" fmla="*/ 244475 h 244475"/>
              <a:gd name="T2" fmla="*/ 0 60000 65536"/>
              <a:gd name="T3" fmla="*/ 0 60000 65536"/>
              <a:gd name="T4" fmla="*/ 0 h 244475"/>
              <a:gd name="T5" fmla="*/ 244475 h 2444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0" name="object 22"/>
          <p:cNvSpPr>
            <a:spLocks/>
          </p:cNvSpPr>
          <p:nvPr/>
        </p:nvSpPr>
        <p:spPr bwMode="auto">
          <a:xfrm>
            <a:off x="1774825" y="4111625"/>
            <a:ext cx="0" cy="823913"/>
          </a:xfrm>
          <a:custGeom>
            <a:avLst/>
            <a:gdLst>
              <a:gd name="T0" fmla="*/ 0 h 823849"/>
              <a:gd name="T1" fmla="*/ 826217 h 823849"/>
              <a:gd name="T2" fmla="*/ 0 60000 65536"/>
              <a:gd name="T3" fmla="*/ 0 60000 65536"/>
              <a:gd name="T4" fmla="*/ 0 h 823849"/>
              <a:gd name="T5" fmla="*/ 823849 h 82384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1" name="object 23"/>
          <p:cNvSpPr>
            <a:spLocks/>
          </p:cNvSpPr>
          <p:nvPr/>
        </p:nvSpPr>
        <p:spPr bwMode="auto">
          <a:xfrm>
            <a:off x="2408238" y="4111625"/>
            <a:ext cx="0" cy="165100"/>
          </a:xfrm>
          <a:custGeom>
            <a:avLst/>
            <a:gdLst>
              <a:gd name="T0" fmla="*/ 0 h 165100"/>
              <a:gd name="T1" fmla="*/ 165100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2" name="object 24"/>
          <p:cNvSpPr>
            <a:spLocks/>
          </p:cNvSpPr>
          <p:nvPr/>
        </p:nvSpPr>
        <p:spPr bwMode="auto">
          <a:xfrm>
            <a:off x="3059113" y="4111625"/>
            <a:ext cx="0" cy="1214438"/>
          </a:xfrm>
          <a:custGeom>
            <a:avLst/>
            <a:gdLst>
              <a:gd name="T0" fmla="*/ 0 h 1214374"/>
              <a:gd name="T1" fmla="*/ 1216742 h 1214374"/>
              <a:gd name="T2" fmla="*/ 0 60000 65536"/>
              <a:gd name="T3" fmla="*/ 0 60000 65536"/>
              <a:gd name="T4" fmla="*/ 0 h 1214374"/>
              <a:gd name="T5" fmla="*/ 1214374 h 121437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3" name="object 25"/>
          <p:cNvSpPr>
            <a:spLocks/>
          </p:cNvSpPr>
          <p:nvPr/>
        </p:nvSpPr>
        <p:spPr bwMode="auto">
          <a:xfrm>
            <a:off x="3635375" y="4111625"/>
            <a:ext cx="0" cy="165100"/>
          </a:xfrm>
          <a:custGeom>
            <a:avLst/>
            <a:gdLst>
              <a:gd name="T0" fmla="*/ 0 h 165100"/>
              <a:gd name="T1" fmla="*/ 165100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4" name="object 26"/>
          <p:cNvSpPr>
            <a:spLocks/>
          </p:cNvSpPr>
          <p:nvPr/>
        </p:nvSpPr>
        <p:spPr bwMode="auto">
          <a:xfrm>
            <a:off x="4284663" y="4090988"/>
            <a:ext cx="0" cy="660400"/>
          </a:xfrm>
          <a:custGeom>
            <a:avLst/>
            <a:gdLst>
              <a:gd name="T0" fmla="*/ 0 h 660400"/>
              <a:gd name="T1" fmla="*/ 660400 h 660400"/>
              <a:gd name="T2" fmla="*/ 0 60000 65536"/>
              <a:gd name="T3" fmla="*/ 0 60000 65536"/>
              <a:gd name="T4" fmla="*/ 0 h 660400"/>
              <a:gd name="T5" fmla="*/ 660400 h 660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5" name="object 27"/>
          <p:cNvSpPr>
            <a:spLocks/>
          </p:cNvSpPr>
          <p:nvPr/>
        </p:nvSpPr>
        <p:spPr bwMode="auto">
          <a:xfrm>
            <a:off x="4932363" y="4090988"/>
            <a:ext cx="0" cy="844550"/>
          </a:xfrm>
          <a:custGeom>
            <a:avLst/>
            <a:gdLst>
              <a:gd name="T0" fmla="*/ 0 h 844550"/>
              <a:gd name="T1" fmla="*/ 844550 h 844550"/>
              <a:gd name="T2" fmla="*/ 0 60000 65536"/>
              <a:gd name="T3" fmla="*/ 0 60000 65536"/>
              <a:gd name="T4" fmla="*/ 0 h 844550"/>
              <a:gd name="T5" fmla="*/ 844550 h 8445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6" name="object 28"/>
          <p:cNvSpPr>
            <a:spLocks/>
          </p:cNvSpPr>
          <p:nvPr/>
        </p:nvSpPr>
        <p:spPr bwMode="auto">
          <a:xfrm>
            <a:off x="5508625" y="4090988"/>
            <a:ext cx="0" cy="617537"/>
          </a:xfrm>
          <a:custGeom>
            <a:avLst/>
            <a:gdLst>
              <a:gd name="T0" fmla="*/ 0 h 617601"/>
              <a:gd name="T1" fmla="*/ 615233 h 617601"/>
              <a:gd name="T2" fmla="*/ 0 60000 65536"/>
              <a:gd name="T3" fmla="*/ 0 60000 65536"/>
              <a:gd name="T4" fmla="*/ 0 h 617601"/>
              <a:gd name="T5" fmla="*/ 617601 h 61760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7" name="object 29"/>
          <p:cNvSpPr>
            <a:spLocks/>
          </p:cNvSpPr>
          <p:nvPr/>
        </p:nvSpPr>
        <p:spPr bwMode="auto">
          <a:xfrm>
            <a:off x="6156325" y="4090988"/>
            <a:ext cx="0" cy="244475"/>
          </a:xfrm>
          <a:custGeom>
            <a:avLst/>
            <a:gdLst>
              <a:gd name="T0" fmla="*/ 0 h 244475"/>
              <a:gd name="T1" fmla="*/ 244475 h 244475"/>
              <a:gd name="T2" fmla="*/ 0 60000 65536"/>
              <a:gd name="T3" fmla="*/ 0 60000 65536"/>
              <a:gd name="T4" fmla="*/ 0 h 244475"/>
              <a:gd name="T5" fmla="*/ 244475 h 2444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8" name="object 30"/>
          <p:cNvSpPr>
            <a:spLocks/>
          </p:cNvSpPr>
          <p:nvPr/>
        </p:nvSpPr>
        <p:spPr bwMode="auto">
          <a:xfrm>
            <a:off x="6732588" y="4090988"/>
            <a:ext cx="0" cy="523875"/>
          </a:xfrm>
          <a:custGeom>
            <a:avLst/>
            <a:gdLst>
              <a:gd name="T0" fmla="*/ 0 h 523875"/>
              <a:gd name="T1" fmla="*/ 523875 h 523875"/>
              <a:gd name="T2" fmla="*/ 0 60000 65536"/>
              <a:gd name="T3" fmla="*/ 0 60000 65536"/>
              <a:gd name="T4" fmla="*/ 0 h 523875"/>
              <a:gd name="T5" fmla="*/ 523875 h 5238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9" name="object 31"/>
          <p:cNvSpPr>
            <a:spLocks/>
          </p:cNvSpPr>
          <p:nvPr/>
        </p:nvSpPr>
        <p:spPr bwMode="auto">
          <a:xfrm>
            <a:off x="7348538" y="4090988"/>
            <a:ext cx="0" cy="995362"/>
          </a:xfrm>
          <a:custGeom>
            <a:avLst/>
            <a:gdLst>
              <a:gd name="T0" fmla="*/ 0 h 995426"/>
              <a:gd name="T1" fmla="*/ 993058 h 995426"/>
              <a:gd name="T2" fmla="*/ 0 60000 65536"/>
              <a:gd name="T3" fmla="*/ 0 60000 65536"/>
              <a:gd name="T4" fmla="*/ 0 h 995426"/>
              <a:gd name="T5" fmla="*/ 995426 h 99542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0" name="object 32"/>
          <p:cNvSpPr>
            <a:spLocks/>
          </p:cNvSpPr>
          <p:nvPr/>
        </p:nvSpPr>
        <p:spPr bwMode="auto">
          <a:xfrm>
            <a:off x="7956550" y="4060825"/>
            <a:ext cx="6350" cy="1481138"/>
          </a:xfrm>
          <a:custGeom>
            <a:avLst/>
            <a:gdLst>
              <a:gd name="T0" fmla="*/ 0 w 6350"/>
              <a:gd name="T1" fmla="*/ 0 h 1481201"/>
              <a:gd name="T2" fmla="*/ 6350 w 6350"/>
              <a:gd name="T3" fmla="*/ 1478870 h 1481201"/>
              <a:gd name="T4" fmla="*/ 0 60000 65536"/>
              <a:gd name="T5" fmla="*/ 0 60000 65536"/>
              <a:gd name="T6" fmla="*/ 0 w 6350"/>
              <a:gd name="T7" fmla="*/ 0 h 1481201"/>
              <a:gd name="T8" fmla="*/ 6350 w 6350"/>
              <a:gd name="T9" fmla="*/ 1481201 h 1481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1" name="object 33"/>
          <p:cNvSpPr>
            <a:spLocks/>
          </p:cNvSpPr>
          <p:nvPr/>
        </p:nvSpPr>
        <p:spPr bwMode="auto">
          <a:xfrm>
            <a:off x="8604250" y="4090988"/>
            <a:ext cx="0" cy="522287"/>
          </a:xfrm>
          <a:custGeom>
            <a:avLst/>
            <a:gdLst>
              <a:gd name="T0" fmla="*/ 0 h 522350"/>
              <a:gd name="T1" fmla="*/ 520019 h 522350"/>
              <a:gd name="T2" fmla="*/ 0 60000 65536"/>
              <a:gd name="T3" fmla="*/ 0 60000 65536"/>
              <a:gd name="T4" fmla="*/ 0 h 522350"/>
              <a:gd name="T5" fmla="*/ 522350 h 5223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441325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Расходы бюджета</a:t>
            </a:r>
          </a:p>
        </p:txBody>
      </p:sp>
      <p:sp>
        <p:nvSpPr>
          <p:cNvPr id="17443" name="Номер слайда 3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15C91-8775-4931-893B-69C49510F2D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840" y="8731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9977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altLang="ru-RU" sz="1500">
                <a:cs typeface="Times New Roman" panose="02020603050405020304" pitchFamily="18" charset="0"/>
              </a:rPr>
              <a:t> </a:t>
            </a:r>
            <a:r>
              <a:rPr lang="ru-RU" altLang="ru-RU" sz="1500">
                <a:cs typeface="Times New Roman" panose="02020603050405020304" pitchFamily="18" charset="0"/>
              </a:rPr>
              <a:t>средств на счёте бюджета, взять в долг).</a:t>
            </a:r>
          </a:p>
        </p:txBody>
      </p:sp>
      <p:sp>
        <p:nvSpPr>
          <p:cNvPr id="19459" name="object 2"/>
          <p:cNvSpPr>
            <a:spLocks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>
              <a:gd name="T0" fmla="*/ 1599673 w 1979676"/>
              <a:gd name="T1" fmla="*/ 0 h 1005839"/>
              <a:gd name="T2" fmla="*/ 377635 w 1979676"/>
              <a:gd name="T3" fmla="*/ 0 h 1005839"/>
              <a:gd name="T4" fmla="*/ 0 w 1979676"/>
              <a:gd name="T5" fmla="*/ 636376 h 1005839"/>
              <a:gd name="T6" fmla="*/ 988654 w 1979676"/>
              <a:gd name="T7" fmla="*/ 1029640 h 1005839"/>
              <a:gd name="T8" fmla="*/ 1977308 w 1979676"/>
              <a:gd name="T9" fmla="*/ 636376 h 1005839"/>
              <a:gd name="T10" fmla="*/ 1599673 w 1979676"/>
              <a:gd name="T11" fmla="*/ 0 h 10058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79676"/>
              <a:gd name="T19" fmla="*/ 0 h 1005839"/>
              <a:gd name="T20" fmla="*/ 1979676 w 1979676"/>
              <a:gd name="T21" fmla="*/ 1005839 h 10058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1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2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3" name="object 6"/>
          <p:cNvSpPr>
            <a:spLocks noChangeArrowheads="1"/>
          </p:cNvSpPr>
          <p:nvPr/>
        </p:nvSpPr>
        <p:spPr bwMode="auto">
          <a:xfrm>
            <a:off x="5160963" y="222250"/>
            <a:ext cx="1758950" cy="4729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4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" name="object 8"/>
          <p:cNvSpPr txBox="1"/>
          <p:nvPr/>
        </p:nvSpPr>
        <p:spPr>
          <a:xfrm>
            <a:off x="2379663" y="917575"/>
            <a:ext cx="4351337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b="1" spc="-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2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(Про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9467" name="object 10"/>
          <p:cNvSpPr>
            <a:spLocks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>
              <a:gd name="T0" fmla="*/ 0 w 3631691"/>
              <a:gd name="T1" fmla="*/ 3650570 w 3631691"/>
              <a:gd name="T2" fmla="*/ 0 60000 65536"/>
              <a:gd name="T3" fmla="*/ 0 60000 65536"/>
              <a:gd name="T4" fmla="*/ 0 w 3631691"/>
              <a:gd name="T5" fmla="*/ 3631691 w 363169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8" name="object 11"/>
          <p:cNvSpPr>
            <a:spLocks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>
              <a:gd name="T0" fmla="*/ 1667618 w 2058924"/>
              <a:gd name="T1" fmla="*/ 0 h 1019555"/>
              <a:gd name="T2" fmla="*/ 393635 w 2058924"/>
              <a:gd name="T3" fmla="*/ 0 h 1019555"/>
              <a:gd name="T4" fmla="*/ 0 w 2058924"/>
              <a:gd name="T5" fmla="*/ 658373 h 1019555"/>
              <a:gd name="T6" fmla="*/ 1030644 w 2058924"/>
              <a:gd name="T7" fmla="*/ 1065180 h 1019555"/>
              <a:gd name="T8" fmla="*/ 2061255 w 2058924"/>
              <a:gd name="T9" fmla="*/ 658373 h 1019555"/>
              <a:gd name="T10" fmla="*/ 1667618 w 2058924"/>
              <a:gd name="T11" fmla="*/ 0 h 10195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8924"/>
              <a:gd name="T19" fmla="*/ 0 h 1019555"/>
              <a:gd name="T20" fmla="*/ 2058924 w 2058924"/>
              <a:gd name="T21" fmla="*/ 1019555 h 10195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9" name="object 12"/>
          <p:cNvSpPr>
            <a:spLocks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>
              <a:gd name="T0" fmla="*/ 0 w 3631692"/>
              <a:gd name="T1" fmla="*/ 3650533 w 3631692"/>
              <a:gd name="T2" fmla="*/ 0 60000 65536"/>
              <a:gd name="T3" fmla="*/ 0 60000 65536"/>
              <a:gd name="T4" fmla="*/ 0 w 3631692"/>
              <a:gd name="T5" fmla="*/ 3631692 w 363169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0" name="object 13"/>
          <p:cNvSpPr txBox="1">
            <a:spLocks noChangeArrowheads="1"/>
          </p:cNvSpPr>
          <p:nvPr/>
        </p:nvSpPr>
        <p:spPr bwMode="auto">
          <a:xfrm>
            <a:off x="287338" y="4645025"/>
            <a:ext cx="2787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74707"/>
                </a:solidFill>
                <a:cs typeface="Times New Roman" panose="02020603050405020304" pitchFamily="18" charset="0"/>
              </a:rPr>
              <a:t>Дефицит (расходы больше доходов)</a:t>
            </a:r>
            <a:endParaRPr lang="ru-RU" altLang="ru-RU" sz="1500"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9474" name="object 17"/>
          <p:cNvSpPr txBox="1">
            <a:spLocks noChangeArrowheads="1"/>
          </p:cNvSpPr>
          <p:nvPr/>
        </p:nvSpPr>
        <p:spPr bwMode="auto">
          <a:xfrm>
            <a:off x="5983288" y="4670425"/>
            <a:ext cx="1565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0859C"/>
                </a:solidFill>
                <a:cs typeface="Times New Roman" panose="02020603050405020304" pitchFamily="18" charset="0"/>
              </a:rPr>
              <a:t>Профицит (доходы больше расходов)</a:t>
            </a:r>
            <a:endParaRPr lang="ru-RU" altLang="ru-RU" sz="1600">
              <a:cs typeface="Times New Roman" panose="02020603050405020304" pitchFamily="18" charset="0"/>
            </a:endParaRPr>
          </a:p>
        </p:txBody>
      </p:sp>
      <p:sp>
        <p:nvSpPr>
          <p:cNvPr id="19475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719" y="363537"/>
            <a:ext cx="9144000" cy="37306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19477" name="Номер слайда 2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E3747C-8DF5-4BCA-B683-EDF229BCAAB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443" y="69629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62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5" name="object 6"/>
          <p:cNvSpPr txBox="1">
            <a:spLocks noChangeArrowheads="1"/>
          </p:cNvSpPr>
          <p:nvPr/>
        </p:nvSpPr>
        <p:spPr bwMode="auto">
          <a:xfrm>
            <a:off x="1674813" y="1400175"/>
            <a:ext cx="1343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ДЕФИЦИТ</a:t>
            </a:r>
            <a:endParaRPr lang="ru-RU" altLang="ru-RU" sz="2400"/>
          </a:p>
        </p:txBody>
      </p:sp>
      <p:sp>
        <p:nvSpPr>
          <p:cNvPr id="20486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0" name="object 11"/>
          <p:cNvSpPr txBox="1">
            <a:spLocks noChangeArrowheads="1"/>
          </p:cNvSpPr>
          <p:nvPr/>
        </p:nvSpPr>
        <p:spPr bwMode="auto">
          <a:xfrm>
            <a:off x="6007100" y="1404938"/>
            <a:ext cx="1555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ПРОФИЦИТ</a:t>
            </a:r>
            <a:endParaRPr lang="ru-RU" altLang="ru-RU" sz="2400"/>
          </a:p>
        </p:txBody>
      </p:sp>
      <p:sp>
        <p:nvSpPr>
          <p:cNvPr id="20491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4" name="object 15"/>
          <p:cNvSpPr txBox="1">
            <a:spLocks noChangeArrowheads="1"/>
          </p:cNvSpPr>
          <p:nvPr/>
        </p:nvSpPr>
        <p:spPr bwMode="auto">
          <a:xfrm>
            <a:off x="592138" y="2260600"/>
            <a:ext cx="2814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Накопленные резервы</a:t>
            </a:r>
            <a:endParaRPr lang="ru-RU" altLang="ru-RU" sz="2200" dirty="0"/>
          </a:p>
          <a:p>
            <a:pPr eaLnBrk="1" hangingPunct="1">
              <a:lnSpc>
                <a:spcPts val="650"/>
              </a:lnSpc>
              <a:spcBef>
                <a:spcPts val="13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Муниципальный </a:t>
            </a:r>
            <a:r>
              <a:rPr lang="ru-RU" altLang="ru-RU" sz="2200" b="1" dirty="0"/>
              <a:t>долг</a:t>
            </a:r>
            <a:endParaRPr lang="ru-RU" altLang="ru-RU" sz="2200" dirty="0"/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8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9" name="object 20"/>
          <p:cNvSpPr txBox="1">
            <a:spLocks noChangeArrowheads="1"/>
          </p:cNvSpPr>
          <p:nvPr/>
        </p:nvSpPr>
        <p:spPr bwMode="auto">
          <a:xfrm>
            <a:off x="5057775" y="2260600"/>
            <a:ext cx="2813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Накопленные резервы</a:t>
            </a:r>
            <a:endParaRPr lang="ru-RU" altLang="ru-RU" sz="2200" dirty="0"/>
          </a:p>
          <a:p>
            <a:pPr eaLnBrk="1" hangingPunct="1">
              <a:lnSpc>
                <a:spcPts val="650"/>
              </a:lnSpc>
              <a:spcBef>
                <a:spcPts val="13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/>
              <a:t>Муниципальный </a:t>
            </a:r>
            <a:r>
              <a:rPr lang="ru-RU" altLang="ru-RU" sz="2200" b="1" dirty="0"/>
              <a:t>долг</a:t>
            </a:r>
            <a:endParaRPr lang="ru-RU" altLang="ru-RU" sz="2200" dirty="0"/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02" name="object 23"/>
          <p:cNvSpPr txBox="1">
            <a:spLocks noChangeArrowheads="1"/>
          </p:cNvSpPr>
          <p:nvPr/>
        </p:nvSpPr>
        <p:spPr bwMode="auto">
          <a:xfrm>
            <a:off x="536575" y="4319588"/>
            <a:ext cx="3632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При дефицитном бюджете растет долг и (или) снижаются остатки средств (накопления)</a:t>
            </a:r>
            <a:endParaRPr lang="ru-RU" altLang="ru-RU" sz="2400"/>
          </a:p>
        </p:txBody>
      </p:sp>
      <p:sp>
        <p:nvSpPr>
          <p:cNvPr id="20503" name="object 24"/>
          <p:cNvSpPr txBox="1">
            <a:spLocks noChangeArrowheads="1"/>
          </p:cNvSpPr>
          <p:nvPr/>
        </p:nvSpPr>
        <p:spPr bwMode="auto">
          <a:xfrm>
            <a:off x="4835525" y="4319588"/>
            <a:ext cx="37671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AF50"/>
                </a:solidFill>
              </a:rPr>
              <a:t>При профицитном бюджете снижается долг или (или) растут остатки средств (накопления)</a:t>
            </a:r>
            <a:endParaRPr lang="ru-RU" altLang="ru-RU" sz="240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727868"/>
            <a:ext cx="9144000" cy="3825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0505" name="Номер слайда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B517AD-8B74-47D9-8D48-CA5744A41A1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482" y="152161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5455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4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89781" y="699818"/>
            <a:ext cx="6854219" cy="132980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  <a:cs typeface="+mn-cs"/>
              </a:rPr>
              <a:t>Основные </a:t>
            </a:r>
            <a:r>
              <a:rPr lang="ru-RU" sz="2800" b="1" dirty="0" smtClean="0">
                <a:latin typeface="Calibri" pitchFamily="34" charset="0"/>
                <a:cs typeface="+mn-cs"/>
              </a:rPr>
              <a:t>показатели</a:t>
            </a:r>
            <a:endParaRPr lang="ru-RU" sz="2800" b="1" dirty="0">
              <a:latin typeface="Calibri" pitchFamily="34" charset="0"/>
              <a:cs typeface="+mn-cs"/>
            </a:endParaRPr>
          </a:p>
          <a:p>
            <a:pPr algn="ctr" eaLnBrk="1" hangingPunct="1">
              <a:lnSpc>
                <a:spcPts val="2400"/>
              </a:lnSpc>
              <a:defRPr/>
            </a:pPr>
            <a:r>
              <a:rPr lang="ru-RU" sz="2800" b="1" dirty="0" smtClean="0">
                <a:latin typeface="Calibri" pitchFamily="34" charset="0"/>
                <a:cs typeface="+mn-cs"/>
              </a:rPr>
              <a:t>бюджета Мошенского сельского поселения на 2023 год и плановый период 2024-2025 годов</a:t>
            </a:r>
            <a:endParaRPr lang="ru-RU" sz="2800" b="1" dirty="0">
              <a:latin typeface="Calibri" pitchFamily="34" charset="0"/>
              <a:cs typeface="+mn-cs"/>
            </a:endParaRPr>
          </a:p>
        </p:txBody>
      </p:sp>
      <p:sp>
        <p:nvSpPr>
          <p:cNvPr id="25666" name="Прямоугольник 11"/>
          <p:cNvSpPr>
            <a:spLocks noChangeArrowheads="1"/>
          </p:cNvSpPr>
          <p:nvPr/>
        </p:nvSpPr>
        <p:spPr bwMode="auto">
          <a:xfrm>
            <a:off x="7132320" y="1844675"/>
            <a:ext cx="1567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(тыс. </a:t>
            </a:r>
            <a:r>
              <a:rPr lang="ru-RU" altLang="ru-RU" sz="1800" dirty="0"/>
              <a:t>рублей)</a:t>
            </a:r>
          </a:p>
        </p:txBody>
      </p:sp>
      <p:sp>
        <p:nvSpPr>
          <p:cNvPr id="25667" name="Номер слайда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74BE5F-A852-44FA-B3F8-7D3C0D9D6246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10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001789"/>
              </p:ext>
            </p:extLst>
          </p:nvPr>
        </p:nvGraphicFramePr>
        <p:xfrm>
          <a:off x="914400" y="2342516"/>
          <a:ext cx="7680961" cy="4110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4373"/>
                <a:gridCol w="1262276"/>
                <a:gridCol w="1317156"/>
                <a:gridCol w="1317156"/>
              </a:tblGrid>
              <a:tr h="756029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3840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sz="1600" b="1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sz="1600" b="1" spc="-20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2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600" b="1" spc="-4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-5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sz="1600" b="1" spc="-2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r>
                        <a:rPr sz="1600" b="1" spc="0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sz="1600" b="1" spc="-5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600" b="1" spc="-1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600" b="1" spc="-3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sz="1600" dirty="0">
                        <a:solidFill>
                          <a:srgbClr val="009A4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930,900</a:t>
                      </a:r>
                      <a:endParaRPr lang="ru-RU" sz="1600" b="1" i="0" u="none" strike="noStrike" dirty="0">
                        <a:solidFill>
                          <a:srgbClr val="009A4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4 319,680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461,800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0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sz="16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</a:t>
                      </a:r>
                      <a:r>
                        <a:rPr sz="1600" spc="-1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sz="16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3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600" b="1" spc="-1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600" b="1" spc="-3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-3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овые</a:t>
                      </a:r>
                      <a:r>
                        <a:rPr sz="1600" b="1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нен</a:t>
                      </a:r>
                      <a:r>
                        <a:rPr sz="1600" b="1" spc="-1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600" b="1" spc="-3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-3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овые</a:t>
                      </a:r>
                      <a:r>
                        <a:rPr sz="1600" b="1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600" b="1" spc="-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-5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sz="1600" b="1" spc="-2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2 599,900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2 726,580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2 812,900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7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Без</a:t>
                      </a:r>
                      <a:r>
                        <a:rPr sz="1600" b="1" spc="-3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600" b="1" spc="-2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-4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мездные</a:t>
                      </a:r>
                      <a:r>
                        <a:rPr sz="1600" b="1" spc="1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600" b="1" spc="-1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600" b="1" spc="1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600" b="1" spc="-2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600" b="1" spc="-2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sz="1600" b="1" spc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ения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5 331,000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1 593,100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1 648,900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II.</a:t>
                      </a:r>
                      <a:r>
                        <a:rPr sz="1600" b="1" spc="-20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3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600" b="1" spc="-1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600" b="1" spc="-3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600" b="1" spc="-5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sz="1600" b="1" spc="-2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600" b="1" spc="-1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sz="1600" b="1" spc="0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sz="1600" b="1" spc="-5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600" b="1" spc="-1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sz="1600" b="1" spc="-3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sz="1600" dirty="0">
                        <a:solidFill>
                          <a:srgbClr val="009A4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930,900</a:t>
                      </a:r>
                      <a:endParaRPr lang="ru-RU" sz="1600" b="1" i="0" u="none" strike="noStrike" dirty="0">
                        <a:solidFill>
                          <a:srgbClr val="009A4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4 319,680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461,800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2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III.</a:t>
                      </a:r>
                      <a:r>
                        <a:rPr sz="1600" b="1" spc="-3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25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600" b="1" spc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600" b="1" spc="-35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sz="1600" b="1" spc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иц</a:t>
                      </a:r>
                      <a:r>
                        <a:rPr sz="1600" b="1" spc="5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spc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600" b="1" spc="45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5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sz="1600" b="1" spc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-), </a:t>
                      </a:r>
                      <a:r>
                        <a:rPr sz="1600" b="1" spc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sz="1600" b="1" spc="5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-4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sz="1600" b="1" spc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spc="-1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sz="1600" b="1" spc="5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spc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600" b="1" spc="45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  <a:endParaRPr sz="1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5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lang="ru-RU" sz="1600" b="1" spc="-5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5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sz="1600" b="1" spc="5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sz="1600" b="1" spc="0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600" b="1" spc="-20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</a:t>
                      </a:r>
                      <a:r>
                        <a:rPr sz="1600" b="1" spc="-6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600" b="1" spc="-4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чни</a:t>
                      </a:r>
                      <a:r>
                        <a:rPr sz="1600" b="1" spc="1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spc="45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4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инанс</a:t>
                      </a:r>
                      <a:r>
                        <a:rPr sz="1600" b="1" spc="-1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600" b="1" spc="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-1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ания</a:t>
                      </a:r>
                      <a:r>
                        <a:rPr sz="1600" b="1" spc="0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spc="0" dirty="0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600" b="1" spc="-1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600" b="1" spc="-4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spc="-1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sz="1600" b="1" spc="5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spc="0" dirty="0" err="1" smtClean="0">
                          <a:solidFill>
                            <a:srgbClr val="009A4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endParaRPr sz="1600" dirty="0">
                        <a:solidFill>
                          <a:srgbClr val="009A4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9A4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3733" y="12418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8" y="544745"/>
            <a:ext cx="2304256" cy="179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30556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7100" y="170940"/>
            <a:ext cx="8229599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Доходы бюджета сельского поселения на 2023 год и плановый период 2024-2025 годов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2520706"/>
              </p:ext>
            </p:extLst>
          </p:nvPr>
        </p:nvGraphicFramePr>
        <p:xfrm>
          <a:off x="787581" y="1125458"/>
          <a:ext cx="7820841" cy="552848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235779"/>
                <a:gridCol w="1567542"/>
                <a:gridCol w="1554480"/>
                <a:gridCol w="1463040"/>
              </a:tblGrid>
              <a:tr h="297591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Плановый период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91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676,900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699,880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724,400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739,000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776,700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836,500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Земельный 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785,000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848,000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847,000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на имущество физических лиц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402,000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405,000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налоговые доходы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доходы</a:t>
                      </a:r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2 599,900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2 726,580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2 812,900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Неналоговые доходы</a:t>
                      </a: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7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  <a:r>
                        <a:rPr lang="ru-RU" sz="1600" b="1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2 599,900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2 726,580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2 812,900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5 331,000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1 593,100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1 648,900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6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 от других бюджетов</a:t>
                      </a:r>
                      <a:r>
                        <a:rPr lang="ru-RU" sz="1600" b="0" i="0" u="none" strike="noStrike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</a:rPr>
                        <a:t>, в т.ч.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1 593,100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1 648,900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дотации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2 439,700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249,200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1 296,000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субсидии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1 173,000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218,300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228,900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237,900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64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ДОХОДЫ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7 930,900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319,680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461,800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7944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" y="0"/>
            <a:ext cx="1751343" cy="87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12989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539552" y="764704"/>
            <a:ext cx="8280413" cy="6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Расходы бюджета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Мошенского сельского поселения на 2023 год и плановый период 2024-2025 годов, тыс. 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0972979"/>
              </p:ext>
            </p:extLst>
          </p:nvPr>
        </p:nvGraphicFramePr>
        <p:xfrm>
          <a:off x="901337" y="1730118"/>
          <a:ext cx="7540890" cy="4239607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3577538"/>
                <a:gridCol w="1373285"/>
                <a:gridCol w="1293223"/>
                <a:gridCol w="1296844"/>
              </a:tblGrid>
              <a:tr h="828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Показатели</a:t>
                      </a:r>
                      <a:endParaRPr lang="ru-RU" sz="1400" b="1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218,300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228,900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237,900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latin typeface="Arial Narrow" pitchFamily="34" charset="0"/>
                        </a:rPr>
                        <a:t>Национальная экономика</a:t>
                      </a:r>
                      <a:endParaRPr lang="ru-RU" sz="1400" b="0" i="0" u="none" strike="noStrike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2 458,000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937,700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997,500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latin typeface="Arial Narrow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5 077,700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2 908,180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2 900,500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Arial Narrow" pitchFamily="34" charset="0"/>
                        </a:rPr>
                        <a:t>Условно-утвержденные расходы</a:t>
                      </a:r>
                      <a:endParaRPr lang="ru-RU" sz="1400" b="0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108,000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224,000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Arial Narrow" pitchFamily="34" charset="0"/>
                        </a:rPr>
                        <a:t>РАСХОДЫ ВСЕГО</a:t>
                      </a:r>
                      <a:endParaRPr lang="ru-RU" sz="1400" b="1" i="0" u="none" strike="noStrike" dirty="0">
                        <a:latin typeface="Arial Narrow" pitchFamily="34" charset="0"/>
                      </a:endParaRPr>
                    </a:p>
                  </a:txBody>
                  <a:tcPr marL="5257" marR="5257" marT="525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7 930,900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4 319,680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4 461,800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123" y="159783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5884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8254" y="168582"/>
            <a:ext cx="9144000" cy="1226865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Расходная часть бюджета сельского поселения на 2023 год и плановый период 2024-2025 годов в разрезе разделов и подразделов, тыс.рублей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4813733"/>
              </p:ext>
            </p:extLst>
          </p:nvPr>
        </p:nvGraphicFramePr>
        <p:xfrm>
          <a:off x="220626" y="1438729"/>
          <a:ext cx="8492300" cy="4433296"/>
        </p:xfrm>
        <a:graphic>
          <a:graphicData uri="http://schemas.openxmlformats.org/drawingml/2006/table">
            <a:tbl>
              <a:tblPr/>
              <a:tblGrid>
                <a:gridCol w="5135145"/>
                <a:gridCol w="849086"/>
                <a:gridCol w="796834"/>
                <a:gridCol w="927463"/>
                <a:gridCol w="78377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Раздел, подраздел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2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0106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Резервные фонды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0111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Другие общегосударственные вопросы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0113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0200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218,300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228,900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237,900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Мобилизационная и вневойсковая подготовка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0203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218,300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228,900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237,900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0300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62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 пожарной безопасности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0310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Другие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вопросы в области национальной безопасности и правоохранительной деятельности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0314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32,800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32,800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32,800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7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2 458,000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937,700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997,500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Дорожное хозяйство (дорожные фонды)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0409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2 412,000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891,700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951,500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0412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46,000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0500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5 077,700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2 908,180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2 900,500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Коммунальное хозяйство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0502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5 072,700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2 903,180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2 895,500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Условно-утвержденные расходы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224,000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 РАСХОДОВ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7 930,900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4 319,680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4 461,800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254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0066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612B06-18CC-4AE4-828D-91A22A9F212D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313727"/>
              </p:ext>
            </p:extLst>
          </p:nvPr>
        </p:nvGraphicFramePr>
        <p:xfrm>
          <a:off x="195942" y="1449980"/>
          <a:ext cx="8745740" cy="4885166"/>
        </p:xfrm>
        <a:graphic>
          <a:graphicData uri="http://schemas.openxmlformats.org/drawingml/2006/table">
            <a:tbl>
              <a:tblPr/>
              <a:tblGrid>
                <a:gridCol w="5699932"/>
                <a:gridCol w="1046127"/>
                <a:gridCol w="971862"/>
                <a:gridCol w="1027819"/>
              </a:tblGrid>
              <a:tr h="254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Муниципальные 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532" marR="532" marT="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 «Энергосбережение в Мошенском сельском поселении на 2021-2025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 "Развитие территорий населенного пункта по обеспечению пожарной безопасности в Мошенском сельском поселении на 2021-2024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 «Развитие малого и среднего предпринимательства в Мошенском сельском поселении  на 2017-2026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 "Развитие и совершенствование форм местного самоуправления на территории Мошенского сельского поселения на 2018-2024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                                            «Благоустройство Мошенского сельского поселения на 2015-2025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4 870,1675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2 803,180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2 895,500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 "Совершенствование и содержание дорожного хозяйства Мошенского сельского поселения на 2016-2025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2 412,000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891,700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951,500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 "Совершенствование системы управления муниципальным имуществом в Мошенском сельском поселении на 2016-2025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Муниципальная 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Мошенского сельского поселения "Формирование современной среды Мошенского сельского поселения на 2018-2024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202,5325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 Мошенского сельского поселения «Использование и охрана земель на территории Мошенского сельского поселения на 2020-2025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«Развитие добровольных народных формирований на территории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Мошенского сельского поселения на 2021-2025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7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программных расходов</a:t>
                      </a: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7 672,600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3 982,780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999,900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1817" y="352698"/>
            <a:ext cx="9144000" cy="91933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Расходы бюджета сельского поселения в разрезе муниципальных  программ Мошенского сельского поселения на 2023  год и плановый период 2024-2025 годов, тыс.рублей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341" y="8097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0389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F0608F-57B8-4749-95AA-FB779DA8D474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2384363"/>
              </p:ext>
            </p:extLst>
          </p:nvPr>
        </p:nvGraphicFramePr>
        <p:xfrm>
          <a:off x="253608" y="1658984"/>
          <a:ext cx="8713788" cy="229906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88422"/>
                <a:gridCol w="1044078"/>
                <a:gridCol w="1008075"/>
                <a:gridCol w="973213"/>
              </a:tblGrid>
              <a:tr h="380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Непрограммные направления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/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год</a:t>
                      </a:r>
                    </a:p>
                  </a:txBody>
                  <a:tcPr marL="532" marR="532" marT="53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Переданные полномочия из бюджетов сельских поселений в бюджет муниципального района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79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вневойсковая подготовка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218,300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237,900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3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Условно-утвержденные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224,000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4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непрограммных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" marR="532" marT="5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336,900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461,900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548531"/>
            <a:ext cx="9144000" cy="6477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Расходы бюджета сельского поселения в разрезе непрограммных направлений расходов Мошенского сельского поселения на 2023 год и плановый период 2024-2025 годов, тыс.рублей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582" y="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0301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ChangeArrowheads="1"/>
          </p:cNvSpPr>
          <p:nvPr/>
        </p:nvSpPr>
        <p:spPr bwMode="auto">
          <a:xfrm>
            <a:off x="431801" y="1702962"/>
            <a:ext cx="8532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/>
            </a:r>
            <a:br>
              <a:rPr lang="en-US" altLang="ru-RU" sz="1800" dirty="0"/>
            </a:b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</p:txBody>
      </p:sp>
      <p:sp>
        <p:nvSpPr>
          <p:cNvPr id="5530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B63F3-4FD6-4D03-8AD0-FDB1E456F55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6338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5"/>
          <p:cNvSpPr txBox="1">
            <a:spLocks noChangeArrowheads="1"/>
          </p:cNvSpPr>
          <p:nvPr/>
        </p:nvSpPr>
        <p:spPr bwMode="auto">
          <a:xfrm>
            <a:off x="3817938" y="4643438"/>
            <a:ext cx="12334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A6A6A6"/>
                </a:solidFill>
                <a:latin typeface="Arial" panose="020B0604020202020204" pitchFamily="34" charset="0"/>
              </a:rPr>
              <a:t>Решение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8195" name="object 6"/>
          <p:cNvSpPr txBox="1">
            <a:spLocks noChangeArrowheads="1"/>
          </p:cNvSpPr>
          <p:nvPr/>
        </p:nvSpPr>
        <p:spPr bwMode="auto">
          <a:xfrm>
            <a:off x="5194300" y="4540250"/>
            <a:ext cx="1757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 dirty="0">
                <a:solidFill>
                  <a:srgbClr val="A6A6A6"/>
                </a:solidFill>
                <a:latin typeface="Arial" panose="020B0604020202020204" pitchFamily="34" charset="0"/>
              </a:rPr>
              <a:t>Граждане</a:t>
            </a:r>
            <a:endParaRPr lang="ru-RU" altLang="ru-RU" sz="1900" dirty="0">
              <a:latin typeface="Arial" panose="020B0604020202020204" pitchFamily="34" charset="0"/>
            </a:endParaRPr>
          </a:p>
          <a:p>
            <a:pPr>
              <a:lnSpc>
                <a:spcPts val="3675"/>
              </a:lnSpc>
              <a:spcBef>
                <a:spcPct val="0"/>
              </a:spcBef>
              <a:buFontTx/>
              <a:buNone/>
            </a:pPr>
            <a:r>
              <a:rPr lang="ru-RU" altLang="ru-RU" sz="3100" b="1" dirty="0">
                <a:solidFill>
                  <a:srgbClr val="3333CC"/>
                </a:solidFill>
                <a:latin typeface="Arial" panose="020B0604020202020204" pitchFamily="34" charset="0"/>
              </a:rPr>
              <a:t>Бюджет</a:t>
            </a:r>
            <a:endParaRPr lang="ru-RU" altLang="ru-RU" sz="3100" dirty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object 7"/>
          <p:cNvSpPr txBox="1">
            <a:spLocks noChangeArrowheads="1"/>
          </p:cNvSpPr>
          <p:nvPr/>
        </p:nvSpPr>
        <p:spPr bwMode="auto">
          <a:xfrm>
            <a:off x="6951663" y="4576763"/>
            <a:ext cx="1438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A6A6A6"/>
                </a:solidFill>
                <a:latin typeface="Arial" panose="020B0604020202020204" pitchFamily="34" charset="0"/>
              </a:rPr>
              <a:t>Образование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7" name="object 8"/>
          <p:cNvSpPr txBox="1">
            <a:spLocks noChangeArrowheads="1"/>
          </p:cNvSpPr>
          <p:nvPr/>
        </p:nvSpPr>
        <p:spPr bwMode="auto">
          <a:xfrm>
            <a:off x="7065963" y="5054600"/>
            <a:ext cx="17859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8198" name="object 9"/>
          <p:cNvSpPr txBox="1">
            <a:spLocks noChangeArrowheads="1"/>
          </p:cNvSpPr>
          <p:nvPr/>
        </p:nvSpPr>
        <p:spPr bwMode="auto">
          <a:xfrm>
            <a:off x="3890963" y="5210175"/>
            <a:ext cx="1233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A6A6A6"/>
                </a:solidFill>
                <a:latin typeface="Arial" panose="020B0604020202020204" pitchFamily="34" charset="0"/>
              </a:rPr>
              <a:t>Финансы</a:t>
            </a:r>
            <a:endParaRPr lang="ru-RU" altLang="ru-RU" sz="1900">
              <a:latin typeface="Arial" panose="020B0604020202020204" pitchFamily="34" charset="0"/>
            </a:endParaRPr>
          </a:p>
        </p:txBody>
      </p:sp>
      <p:sp>
        <p:nvSpPr>
          <p:cNvPr id="8199" name="object 10"/>
          <p:cNvSpPr txBox="1">
            <a:spLocks noChangeArrowheads="1"/>
          </p:cNvSpPr>
          <p:nvPr/>
        </p:nvSpPr>
        <p:spPr bwMode="auto">
          <a:xfrm>
            <a:off x="5124450" y="5462588"/>
            <a:ext cx="11715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A6A6A6"/>
                </a:solidFill>
                <a:latin typeface="Arial" panose="020B0604020202020204" pitchFamily="34" charset="0"/>
              </a:rPr>
              <a:t>Культура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0" name="object 11"/>
          <p:cNvSpPr txBox="1">
            <a:spLocks noChangeArrowheads="1"/>
          </p:cNvSpPr>
          <p:nvPr/>
        </p:nvSpPr>
        <p:spPr bwMode="auto">
          <a:xfrm>
            <a:off x="6515100" y="5434013"/>
            <a:ext cx="2514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A6A6A6"/>
                </a:solidFill>
                <a:latin typeface="Arial" panose="020B0604020202020204" pitchFamily="34" charset="0"/>
              </a:rPr>
              <a:t>Экономика</a:t>
            </a:r>
            <a:endParaRPr lang="ru-RU" altLang="ru-RU" sz="1900">
              <a:latin typeface="Arial" panose="020B0604020202020204" pitchFamily="34" charset="0"/>
            </a:endParaRPr>
          </a:p>
          <a:p>
            <a:pPr>
              <a:spcBef>
                <a:spcPts val="388"/>
              </a:spcBef>
              <a:buFontTx/>
              <a:buNone/>
            </a:pPr>
            <a:r>
              <a:rPr lang="ru-RU" altLang="ru-RU" sz="1800">
                <a:solidFill>
                  <a:srgbClr val="A6A6A6"/>
                </a:solidFill>
                <a:latin typeface="Arial" panose="020B0604020202020204" pitchFamily="34" charset="0"/>
              </a:rPr>
              <a:t>Социальная политика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1" name="object 12"/>
          <p:cNvSpPr txBox="1">
            <a:spLocks noChangeArrowheads="1"/>
          </p:cNvSpPr>
          <p:nvPr/>
        </p:nvSpPr>
        <p:spPr bwMode="auto">
          <a:xfrm>
            <a:off x="4692650" y="5842000"/>
            <a:ext cx="1787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A6A6A6"/>
                </a:solidFill>
                <a:latin typeface="Arial" panose="020B0604020202020204" pitchFamily="34" charset="0"/>
              </a:rPr>
              <a:t>Предприятия</a:t>
            </a:r>
            <a:endParaRPr lang="ru-RU" altLang="ru-RU" sz="1900">
              <a:latin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95263"/>
            <a:ext cx="9144000" cy="585787"/>
          </a:xfrm>
          <a:prstGeom prst="rect">
            <a:avLst/>
          </a:prstGeom>
          <a:effectLst/>
        </p:spPr>
        <p:txBody>
          <a:bodyPr lIns="61568" tIns="61568" rIns="61568" bIns="61568">
            <a:normAutofit/>
          </a:bodyPr>
          <a:lstStyle/>
          <a:p>
            <a:pPr algn="ctr" defTabSz="891996">
              <a:lnSpc>
                <a:spcPts val="2341"/>
              </a:lnSpc>
              <a:defRPr/>
            </a:pPr>
            <a:r>
              <a:rPr lang="ru-RU" sz="2052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«Бюджет для граждан» - это</a:t>
            </a:r>
          </a:p>
        </p:txBody>
      </p:sp>
      <p:pic>
        <p:nvPicPr>
          <p:cNvPr id="8203" name="Picture 2" descr="http://nvinder.ru/sites/default/files/gazeta/2016/05/otkrytyi_byudzh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84200"/>
            <a:ext cx="2006600" cy="198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890963" y="842963"/>
            <a:ext cx="3586162" cy="723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1996">
              <a:defRPr/>
            </a:pPr>
            <a:r>
              <a:rPr lang="ru-RU" sz="1368" b="1" i="1" dirty="0">
                <a:solidFill>
                  <a:srgbClr val="3333CC"/>
                </a:solidFill>
                <a:latin typeface="Calibri" pitchFamily="34" charset="0"/>
              </a:rPr>
              <a:t>Знакомство с положениями проекта решения </a:t>
            </a:r>
            <a:r>
              <a:rPr lang="ru-RU" sz="1368" b="1" i="1" dirty="0" smtClean="0">
                <a:solidFill>
                  <a:srgbClr val="3333CC"/>
                </a:solidFill>
                <a:latin typeface="Calibri" pitchFamily="34" charset="0"/>
              </a:rPr>
              <a:t>Мошенского сельского поселения </a:t>
            </a:r>
            <a:r>
              <a:rPr lang="ru-RU" sz="1368" b="1" i="1" dirty="0">
                <a:solidFill>
                  <a:srgbClr val="3333CC"/>
                </a:solidFill>
                <a:latin typeface="Calibri" pitchFamily="34" charset="0"/>
              </a:rPr>
              <a:t>об бюджете </a:t>
            </a:r>
            <a:r>
              <a:rPr lang="ru-RU" sz="1368" b="1" i="1" dirty="0" smtClean="0">
                <a:solidFill>
                  <a:srgbClr val="3333CC"/>
                </a:solidFill>
                <a:latin typeface="Calibri" pitchFamily="34" charset="0"/>
              </a:rPr>
              <a:t>сельского поселения</a:t>
            </a:r>
            <a:endParaRPr lang="ru-RU" sz="1368" b="1" i="1" dirty="0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8205" name="Picture 4" descr="http://media.buzzle.com/media/images-en/illustrations/relationships/family/1200-25272987-extended-fam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566988"/>
            <a:ext cx="2590800" cy="175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Прямоугольник 16"/>
          <p:cNvSpPr>
            <a:spLocks noChangeArrowheads="1"/>
          </p:cNvSpPr>
          <p:nvPr/>
        </p:nvSpPr>
        <p:spPr bwMode="auto">
          <a:xfrm>
            <a:off x="6296025" y="2536825"/>
            <a:ext cx="267811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0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 i="1" dirty="0">
                <a:solidFill>
                  <a:srgbClr val="3333CC"/>
                </a:solidFill>
              </a:rPr>
              <a:t>Информация для широкого круга пользователей - студенты, педагоги, врачи, молодые семьи, граждане пожилого возраста, люди с ограниченными возможностями здоровья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722813"/>
            <a:ext cx="3586163" cy="1144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1996">
              <a:defRPr/>
            </a:pPr>
            <a:r>
              <a:rPr lang="ru-RU" sz="1368" b="1" i="1" dirty="0">
                <a:solidFill>
                  <a:srgbClr val="3333CC"/>
                </a:solidFill>
                <a:latin typeface="Calibri" pitchFamily="34" charset="0"/>
              </a:rPr>
              <a:t>Уверенность в прозрачности и эффективности использования средств, конкретные результаты как для общества в целом, так и для каждого жителя </a:t>
            </a:r>
            <a:r>
              <a:rPr lang="ru-RU" sz="1368" b="1" i="1" dirty="0" smtClean="0">
                <a:solidFill>
                  <a:srgbClr val="3333CC"/>
                </a:solidFill>
                <a:latin typeface="Calibri" pitchFamily="34" charset="0"/>
              </a:rPr>
              <a:t>сельского поселения</a:t>
            </a:r>
            <a:endParaRPr lang="ru-RU" sz="1368" b="1" i="1" dirty="0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8208" name="Picture 8" descr="https://e.sfu-kras.ru/pluginfile.php/818143/course/overviewfiles/Fotolia_41752688_Subscription_Monthly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13050"/>
            <a:ext cx="2124075" cy="1938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53188"/>
            <a:ext cx="298450" cy="3111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898989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34200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238" y="5108575"/>
            <a:ext cx="1979612" cy="577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районов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9850" y="5664200"/>
            <a:ext cx="2160588" cy="474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поселений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1963" y="5138738"/>
            <a:ext cx="2736850" cy="644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</a:rPr>
              <a:t>Бюджеты городских округов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313" y="4805363"/>
            <a:ext cx="4429125" cy="145891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lIns="89200" tIns="44600" rIns="89200" bIns="44600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Консолидированные бюджеты районов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1438" y="4675188"/>
            <a:ext cx="9001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38" y="3625850"/>
            <a:ext cx="2700337" cy="849313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Бюджеты субъектов Российской Федерации</a:t>
            </a:r>
          </a:p>
        </p:txBody>
      </p:sp>
      <p:sp>
        <p:nvSpPr>
          <p:cNvPr id="24" name="object 42"/>
          <p:cNvSpPr txBox="1"/>
          <p:nvPr/>
        </p:nvSpPr>
        <p:spPr>
          <a:xfrm>
            <a:off x="4495800" y="3506788"/>
            <a:ext cx="3606800" cy="8826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/>
          <a:lstStyle>
            <a:lvl1pPr marL="11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smtClean="0">
                <a:solidFill>
                  <a:srgbClr val="2540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Бюджеты территориальных фондов обязательного медицинского страхования</a:t>
            </a:r>
            <a:endParaRPr lang="ru-RU" altLang="ru-RU" smtClean="0">
              <a:solidFill>
                <a:srgbClr val="2540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Фигура, имеющая форму буквы L 24"/>
          <p:cNvSpPr/>
          <p:nvPr/>
        </p:nvSpPr>
        <p:spPr>
          <a:xfrm>
            <a:off x="304800" y="3105150"/>
            <a:ext cx="8316913" cy="3302000"/>
          </a:xfrm>
          <a:prstGeom prst="corner">
            <a:avLst>
              <a:gd name="adj1" fmla="val 56917"/>
              <a:gd name="adj2" fmla="val 9990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00" tIns="44600" rIns="89200" bIns="4460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388" y="2960688"/>
            <a:ext cx="88566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013" y="4560888"/>
            <a:ext cx="2411412" cy="203200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Местный уровень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177" y="2790826"/>
            <a:ext cx="3059113" cy="271462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Региональный уровень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7825" y="3041650"/>
            <a:ext cx="3311525" cy="644525"/>
          </a:xfrm>
          <a:prstGeom prst="rect">
            <a:avLst/>
          </a:prstGeom>
        </p:spPr>
        <p:txBody>
          <a:bodyPr lIns="89200" tIns="44600" rIns="89200" bIns="4460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Консолидированные бюджеты субъектов РФ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79388" y="1520825"/>
            <a:ext cx="88566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013" y="1348581"/>
            <a:ext cx="3060701" cy="271463"/>
          </a:xfrm>
          <a:prstGeom prst="rect">
            <a:avLst/>
          </a:prstGeom>
          <a:solidFill>
            <a:schemeClr val="bg1"/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sz="1710" b="1" i="1" dirty="0">
                <a:latin typeface="Calibri" pitchFamily="34" charset="0"/>
              </a:rPr>
              <a:t>Федеральный уровень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7813" y="1681163"/>
            <a:ext cx="2233612" cy="849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Федеральный бюджет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6050" y="1633538"/>
            <a:ext cx="2879725" cy="116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 lIns="89200" tIns="44600" rIns="89200" bIns="44600" anchor="ctr"/>
          <a:lstStyle>
            <a:lvl1pPr marL="11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smtClean="0">
                <a:solidFill>
                  <a:srgbClr val="2540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Бюджеты государственных внебюджетных фондов Российской Федерации</a:t>
            </a:r>
            <a:endParaRPr lang="ru-RU" altLang="ru-RU" smtClean="0">
              <a:solidFill>
                <a:srgbClr val="2540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25750" y="477838"/>
            <a:ext cx="3330575" cy="795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lIns="89200" tIns="44600" rIns="89200" bIns="4460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Консолидированный бюджет Российской Федерации</a:t>
            </a:r>
          </a:p>
        </p:txBody>
      </p:sp>
      <p:cxnSp>
        <p:nvCxnSpPr>
          <p:cNvPr id="50" name="Скругленная соединительная линия 49"/>
          <p:cNvCxnSpPr>
            <a:stCxn id="40" idx="3"/>
          </p:cNvCxnSpPr>
          <p:nvPr/>
        </p:nvCxnSpPr>
        <p:spPr>
          <a:xfrm flipV="1">
            <a:off x="3781425" y="1308100"/>
            <a:ext cx="682625" cy="798513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49"/>
          <p:cNvCxnSpPr/>
          <p:nvPr/>
        </p:nvCxnSpPr>
        <p:spPr>
          <a:xfrm rot="10800000">
            <a:off x="4473575" y="1308100"/>
            <a:ext cx="719138" cy="954088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49"/>
          <p:cNvCxnSpPr/>
          <p:nvPr/>
        </p:nvCxnSpPr>
        <p:spPr>
          <a:xfrm rot="5400000" flipH="1" flipV="1">
            <a:off x="3510756" y="2231232"/>
            <a:ext cx="1290637" cy="6477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49"/>
          <p:cNvCxnSpPr/>
          <p:nvPr/>
        </p:nvCxnSpPr>
        <p:spPr>
          <a:xfrm rot="16200000" flipV="1">
            <a:off x="3996531" y="2385219"/>
            <a:ext cx="1595438" cy="6477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Заголовок 1"/>
          <p:cNvSpPr txBox="1">
            <a:spLocks/>
          </p:cNvSpPr>
          <p:nvPr/>
        </p:nvSpPr>
        <p:spPr>
          <a:xfrm>
            <a:off x="0" y="109538"/>
            <a:ext cx="9144000" cy="441325"/>
          </a:xfrm>
          <a:prstGeom prst="rect">
            <a:avLst/>
          </a:prstGeom>
          <a:effectLst/>
        </p:spPr>
        <p:txBody>
          <a:bodyPr lIns="61568" tIns="61568" rIns="61568" bIns="61568">
            <a:normAutofit/>
          </a:bodyPr>
          <a:lstStyle/>
          <a:p>
            <a:pPr algn="ctr" defTabSz="891996">
              <a:lnSpc>
                <a:spcPts val="2341"/>
              </a:lnSpc>
              <a:defRPr/>
            </a:pPr>
            <a:r>
              <a:rPr lang="ru-RU" sz="205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sp>
        <p:nvSpPr>
          <p:cNvPr id="1026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89700"/>
            <a:ext cx="217487" cy="2873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smtClean="0">
                <a:solidFill>
                  <a:srgbClr val="898989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24825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0" y="465385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бюджета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Мошенского сельского поселения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243" name="Номер слайда 3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0791D-4DFA-42F6-9FB0-FFC77BE6D8D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 eaLnBrk="1" hangingPunct="1">
              <a:defRPr/>
            </a:pPr>
            <a:r>
              <a:rPr lang="ru-RU" sz="32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Составление проекта бюджета </a:t>
            </a:r>
            <a:r>
              <a:rPr lang="ru-RU" sz="32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Мошенского сельского поселения основывается </a:t>
            </a:r>
            <a:r>
              <a:rPr lang="ru-RU" sz="32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на:</a:t>
            </a:r>
            <a:endParaRPr lang="ru-RU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ческого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сельского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49184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пальных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программах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Мошенского сельского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361" y="85201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6757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8" y="1452563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8" y="2244725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963" y="3017838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425" y="3848100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4651375"/>
            <a:ext cx="712788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763" y="5505450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272" name="object 9"/>
          <p:cNvSpPr txBox="1">
            <a:spLocks noChangeArrowheads="1"/>
          </p:cNvSpPr>
          <p:nvPr/>
        </p:nvSpPr>
        <p:spPr bwMode="auto">
          <a:xfrm>
            <a:off x="755650" y="1435100"/>
            <a:ext cx="77771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Утверждение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100"/>
              </a:lnSpc>
              <a:spcBef>
                <a:spcPts val="25"/>
              </a:spcBef>
              <a:buFontTx/>
              <a:buNone/>
            </a:pPr>
            <a:endParaRPr lang="ru-RU" altLang="ru-RU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Исполнение бюджета в текущем году </a:t>
            </a: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(органы исполнительной власти; местная администрация, финансовые органы)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650"/>
              </a:lnSpc>
              <a:spcBef>
                <a:spcPts val="25"/>
              </a:spcBef>
              <a:buFontTx/>
              <a:buNone/>
            </a:pPr>
            <a:endParaRPr lang="ru-RU" altLang="ru-RU" sz="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6FC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Формирование отчета об исполнении бюджета предыдущего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(органы исполнительной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400"/>
              </a:lnSpc>
              <a:spcBef>
                <a:spcPts val="5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Утверждение отчета об исполнении бюджета предыдущего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200"/>
              </a:lnSpc>
              <a:spcBef>
                <a:spcPts val="13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Составление проекта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 (органы исполнительной власти)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Рассмотрение проекта бюджета очередного года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 dirty="0">
                <a:solidFill>
                  <a:srgbClr val="006FC0"/>
                </a:solidFill>
                <a:cs typeface="Times New Roman" panose="02020603050405020304" pitchFamily="18" charset="0"/>
              </a:rPr>
              <a:t>                     (законодательные, представительные органы власти)</a:t>
            </a:r>
            <a:endParaRPr lang="ru-RU" altLang="ru-RU" sz="1400" dirty="0"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650" y="1771650"/>
            <a:ext cx="280988" cy="2255838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238" y="3960813"/>
            <a:ext cx="904875" cy="2027237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275" name="object 11"/>
          <p:cNvSpPr txBox="1">
            <a:spLocks/>
          </p:cNvSpPr>
          <p:nvPr/>
        </p:nvSpPr>
        <p:spPr bwMode="auto">
          <a:xfrm>
            <a:off x="5341938" y="1392238"/>
            <a:ext cx="36750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 бюджете на очередной финансовый год и плановый период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6" name="object 11"/>
          <p:cNvSpPr txBox="1">
            <a:spLocks/>
          </p:cNvSpPr>
          <p:nvPr/>
        </p:nvSpPr>
        <p:spPr bwMode="auto">
          <a:xfrm>
            <a:off x="4976813" y="2424113"/>
            <a:ext cx="4067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7" name="object 11"/>
          <p:cNvSpPr txBox="1">
            <a:spLocks/>
          </p:cNvSpPr>
          <p:nvPr/>
        </p:nvSpPr>
        <p:spPr bwMode="auto">
          <a:xfrm>
            <a:off x="5184775" y="4238625"/>
            <a:ext cx="353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об исполнении бюджета за отчетный финансовый год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1278" name="object 11"/>
          <p:cNvSpPr txBox="1">
            <a:spLocks/>
          </p:cNvSpPr>
          <p:nvPr/>
        </p:nvSpPr>
        <p:spPr bwMode="auto">
          <a:xfrm>
            <a:off x="4976813" y="5105400"/>
            <a:ext cx="3455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2231" y="667544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1280" name="Номер слайда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DAB88-A977-4B75-BED3-BB2CDABE8A7A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31" y="102950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9734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>
              <a:gd name="T0" fmla="*/ 0 w 126"/>
              <a:gd name="T1" fmla="*/ 0 h 142112"/>
              <a:gd name="T2" fmla="*/ 0 w 126"/>
              <a:gd name="T3" fmla="*/ 114603 h 142112"/>
              <a:gd name="T4" fmla="*/ 0 60000 65536"/>
              <a:gd name="T5" fmla="*/ 0 60000 65536"/>
              <a:gd name="T6" fmla="*/ 0 w 126"/>
              <a:gd name="T7" fmla="*/ 0 h 142112"/>
              <a:gd name="T8" fmla="*/ 0 w 126"/>
              <a:gd name="T9" fmla="*/ 142112 h 14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>
              <a:gd name="T0" fmla="*/ 0 w 5080"/>
              <a:gd name="T1" fmla="*/ 0 h 579119"/>
              <a:gd name="T2" fmla="*/ 464 w 5080"/>
              <a:gd name="T3" fmla="*/ 591002 h 579119"/>
              <a:gd name="T4" fmla="*/ 0 60000 65536"/>
              <a:gd name="T5" fmla="*/ 0 60000 65536"/>
              <a:gd name="T6" fmla="*/ 0 w 5080"/>
              <a:gd name="T7" fmla="*/ 0 h 579119"/>
              <a:gd name="T8" fmla="*/ 5080 w 5080"/>
              <a:gd name="T9" fmla="*/ 579119 h 579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>
              <a:gd name="T0" fmla="*/ 0 w 2840482"/>
              <a:gd name="T1" fmla="*/ 591003 h 579120"/>
              <a:gd name="T2" fmla="*/ 0 w 2840482"/>
              <a:gd name="T3" fmla="*/ 295501 h 579120"/>
              <a:gd name="T4" fmla="*/ 2824062 w 2840482"/>
              <a:gd name="T5" fmla="*/ 295501 h 579120"/>
              <a:gd name="T6" fmla="*/ 2824062 w 2840482"/>
              <a:gd name="T7" fmla="*/ 0 h 579120"/>
              <a:gd name="T8" fmla="*/ 0 60000 65536"/>
              <a:gd name="T9" fmla="*/ 0 60000 65536"/>
              <a:gd name="T10" fmla="*/ 0 60000 65536"/>
              <a:gd name="T11" fmla="*/ 0 60000 65536"/>
              <a:gd name="T12" fmla="*/ 0 w 2840482"/>
              <a:gd name="T13" fmla="*/ 0 h 579120"/>
              <a:gd name="T14" fmla="*/ 2840482 w 2840482"/>
              <a:gd name="T15" fmla="*/ 579120 h 579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3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>
              <a:gd name="T0" fmla="*/ 0 h 73533"/>
              <a:gd name="T1" fmla="*/ 126120 h 73533"/>
              <a:gd name="T2" fmla="*/ 0 60000 65536"/>
              <a:gd name="T3" fmla="*/ 0 60000 65536"/>
              <a:gd name="T4" fmla="*/ 0 h 73533"/>
              <a:gd name="T5" fmla="*/ 73533 h 735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4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>
              <a:gd name="T0" fmla="*/ 303945 h 260857"/>
              <a:gd name="T1" fmla="*/ 0 h 260857"/>
              <a:gd name="T2" fmla="*/ 0 60000 65536"/>
              <a:gd name="T3" fmla="*/ 0 60000 65536"/>
              <a:gd name="T4" fmla="*/ 0 h 260857"/>
              <a:gd name="T5" fmla="*/ 260857 h 26085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5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>
              <a:gd name="T0" fmla="*/ 0 h 533400"/>
              <a:gd name="T1" fmla="*/ 533400 h 533400"/>
              <a:gd name="T2" fmla="*/ 0 60000 65536"/>
              <a:gd name="T3" fmla="*/ 0 60000 65536"/>
              <a:gd name="T4" fmla="*/ 0 h 533400"/>
              <a:gd name="T5" fmla="*/ 533400 h 533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6" name="object 9"/>
          <p:cNvSpPr>
            <a:spLocks noChangeArrowheads="1"/>
          </p:cNvSpPr>
          <p:nvPr/>
        </p:nvSpPr>
        <p:spPr bwMode="auto">
          <a:xfrm>
            <a:off x="3295650" y="1681163"/>
            <a:ext cx="2495550" cy="738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7" name="object 10"/>
          <p:cNvSpPr>
            <a:spLocks noChangeArrowheads="1"/>
          </p:cNvSpPr>
          <p:nvPr/>
        </p:nvSpPr>
        <p:spPr bwMode="auto">
          <a:xfrm>
            <a:off x="3351213" y="1717675"/>
            <a:ext cx="2338387" cy="630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8" name="object 11"/>
          <p:cNvSpPr>
            <a:spLocks noChangeArrowheads="1"/>
          </p:cNvSpPr>
          <p:nvPr/>
        </p:nvSpPr>
        <p:spPr bwMode="auto">
          <a:xfrm>
            <a:off x="3371850" y="1724025"/>
            <a:ext cx="2295525" cy="5873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9" name="object 12"/>
          <p:cNvSpPr txBox="1">
            <a:spLocks noChangeArrowheads="1"/>
          </p:cNvSpPr>
          <p:nvPr/>
        </p:nvSpPr>
        <p:spPr bwMode="auto">
          <a:xfrm>
            <a:off x="3540125" y="1811338"/>
            <a:ext cx="19621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</a:rPr>
              <a:t>Доходы бюджета</a:t>
            </a:r>
            <a:endParaRPr lang="ru-RU" altLang="ru-RU" sz="2000" dirty="0"/>
          </a:p>
        </p:txBody>
      </p:sp>
      <p:sp>
        <p:nvSpPr>
          <p:cNvPr id="12300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1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2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3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4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5" name="object 18"/>
          <p:cNvSpPr txBox="1">
            <a:spLocks noChangeArrowheads="1"/>
          </p:cNvSpPr>
          <p:nvPr/>
        </p:nvSpPr>
        <p:spPr bwMode="auto">
          <a:xfrm>
            <a:off x="6731000" y="2663825"/>
            <a:ext cx="17891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Безвозмездные</a:t>
            </a:r>
            <a:endParaRPr lang="ru-RU" altLang="ru-RU" sz="2000"/>
          </a:p>
        </p:txBody>
      </p:sp>
      <p:sp>
        <p:nvSpPr>
          <p:cNvPr id="12306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7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8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поступления</a:t>
            </a:r>
            <a:endParaRPr lang="ru-RU" altLang="ru-RU" sz="2000"/>
          </a:p>
        </p:txBody>
      </p:sp>
      <p:sp>
        <p:nvSpPr>
          <p:cNvPr id="12309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0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1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2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3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4" name="object 27"/>
          <p:cNvSpPr txBox="1">
            <a:spLocks noChangeArrowheads="1"/>
          </p:cNvSpPr>
          <p:nvPr/>
        </p:nvSpPr>
        <p:spPr bwMode="auto">
          <a:xfrm>
            <a:off x="3451225" y="2816225"/>
            <a:ext cx="24145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Неналоговые доходы</a:t>
            </a:r>
            <a:endParaRPr lang="ru-RU" altLang="ru-RU" sz="2000"/>
          </a:p>
        </p:txBody>
      </p:sp>
      <p:sp>
        <p:nvSpPr>
          <p:cNvPr id="12315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6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7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8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9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0" name="object 33"/>
          <p:cNvSpPr txBox="1">
            <a:spLocks noChangeArrowheads="1"/>
          </p:cNvSpPr>
          <p:nvPr/>
        </p:nvSpPr>
        <p:spPr bwMode="auto">
          <a:xfrm>
            <a:off x="604838" y="2816225"/>
            <a:ext cx="21494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Налоговые доходы</a:t>
            </a:r>
            <a:endParaRPr lang="ru-RU" altLang="ru-RU" sz="2000"/>
          </a:p>
        </p:txBody>
      </p:sp>
      <p:sp>
        <p:nvSpPr>
          <p:cNvPr id="12321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2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3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4" name="object 37"/>
          <p:cNvSpPr txBox="1">
            <a:spLocks noChangeArrowheads="1"/>
          </p:cNvSpPr>
          <p:nvPr/>
        </p:nvSpPr>
        <p:spPr bwMode="auto">
          <a:xfrm>
            <a:off x="579438" y="3582988"/>
            <a:ext cx="21812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Поступления от уплаты налогов, установленных Налоговым кодексом Российской Федерации</a:t>
            </a:r>
            <a:r>
              <a:rPr lang="ru-RU" altLang="ru-RU" sz="1600"/>
              <a:t>, например:</a:t>
            </a:r>
          </a:p>
        </p:txBody>
      </p:sp>
      <p:sp>
        <p:nvSpPr>
          <p:cNvPr id="12325" name="object 38"/>
          <p:cNvSpPr txBox="1">
            <a:spLocks noChangeArrowheads="1"/>
          </p:cNvSpPr>
          <p:nvPr/>
        </p:nvSpPr>
        <p:spPr bwMode="auto">
          <a:xfrm>
            <a:off x="492125" y="5030788"/>
            <a:ext cx="169227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</a:t>
            </a:r>
            <a:r>
              <a:rPr lang="ru-RU" altLang="ru-RU" sz="1500" dirty="0" smtClean="0"/>
              <a:t>земельный налог;</a:t>
            </a:r>
            <a:endParaRPr lang="ru-RU" altLang="ru-RU" sz="15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акцизы;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налог на доходы физических лиц;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другие налоги.</a:t>
            </a:r>
          </a:p>
        </p:txBody>
      </p:sp>
      <p:sp>
        <p:nvSpPr>
          <p:cNvPr id="12326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7" name="object 40"/>
          <p:cNvSpPr txBox="1">
            <a:spLocks noChangeArrowheads="1"/>
          </p:cNvSpPr>
          <p:nvPr/>
        </p:nvSpPr>
        <p:spPr bwMode="auto">
          <a:xfrm>
            <a:off x="6451600" y="4140200"/>
            <a:ext cx="23495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altLang="ru-RU" sz="1600"/>
          </a:p>
        </p:txBody>
      </p:sp>
      <p:sp>
        <p:nvSpPr>
          <p:cNvPr id="12328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>
              <a:gd name="T0" fmla="*/ 3087620 w 3104006"/>
              <a:gd name="T1" fmla="*/ 376170 h 405638"/>
              <a:gd name="T2" fmla="*/ 3087620 w 3104006"/>
              <a:gd name="T3" fmla="*/ 188084 h 405638"/>
              <a:gd name="T4" fmla="*/ 0 w 3104006"/>
              <a:gd name="T5" fmla="*/ 188084 h 405638"/>
              <a:gd name="T6" fmla="*/ 0 w 3104006"/>
              <a:gd name="T7" fmla="*/ 0 h 405638"/>
              <a:gd name="T8" fmla="*/ 0 60000 65536"/>
              <a:gd name="T9" fmla="*/ 0 60000 65536"/>
              <a:gd name="T10" fmla="*/ 0 60000 65536"/>
              <a:gd name="T11" fmla="*/ 0 60000 65536"/>
              <a:gd name="T12" fmla="*/ 0 w 3104006"/>
              <a:gd name="T13" fmla="*/ 0 h 405638"/>
              <a:gd name="T14" fmla="*/ 3104006 w 3104006"/>
              <a:gd name="T15" fmla="*/ 405638 h 405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29" name="object 4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lIns="0" tIns="0" rIns="0" bIns="0"/>
          <a:lstStyle/>
          <a:p>
            <a:pPr marL="53975" eaLnBrk="1" hangingPunct="1"/>
            <a:r>
              <a:rPr lang="ru-RU" altLang="ru-RU" sz="2200" b="1" smtClean="0">
                <a:solidFill>
                  <a:srgbClr val="0000FF"/>
                </a:solidFill>
              </a:rPr>
              <a:t>Доходы бюджета </a:t>
            </a:r>
            <a:r>
              <a:rPr lang="ru-RU" altLang="ru-RU" sz="2200" smtClean="0"/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12330" name="object 43"/>
          <p:cNvSpPr>
            <a:spLocks noChangeArrowheads="1"/>
          </p:cNvSpPr>
          <p:nvPr/>
        </p:nvSpPr>
        <p:spPr bwMode="auto">
          <a:xfrm>
            <a:off x="3128169" y="3387276"/>
            <a:ext cx="2986087" cy="3529012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31" name="object 44"/>
          <p:cNvSpPr txBox="1">
            <a:spLocks noChangeArrowheads="1"/>
          </p:cNvSpPr>
          <p:nvPr/>
        </p:nvSpPr>
        <p:spPr bwMode="auto">
          <a:xfrm>
            <a:off x="3397250" y="3505200"/>
            <a:ext cx="25527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0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altLang="ru-RU" sz="1600" dirty="0"/>
              <a:t>, например:</a:t>
            </a:r>
          </a:p>
          <a:p>
            <a:pPr eaLnBrk="1" hangingPunct="1">
              <a:lnSpc>
                <a:spcPts val="950"/>
              </a:lnSpc>
              <a:spcBef>
                <a:spcPts val="13"/>
              </a:spcBef>
              <a:buFontTx/>
              <a:buNone/>
            </a:pPr>
            <a:endParaRPr lang="ru-RU" altLang="ru-RU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доходы от использования </a:t>
            </a:r>
            <a:r>
              <a:rPr lang="ru-RU" altLang="ru-RU" sz="1500" dirty="0" smtClean="0"/>
              <a:t>муниципального </a:t>
            </a:r>
            <a:r>
              <a:rPr lang="ru-RU" altLang="ru-RU" sz="1500" dirty="0"/>
              <a:t>имущества и земли;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штрафные санкции;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/>
              <a:t>→ другие.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endParaRPr lang="ru-RU" sz="2800" b="1" dirty="0" smtClean="0">
              <a:latin typeface="+mn-lt"/>
              <a:ea typeface="+mj-ea"/>
              <a:cs typeface="+mj-cs"/>
            </a:endParaRPr>
          </a:p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  <a:ea typeface="+mj-ea"/>
                <a:cs typeface="+mj-cs"/>
              </a:rPr>
              <a:t>Доходы </a:t>
            </a:r>
            <a:r>
              <a:rPr lang="ru-RU" sz="2800" b="1" dirty="0">
                <a:latin typeface="+mn-lt"/>
                <a:ea typeface="+mj-ea"/>
                <a:cs typeface="+mj-cs"/>
              </a:rPr>
              <a:t>бюджета</a:t>
            </a:r>
          </a:p>
        </p:txBody>
      </p:sp>
      <p:sp>
        <p:nvSpPr>
          <p:cNvPr id="12333" name="Номер слайда 4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57A53F-3021-47B8-BB87-A2F99477773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983" y="96028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3244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107950" y="738188"/>
            <a:ext cx="8878888" cy="1246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153988" y="465139"/>
            <a:ext cx="8831263" cy="1471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153988" y="765175"/>
            <a:ext cx="8785225" cy="115093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7" name="object 6"/>
          <p:cNvSpPr>
            <a:spLocks/>
          </p:cNvSpPr>
          <p:nvPr/>
        </p:nvSpPr>
        <p:spPr bwMode="auto">
          <a:xfrm>
            <a:off x="153988" y="765175"/>
            <a:ext cx="8785225" cy="1150938"/>
          </a:xfrm>
          <a:custGeom>
            <a:avLst/>
            <a:gdLst>
              <a:gd name="T0" fmla="*/ 0 w 8785034"/>
              <a:gd name="T1" fmla="*/ 184725 h 1152144"/>
              <a:gd name="T2" fmla="*/ 5580 w 8785034"/>
              <a:gd name="T3" fmla="*/ 140335 h 1152144"/>
              <a:gd name="T4" fmla="*/ 21432 w 8785034"/>
              <a:gd name="T5" fmla="*/ 99836 h 1152144"/>
              <a:gd name="T6" fmla="*/ 46258 w 8785034"/>
              <a:gd name="T7" fmla="*/ 64509 h 1152144"/>
              <a:gd name="T8" fmla="*/ 78688 w 8785034"/>
              <a:gd name="T9" fmla="*/ 35642 h 1152144"/>
              <a:gd name="T10" fmla="*/ 117388 w 8785034"/>
              <a:gd name="T11" fmla="*/ 14518 h 1152144"/>
              <a:gd name="T12" fmla="*/ 160987 w 8785034"/>
              <a:gd name="T13" fmla="*/ 2402 h 1152144"/>
              <a:gd name="T14" fmla="*/ 192172 w 8785034"/>
              <a:gd name="T15" fmla="*/ 0 h 1152144"/>
              <a:gd name="T16" fmla="*/ 8599929 w 8785034"/>
              <a:gd name="T17" fmla="*/ 0 h 1152144"/>
              <a:gd name="T18" fmla="*/ 8646109 w 8785034"/>
              <a:gd name="T19" fmla="*/ 5359 h 1152144"/>
              <a:gd name="T20" fmla="*/ 8688246 w 8785034"/>
              <a:gd name="T21" fmla="*/ 20620 h 1152144"/>
              <a:gd name="T22" fmla="*/ 8725004 w 8785034"/>
              <a:gd name="T23" fmla="*/ 44468 h 1152144"/>
              <a:gd name="T24" fmla="*/ 8755013 w 8785034"/>
              <a:gd name="T25" fmla="*/ 75632 h 1152144"/>
              <a:gd name="T26" fmla="*/ 8777010 w 8785034"/>
              <a:gd name="T27" fmla="*/ 112825 h 1152144"/>
              <a:gd name="T28" fmla="*/ 8789588 w 8785034"/>
              <a:gd name="T29" fmla="*/ 154763 h 1152144"/>
              <a:gd name="T30" fmla="*/ 8792101 w 8785034"/>
              <a:gd name="T31" fmla="*/ 184725 h 1152144"/>
              <a:gd name="T32" fmla="*/ 8792101 w 8785034"/>
              <a:gd name="T33" fmla="*/ 923627 h 1152144"/>
              <a:gd name="T34" fmla="*/ 8786520 w 8785034"/>
              <a:gd name="T35" fmla="*/ 968016 h 1152144"/>
              <a:gd name="T36" fmla="*/ 8770666 w 8785034"/>
              <a:gd name="T37" fmla="*/ 1008517 h 1152144"/>
              <a:gd name="T38" fmla="*/ 8745838 w 8785034"/>
              <a:gd name="T39" fmla="*/ 1043841 h 1152144"/>
              <a:gd name="T40" fmla="*/ 8713407 w 8785034"/>
              <a:gd name="T41" fmla="*/ 1072710 h 1152144"/>
              <a:gd name="T42" fmla="*/ 8674731 w 8785034"/>
              <a:gd name="T43" fmla="*/ 1093834 h 1152144"/>
              <a:gd name="T44" fmla="*/ 8631112 w 8785034"/>
              <a:gd name="T45" fmla="*/ 1105935 h 1152144"/>
              <a:gd name="T46" fmla="*/ 8599929 w 8785034"/>
              <a:gd name="T47" fmla="*/ 1108354 h 1152144"/>
              <a:gd name="T48" fmla="*/ 192172 w 8785034"/>
              <a:gd name="T49" fmla="*/ 1108354 h 1152144"/>
              <a:gd name="T50" fmla="*/ 145987 w 8785034"/>
              <a:gd name="T51" fmla="*/ 1102983 h 1152144"/>
              <a:gd name="T52" fmla="*/ 103849 w 8785034"/>
              <a:gd name="T53" fmla="*/ 1087732 h 1152144"/>
              <a:gd name="T54" fmla="*/ 67091 w 8785034"/>
              <a:gd name="T55" fmla="*/ 1063883 h 1152144"/>
              <a:gd name="T56" fmla="*/ 37084 w 8785034"/>
              <a:gd name="T57" fmla="*/ 1032719 h 1152144"/>
              <a:gd name="T58" fmla="*/ 15089 w 8785034"/>
              <a:gd name="T59" fmla="*/ 995528 h 1152144"/>
              <a:gd name="T60" fmla="*/ 2513 w 8785034"/>
              <a:gd name="T61" fmla="*/ 953589 h 1152144"/>
              <a:gd name="T62" fmla="*/ 0 w 8785034"/>
              <a:gd name="T63" fmla="*/ 923627 h 1152144"/>
              <a:gd name="T64" fmla="*/ 0 w 8785034"/>
              <a:gd name="T65" fmla="*/ 184725 h 1152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85034"/>
              <a:gd name="T100" fmla="*/ 0 h 1152144"/>
              <a:gd name="T101" fmla="*/ 8785034 w 8785034"/>
              <a:gd name="T102" fmla="*/ 1152144 h 1152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8" name="object 7"/>
          <p:cNvSpPr>
            <a:spLocks noChangeArrowheads="1"/>
          </p:cNvSpPr>
          <p:nvPr/>
        </p:nvSpPr>
        <p:spPr bwMode="auto">
          <a:xfrm>
            <a:off x="4297363" y="2405063"/>
            <a:ext cx="231775" cy="2111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9" name="object 8"/>
          <p:cNvSpPr>
            <a:spLocks noChangeArrowheads="1"/>
          </p:cNvSpPr>
          <p:nvPr/>
        </p:nvSpPr>
        <p:spPr bwMode="auto">
          <a:xfrm>
            <a:off x="1403350" y="3197225"/>
            <a:ext cx="233363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0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1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object 12"/>
          <p:cNvSpPr>
            <a:spLocks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>
              <a:gd name="T0" fmla="*/ 0 w 2700845"/>
              <a:gd name="T1" fmla="*/ 450902 h 3384384"/>
              <a:gd name="T2" fmla="*/ 5854 w 2700845"/>
              <a:gd name="T3" fmla="*/ 377788 h 3384384"/>
              <a:gd name="T4" fmla="*/ 22800 w 2700845"/>
              <a:gd name="T5" fmla="*/ 308394 h 3384384"/>
              <a:gd name="T6" fmla="*/ 49911 w 2700845"/>
              <a:gd name="T7" fmla="*/ 243707 h 3384384"/>
              <a:gd name="T8" fmla="*/ 86259 w 2700845"/>
              <a:gd name="T9" fmla="*/ 184621 h 3384384"/>
              <a:gd name="T10" fmla="*/ 130918 w 2700845"/>
              <a:gd name="T11" fmla="*/ 132063 h 3384384"/>
              <a:gd name="T12" fmla="*/ 183010 w 2700845"/>
              <a:gd name="T13" fmla="*/ 86999 h 3384384"/>
              <a:gd name="T14" fmla="*/ 241580 w 2700845"/>
              <a:gd name="T15" fmla="*/ 50319 h 3384384"/>
              <a:gd name="T16" fmla="*/ 305715 w 2700845"/>
              <a:gd name="T17" fmla="*/ 22986 h 3384384"/>
              <a:gd name="T18" fmla="*/ 374501 w 2700845"/>
              <a:gd name="T19" fmla="*/ 5891 h 3384384"/>
              <a:gd name="T20" fmla="*/ 447019 w 2700845"/>
              <a:gd name="T21" fmla="*/ 0 h 3384384"/>
              <a:gd name="T22" fmla="*/ 2235020 w 2700845"/>
              <a:gd name="T23" fmla="*/ 0 h 3384384"/>
              <a:gd name="T24" fmla="*/ 2307546 w 2700845"/>
              <a:gd name="T25" fmla="*/ 5891 h 3384384"/>
              <a:gd name="T26" fmla="*/ 2376344 w 2700845"/>
              <a:gd name="T27" fmla="*/ 22986 h 3384384"/>
              <a:gd name="T28" fmla="*/ 2440493 w 2700845"/>
              <a:gd name="T29" fmla="*/ 50319 h 3384384"/>
              <a:gd name="T30" fmla="*/ 2499076 w 2700845"/>
              <a:gd name="T31" fmla="*/ 86999 h 3384384"/>
              <a:gd name="T32" fmla="*/ 2551170 w 2700845"/>
              <a:gd name="T33" fmla="*/ 132063 h 3384384"/>
              <a:gd name="T34" fmla="*/ 2595855 w 2700845"/>
              <a:gd name="T35" fmla="*/ 184621 h 3384384"/>
              <a:gd name="T36" fmla="*/ 2632213 w 2700845"/>
              <a:gd name="T37" fmla="*/ 243707 h 3384384"/>
              <a:gd name="T38" fmla="*/ 2659322 w 2700845"/>
              <a:gd name="T39" fmla="*/ 308394 h 3384384"/>
              <a:gd name="T40" fmla="*/ 2676260 w 2700845"/>
              <a:gd name="T41" fmla="*/ 377788 h 3384384"/>
              <a:gd name="T42" fmla="*/ 2682111 w 2700845"/>
              <a:gd name="T43" fmla="*/ 450902 h 3384384"/>
              <a:gd name="T44" fmla="*/ 2682111 w 2700845"/>
              <a:gd name="T45" fmla="*/ 2939561 h 3384384"/>
              <a:gd name="T46" fmla="*/ 2676260 w 2700845"/>
              <a:gd name="T47" fmla="*/ 3012727 h 3384384"/>
              <a:gd name="T48" fmla="*/ 2659322 w 2700845"/>
              <a:gd name="T49" fmla="*/ 3082104 h 3384384"/>
              <a:gd name="T50" fmla="*/ 2632213 w 2700845"/>
              <a:gd name="T51" fmla="*/ 3146803 h 3384384"/>
              <a:gd name="T52" fmla="*/ 2595855 w 2700845"/>
              <a:gd name="T53" fmla="*/ 3205897 h 3384384"/>
              <a:gd name="T54" fmla="*/ 2551170 w 2700845"/>
              <a:gd name="T55" fmla="*/ 3258459 h 3384384"/>
              <a:gd name="T56" fmla="*/ 2499076 w 2700845"/>
              <a:gd name="T57" fmla="*/ 3303526 h 3384384"/>
              <a:gd name="T58" fmla="*/ 2440493 w 2700845"/>
              <a:gd name="T59" fmla="*/ 3340208 h 3384384"/>
              <a:gd name="T60" fmla="*/ 2376344 w 2700845"/>
              <a:gd name="T61" fmla="*/ 3367541 h 3384384"/>
              <a:gd name="T62" fmla="*/ 2307546 w 2700845"/>
              <a:gd name="T63" fmla="*/ 3384635 h 3384384"/>
              <a:gd name="T64" fmla="*/ 2235020 w 2700845"/>
              <a:gd name="T65" fmla="*/ 3390526 h 3384384"/>
              <a:gd name="T66" fmla="*/ 447019 w 2700845"/>
              <a:gd name="T67" fmla="*/ 3390526 h 3384384"/>
              <a:gd name="T68" fmla="*/ 374501 w 2700845"/>
              <a:gd name="T69" fmla="*/ 3384635 h 3384384"/>
              <a:gd name="T70" fmla="*/ 305715 w 2700845"/>
              <a:gd name="T71" fmla="*/ 3367541 h 3384384"/>
              <a:gd name="T72" fmla="*/ 241580 w 2700845"/>
              <a:gd name="T73" fmla="*/ 3340208 h 3384384"/>
              <a:gd name="T74" fmla="*/ 183010 w 2700845"/>
              <a:gd name="T75" fmla="*/ 3303526 h 3384384"/>
              <a:gd name="T76" fmla="*/ 130918 w 2700845"/>
              <a:gd name="T77" fmla="*/ 3258459 h 3384384"/>
              <a:gd name="T78" fmla="*/ 86259 w 2700845"/>
              <a:gd name="T79" fmla="*/ 3205897 h 3384384"/>
              <a:gd name="T80" fmla="*/ 49911 w 2700845"/>
              <a:gd name="T81" fmla="*/ 3146803 h 3384384"/>
              <a:gd name="T82" fmla="*/ 22800 w 2700845"/>
              <a:gd name="T83" fmla="*/ 3082104 h 3384384"/>
              <a:gd name="T84" fmla="*/ 5854 w 2700845"/>
              <a:gd name="T85" fmla="*/ 3012727 h 3384384"/>
              <a:gd name="T86" fmla="*/ 0 w 2700845"/>
              <a:gd name="T87" fmla="*/ 2939561 h 3384384"/>
              <a:gd name="T88" fmla="*/ 0 w 2700845"/>
              <a:gd name="T89" fmla="*/ 450902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0845"/>
              <a:gd name="T136" fmla="*/ 0 h 3384384"/>
              <a:gd name="T137" fmla="*/ 2700845 w 2700845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4" name="object 13"/>
          <p:cNvSpPr txBox="1">
            <a:spLocks noChangeArrowheads="1"/>
          </p:cNvSpPr>
          <p:nvPr/>
        </p:nvSpPr>
        <p:spPr bwMode="auto">
          <a:xfrm>
            <a:off x="436563" y="3509963"/>
            <a:ext cx="215265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обязательны к уплате на всей территории Российской Федерации, </a:t>
            </a:r>
            <a:r>
              <a:rPr lang="ru-RU" altLang="ru-RU" sz="1800" b="1">
                <a:solidFill>
                  <a:srgbClr val="0000FF"/>
                </a:solidFill>
              </a:rPr>
              <a:t>например: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прибыль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организаций;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доходы физических лиц;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Акцизы.</a:t>
            </a:r>
            <a:endParaRPr lang="ru-RU" altLang="ru-RU" sz="1800"/>
          </a:p>
        </p:txBody>
      </p:sp>
      <p:sp>
        <p:nvSpPr>
          <p:cNvPr id="13325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6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7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8" name="object 17"/>
          <p:cNvSpPr>
            <a:spLocks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>
              <a:gd name="T0" fmla="*/ 0 w 2880359"/>
              <a:gd name="T1" fmla="*/ 480947 h 3384384"/>
              <a:gd name="T2" fmla="*/ 1591 w 2880359"/>
              <a:gd name="T3" fmla="*/ 441495 h 3384384"/>
              <a:gd name="T4" fmla="*/ 6248 w 2880359"/>
              <a:gd name="T5" fmla="*/ 402920 h 3384384"/>
              <a:gd name="T6" fmla="*/ 13845 w 2880359"/>
              <a:gd name="T7" fmla="*/ 365347 h 3384384"/>
              <a:gd name="T8" fmla="*/ 37440 w 2880359"/>
              <a:gd name="T9" fmla="*/ 293697 h 3384384"/>
              <a:gd name="T10" fmla="*/ 71351 w 2880359"/>
              <a:gd name="T11" fmla="*/ 227571 h 3384384"/>
              <a:gd name="T12" fmla="*/ 114661 w 2880359"/>
              <a:gd name="T13" fmla="*/ 167919 h 3384384"/>
              <a:gd name="T14" fmla="*/ 166306 w 2880359"/>
              <a:gd name="T15" fmla="*/ 115765 h 3384384"/>
              <a:gd name="T16" fmla="*/ 225370 w 2880359"/>
              <a:gd name="T17" fmla="*/ 72060 h 3384384"/>
              <a:gd name="T18" fmla="*/ 290861 w 2880359"/>
              <a:gd name="T19" fmla="*/ 37793 h 3384384"/>
              <a:gd name="T20" fmla="*/ 361762 w 2880359"/>
              <a:gd name="T21" fmla="*/ 13986 h 3384384"/>
              <a:gd name="T22" fmla="*/ 398953 w 2880359"/>
              <a:gd name="T23" fmla="*/ 6281 h 3384384"/>
              <a:gd name="T24" fmla="*/ 437122 w 2880359"/>
              <a:gd name="T25" fmla="*/ 1591 h 3384384"/>
              <a:gd name="T26" fmla="*/ 476166 w 2880359"/>
              <a:gd name="T27" fmla="*/ 0 h 3384384"/>
              <a:gd name="T28" fmla="*/ 2380829 w 2880359"/>
              <a:gd name="T29" fmla="*/ 0 h 3384384"/>
              <a:gd name="T30" fmla="*/ 2419870 w 2880359"/>
              <a:gd name="T31" fmla="*/ 1591 h 3384384"/>
              <a:gd name="T32" fmla="*/ 2458046 w 2880359"/>
              <a:gd name="T33" fmla="*/ 6281 h 3384384"/>
              <a:gd name="T34" fmla="*/ 2495230 w 2880359"/>
              <a:gd name="T35" fmla="*/ 13986 h 3384384"/>
              <a:gd name="T36" fmla="*/ 2566141 w 2880359"/>
              <a:gd name="T37" fmla="*/ 37793 h 3384384"/>
              <a:gd name="T38" fmla="*/ 2631616 w 2880359"/>
              <a:gd name="T39" fmla="*/ 72060 h 3384384"/>
              <a:gd name="T40" fmla="*/ 2690678 w 2880359"/>
              <a:gd name="T41" fmla="*/ 115765 h 3384384"/>
              <a:gd name="T42" fmla="*/ 2742346 w 2880359"/>
              <a:gd name="T43" fmla="*/ 167919 h 3384384"/>
              <a:gd name="T44" fmla="*/ 2785634 w 2880359"/>
              <a:gd name="T45" fmla="*/ 227571 h 3384384"/>
              <a:gd name="T46" fmla="*/ 2819564 w 2880359"/>
              <a:gd name="T47" fmla="*/ 293697 h 3384384"/>
              <a:gd name="T48" fmla="*/ 2843151 w 2880359"/>
              <a:gd name="T49" fmla="*/ 365347 h 3384384"/>
              <a:gd name="T50" fmla="*/ 2850759 w 2880359"/>
              <a:gd name="T51" fmla="*/ 402920 h 3384384"/>
              <a:gd name="T52" fmla="*/ 2855415 w 2880359"/>
              <a:gd name="T53" fmla="*/ 441495 h 3384384"/>
              <a:gd name="T54" fmla="*/ 2856995 w 2880359"/>
              <a:gd name="T55" fmla="*/ 480947 h 3384384"/>
              <a:gd name="T56" fmla="*/ 2856995 w 2880359"/>
              <a:gd name="T57" fmla="*/ 2909596 h 3384384"/>
              <a:gd name="T58" fmla="*/ 2855415 w 2880359"/>
              <a:gd name="T59" fmla="*/ 2949033 h 3384384"/>
              <a:gd name="T60" fmla="*/ 2850759 w 2880359"/>
              <a:gd name="T61" fmla="*/ 2987589 h 3384384"/>
              <a:gd name="T62" fmla="*/ 2843151 w 2880359"/>
              <a:gd name="T63" fmla="*/ 3025155 h 3384384"/>
              <a:gd name="T64" fmla="*/ 2819564 w 2880359"/>
              <a:gd name="T65" fmla="*/ 3096802 h 3384384"/>
              <a:gd name="T66" fmla="*/ 2785634 w 2880359"/>
              <a:gd name="T67" fmla="*/ 3162929 h 3384384"/>
              <a:gd name="T68" fmla="*/ 2742346 w 2880359"/>
              <a:gd name="T69" fmla="*/ 3222584 h 3384384"/>
              <a:gd name="T70" fmla="*/ 2690678 w 2880359"/>
              <a:gd name="T71" fmla="*/ 3274758 h 3384384"/>
              <a:gd name="T72" fmla="*/ 2631616 w 2880359"/>
              <a:gd name="T73" fmla="*/ 3318486 h 3384384"/>
              <a:gd name="T74" fmla="*/ 2566141 w 2880359"/>
              <a:gd name="T75" fmla="*/ 3352726 h 3384384"/>
              <a:gd name="T76" fmla="*/ 2495230 w 2880359"/>
              <a:gd name="T77" fmla="*/ 3376551 h 3384384"/>
              <a:gd name="T78" fmla="*/ 2458046 w 2880359"/>
              <a:gd name="T79" fmla="*/ 3384243 h 3384384"/>
              <a:gd name="T80" fmla="*/ 2419870 w 2880359"/>
              <a:gd name="T81" fmla="*/ 3388935 h 3384384"/>
              <a:gd name="T82" fmla="*/ 2380829 w 2880359"/>
              <a:gd name="T83" fmla="*/ 3390526 h 3384384"/>
              <a:gd name="T84" fmla="*/ 476166 w 2880359"/>
              <a:gd name="T85" fmla="*/ 3390526 h 3384384"/>
              <a:gd name="T86" fmla="*/ 437122 w 2880359"/>
              <a:gd name="T87" fmla="*/ 3388935 h 3384384"/>
              <a:gd name="T88" fmla="*/ 398953 w 2880359"/>
              <a:gd name="T89" fmla="*/ 3384243 h 3384384"/>
              <a:gd name="T90" fmla="*/ 361762 w 2880359"/>
              <a:gd name="T91" fmla="*/ 3376551 h 3384384"/>
              <a:gd name="T92" fmla="*/ 290861 w 2880359"/>
              <a:gd name="T93" fmla="*/ 3352726 h 3384384"/>
              <a:gd name="T94" fmla="*/ 225370 w 2880359"/>
              <a:gd name="T95" fmla="*/ 3318486 h 3384384"/>
              <a:gd name="T96" fmla="*/ 166306 w 2880359"/>
              <a:gd name="T97" fmla="*/ 3274758 h 3384384"/>
              <a:gd name="T98" fmla="*/ 114661 w 2880359"/>
              <a:gd name="T99" fmla="*/ 3222584 h 3384384"/>
              <a:gd name="T100" fmla="*/ 71351 w 2880359"/>
              <a:gd name="T101" fmla="*/ 3162929 h 3384384"/>
              <a:gd name="T102" fmla="*/ 37440 w 2880359"/>
              <a:gd name="T103" fmla="*/ 3096802 h 3384384"/>
              <a:gd name="T104" fmla="*/ 13845 w 2880359"/>
              <a:gd name="T105" fmla="*/ 3025155 h 3384384"/>
              <a:gd name="T106" fmla="*/ 6248 w 2880359"/>
              <a:gd name="T107" fmla="*/ 2987589 h 3384384"/>
              <a:gd name="T108" fmla="*/ 1591 w 2880359"/>
              <a:gd name="T109" fmla="*/ 2949033 h 3384384"/>
              <a:gd name="T110" fmla="*/ 0 w 2880359"/>
              <a:gd name="T111" fmla="*/ 2909596 h 3384384"/>
              <a:gd name="T112" fmla="*/ 0 w 2880359"/>
              <a:gd name="T113" fmla="*/ 480947 h 33843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80359"/>
              <a:gd name="T172" fmla="*/ 0 h 3384384"/>
              <a:gd name="T173" fmla="*/ 2880359 w 2880359"/>
              <a:gd name="T174" fmla="*/ 3384384 h 33843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9" name="object 18"/>
          <p:cNvSpPr txBox="1">
            <a:spLocks noChangeArrowheads="1"/>
          </p:cNvSpPr>
          <p:nvPr/>
        </p:nvSpPr>
        <p:spPr bwMode="auto">
          <a:xfrm>
            <a:off x="3325813" y="3540125"/>
            <a:ext cx="241776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altLang="ru-RU" sz="1800" b="1">
                <a:solidFill>
                  <a:srgbClr val="0000FF"/>
                </a:solidFill>
              </a:rPr>
              <a:t>например: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имущество организаций;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Транспортный налог</a:t>
            </a:r>
            <a:r>
              <a:rPr lang="en-US" altLang="ru-RU" sz="1800" b="1"/>
              <a:t>.</a:t>
            </a:r>
            <a:endParaRPr lang="ru-RU" altLang="ru-RU" sz="1800"/>
          </a:p>
        </p:txBody>
      </p:sp>
      <p:sp>
        <p:nvSpPr>
          <p:cNvPr id="13330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1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2" name="object 22"/>
          <p:cNvSpPr>
            <a:spLocks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>
              <a:gd name="T0" fmla="*/ 0 w 2736342"/>
              <a:gd name="T1" fmla="*/ 456870 h 3384384"/>
              <a:gd name="T2" fmla="*/ 6006 w 2736342"/>
              <a:gd name="T3" fmla="*/ 382793 h 3384384"/>
              <a:gd name="T4" fmla="*/ 23401 w 2736342"/>
              <a:gd name="T5" fmla="*/ 312475 h 3384384"/>
              <a:gd name="T6" fmla="*/ 51250 w 2736342"/>
              <a:gd name="T7" fmla="*/ 246930 h 3384384"/>
              <a:gd name="T8" fmla="*/ 88593 w 2736342"/>
              <a:gd name="T9" fmla="*/ 187062 h 3384384"/>
              <a:gd name="T10" fmla="*/ 134513 w 2736342"/>
              <a:gd name="T11" fmla="*/ 133847 h 3384384"/>
              <a:gd name="T12" fmla="*/ 188024 w 2736342"/>
              <a:gd name="T13" fmla="*/ 88149 h 3384384"/>
              <a:gd name="T14" fmla="*/ 248188 w 2736342"/>
              <a:gd name="T15" fmla="*/ 50991 h 3384384"/>
              <a:gd name="T16" fmla="*/ 314066 w 2736342"/>
              <a:gd name="T17" fmla="*/ 23290 h 3384384"/>
              <a:gd name="T18" fmla="*/ 384717 w 2736342"/>
              <a:gd name="T19" fmla="*/ 5969 h 3384384"/>
              <a:gd name="T20" fmla="*/ 459202 w 2736342"/>
              <a:gd name="T21" fmla="*/ 0 h 3384384"/>
              <a:gd name="T22" fmla="*/ 2295873 w 2736342"/>
              <a:gd name="T23" fmla="*/ 0 h 3384384"/>
              <a:gd name="T24" fmla="*/ 2370384 w 2736342"/>
              <a:gd name="T25" fmla="*/ 5969 h 3384384"/>
              <a:gd name="T26" fmla="*/ 2441065 w 2736342"/>
              <a:gd name="T27" fmla="*/ 23290 h 3384384"/>
              <a:gd name="T28" fmla="*/ 2506970 w 2736342"/>
              <a:gd name="T29" fmla="*/ 50991 h 3384384"/>
              <a:gd name="T30" fmla="*/ 2567156 w 2736342"/>
              <a:gd name="T31" fmla="*/ 88149 h 3384384"/>
              <a:gd name="T32" fmla="*/ 2620675 w 2736342"/>
              <a:gd name="T33" fmla="*/ 133847 h 3384384"/>
              <a:gd name="T34" fmla="*/ 2666584 w 2736342"/>
              <a:gd name="T35" fmla="*/ 187062 h 3384384"/>
              <a:gd name="T36" fmla="*/ 2703937 w 2736342"/>
              <a:gd name="T37" fmla="*/ 246930 h 3384384"/>
              <a:gd name="T38" fmla="*/ 2731786 w 2736342"/>
              <a:gd name="T39" fmla="*/ 312475 h 3384384"/>
              <a:gd name="T40" fmla="*/ 2749188 w 2736342"/>
              <a:gd name="T41" fmla="*/ 382793 h 3384384"/>
              <a:gd name="T42" fmla="*/ 2755199 w 2736342"/>
              <a:gd name="T43" fmla="*/ 456870 h 3384384"/>
              <a:gd name="T44" fmla="*/ 2755199 w 2736342"/>
              <a:gd name="T45" fmla="*/ 2933643 h 3384384"/>
              <a:gd name="T46" fmla="*/ 2749188 w 2736342"/>
              <a:gd name="T47" fmla="*/ 3007733 h 3384384"/>
              <a:gd name="T48" fmla="*/ 2731786 w 2736342"/>
              <a:gd name="T49" fmla="*/ 3078055 h 3384384"/>
              <a:gd name="T50" fmla="*/ 2703937 w 2736342"/>
              <a:gd name="T51" fmla="*/ 3143602 h 3384384"/>
              <a:gd name="T52" fmla="*/ 2666584 w 2736342"/>
              <a:gd name="T53" fmla="*/ 3203472 h 3384384"/>
              <a:gd name="T54" fmla="*/ 2620675 w 2736342"/>
              <a:gd name="T55" fmla="*/ 3256717 h 3384384"/>
              <a:gd name="T56" fmla="*/ 2567156 w 2736342"/>
              <a:gd name="T57" fmla="*/ 3302383 h 3384384"/>
              <a:gd name="T58" fmla="*/ 2506970 w 2736342"/>
              <a:gd name="T59" fmla="*/ 3339546 h 3384384"/>
              <a:gd name="T60" fmla="*/ 2441065 w 2736342"/>
              <a:gd name="T61" fmla="*/ 3367239 h 3384384"/>
              <a:gd name="T62" fmla="*/ 2370384 w 2736342"/>
              <a:gd name="T63" fmla="*/ 3384557 h 3384384"/>
              <a:gd name="T64" fmla="*/ 2295873 w 2736342"/>
              <a:gd name="T65" fmla="*/ 3390526 h 3384384"/>
              <a:gd name="T66" fmla="*/ 459202 w 2736342"/>
              <a:gd name="T67" fmla="*/ 3390526 h 3384384"/>
              <a:gd name="T68" fmla="*/ 384717 w 2736342"/>
              <a:gd name="T69" fmla="*/ 3384557 h 3384384"/>
              <a:gd name="T70" fmla="*/ 314066 w 2736342"/>
              <a:gd name="T71" fmla="*/ 3367239 h 3384384"/>
              <a:gd name="T72" fmla="*/ 248188 w 2736342"/>
              <a:gd name="T73" fmla="*/ 3339546 h 3384384"/>
              <a:gd name="T74" fmla="*/ 188024 w 2736342"/>
              <a:gd name="T75" fmla="*/ 3302383 h 3384384"/>
              <a:gd name="T76" fmla="*/ 134513 w 2736342"/>
              <a:gd name="T77" fmla="*/ 3256717 h 3384384"/>
              <a:gd name="T78" fmla="*/ 88593 w 2736342"/>
              <a:gd name="T79" fmla="*/ 3203472 h 3384384"/>
              <a:gd name="T80" fmla="*/ 51250 w 2736342"/>
              <a:gd name="T81" fmla="*/ 3143602 h 3384384"/>
              <a:gd name="T82" fmla="*/ 23401 w 2736342"/>
              <a:gd name="T83" fmla="*/ 3078055 h 3384384"/>
              <a:gd name="T84" fmla="*/ 6006 w 2736342"/>
              <a:gd name="T85" fmla="*/ 3007733 h 3384384"/>
              <a:gd name="T86" fmla="*/ 0 w 2736342"/>
              <a:gd name="T87" fmla="*/ 2933643 h 3384384"/>
              <a:gd name="T88" fmla="*/ 0 w 2736342"/>
              <a:gd name="T89" fmla="*/ 456870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36342"/>
              <a:gd name="T136" fmla="*/ 0 h 3384384"/>
              <a:gd name="T137" fmla="*/ 2736342 w 2736342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3" name="object 23"/>
          <p:cNvSpPr txBox="1">
            <a:spLocks noChangeArrowheads="1"/>
          </p:cNvSpPr>
          <p:nvPr/>
        </p:nvSpPr>
        <p:spPr bwMode="auto">
          <a:xfrm>
            <a:off x="288925" y="782638"/>
            <a:ext cx="8416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</a:rPr>
              <a:t>Налог </a:t>
            </a:r>
            <a:r>
              <a:rPr lang="ru-RU" altLang="ru-RU" sz="1800" b="1" dirty="0"/>
              <a:t>– </a:t>
            </a:r>
            <a:r>
              <a:rPr lang="ru-RU" altLang="ru-RU" sz="1600" b="1" dirty="0"/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altLang="ru-RU" sz="1600" dirty="0"/>
          </a:p>
          <a:p>
            <a:pPr eaLnBrk="1" hangingPunct="1">
              <a:lnSpc>
                <a:spcPts val="850"/>
              </a:lnSpc>
              <a:spcBef>
                <a:spcPts val="13"/>
              </a:spcBef>
              <a:buFontTx/>
              <a:buNone/>
            </a:pPr>
            <a:endParaRPr lang="ru-RU" altLang="ru-R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ВИДЫ НАЛОГОВ</a:t>
            </a:r>
            <a:endParaRPr lang="ru-RU" altLang="ru-RU" sz="1800" dirty="0"/>
          </a:p>
        </p:txBody>
      </p:sp>
      <p:sp>
        <p:nvSpPr>
          <p:cNvPr id="13334" name="object 24"/>
          <p:cNvSpPr txBox="1">
            <a:spLocks noChangeArrowheads="1"/>
          </p:cNvSpPr>
          <p:nvPr/>
        </p:nvSpPr>
        <p:spPr bwMode="auto">
          <a:xfrm>
            <a:off x="458788" y="2398713"/>
            <a:ext cx="73421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420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420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420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42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ФЕДЕРАЛЬНЫЕ	МЕСТНЫЕ</a:t>
            </a:r>
            <a:endParaRPr lang="ru-RU" altLang="ru-RU" sz="2000"/>
          </a:p>
        </p:txBody>
      </p:sp>
      <p:sp>
        <p:nvSpPr>
          <p:cNvPr id="13335" name="object 25"/>
          <p:cNvSpPr txBox="1">
            <a:spLocks noChangeArrowheads="1"/>
          </p:cNvSpPr>
          <p:nvPr/>
        </p:nvSpPr>
        <p:spPr bwMode="auto">
          <a:xfrm>
            <a:off x="3517900" y="2543175"/>
            <a:ext cx="18335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РЕГИОНАЛЬНЫЕ</a:t>
            </a:r>
            <a:endParaRPr lang="ru-RU" altLang="ru-RU" sz="2000"/>
          </a:p>
        </p:txBody>
      </p:sp>
      <p:sp>
        <p:nvSpPr>
          <p:cNvPr id="13336" name="object 26"/>
          <p:cNvSpPr txBox="1">
            <a:spLocks noChangeArrowheads="1"/>
          </p:cNvSpPr>
          <p:nvPr/>
        </p:nvSpPr>
        <p:spPr bwMode="auto">
          <a:xfrm>
            <a:off x="725487" y="2894290"/>
            <a:ext cx="7543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УСТАНОВЛЕНЫ НАЛОГОВЫМ КОДЕКСОМ РОССИЙСКОЙ ФЕДЕРАЦИИ</a:t>
            </a:r>
            <a:endParaRPr lang="ru-RU" altLang="ru-RU" sz="2000"/>
          </a:p>
        </p:txBody>
      </p:sp>
      <p:sp>
        <p:nvSpPr>
          <p:cNvPr id="13337" name="object 27"/>
          <p:cNvSpPr txBox="1">
            <a:spLocks noChangeArrowheads="1"/>
          </p:cNvSpPr>
          <p:nvPr/>
        </p:nvSpPr>
        <p:spPr bwMode="auto">
          <a:xfrm>
            <a:off x="6416675" y="3448050"/>
            <a:ext cx="224631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  <a:r>
              <a:rPr lang="ru-RU" altLang="ru-RU" sz="2000" b="1">
                <a:solidFill>
                  <a:srgbClr val="0000FF"/>
                </a:solidFill>
              </a:rPr>
              <a:t>например: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Земельный налог;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Wingdings" panose="05000000000000000000" pitchFamily="2" charset="2"/>
              </a:rPr>
              <a:t></a:t>
            </a:r>
            <a:r>
              <a:rPr lang="ru-RU" altLang="ru-RU" sz="1800" b="1"/>
              <a:t>Налог на имущество физических лиц.</a:t>
            </a:r>
            <a:endParaRPr lang="ru-RU" altLang="ru-RU" sz="1800"/>
          </a:p>
        </p:txBody>
      </p:sp>
      <p:sp>
        <p:nvSpPr>
          <p:cNvPr id="13338" name="object 28"/>
          <p:cNvSpPr>
            <a:spLocks/>
          </p:cNvSpPr>
          <p:nvPr/>
        </p:nvSpPr>
        <p:spPr bwMode="auto">
          <a:xfrm>
            <a:off x="2962275" y="1989138"/>
            <a:ext cx="2808288" cy="360362"/>
          </a:xfrm>
          <a:custGeom>
            <a:avLst/>
            <a:gdLst>
              <a:gd name="T0" fmla="*/ 40771 w 2808351"/>
              <a:gd name="T1" fmla="*/ 141358 h 360044"/>
              <a:gd name="T2" fmla="*/ 156581 w 2808351"/>
              <a:gd name="T3" fmla="*/ 100564 h 360044"/>
              <a:gd name="T4" fmla="*/ 270700 w 2808351"/>
              <a:gd name="T5" fmla="*/ 76185 h 360044"/>
              <a:gd name="T6" fmla="*/ 410940 w 2808351"/>
              <a:gd name="T7" fmla="*/ 54506 h 360044"/>
              <a:gd name="T8" fmla="*/ 574411 w 2808351"/>
              <a:gd name="T9" fmla="*/ 35905 h 360044"/>
              <a:gd name="T10" fmla="*/ 758259 w 2808351"/>
              <a:gd name="T11" fmla="*/ 20770 h 360044"/>
              <a:gd name="T12" fmla="*/ 959557 w 2808351"/>
              <a:gd name="T13" fmla="*/ 9478 h 360044"/>
              <a:gd name="T14" fmla="*/ 1175490 w 2808351"/>
              <a:gd name="T15" fmla="*/ 2431 h 360044"/>
              <a:gd name="T16" fmla="*/ 1403090 w 2808351"/>
              <a:gd name="T17" fmla="*/ 0 h 360044"/>
              <a:gd name="T18" fmla="*/ 1630622 w 2808351"/>
              <a:gd name="T19" fmla="*/ 2431 h 360044"/>
              <a:gd name="T20" fmla="*/ 1846527 w 2808351"/>
              <a:gd name="T21" fmla="*/ 9478 h 360044"/>
              <a:gd name="T22" fmla="*/ 2047803 w 2808351"/>
              <a:gd name="T23" fmla="*/ 20770 h 360044"/>
              <a:gd name="T24" fmla="*/ 2231636 w 2808351"/>
              <a:gd name="T25" fmla="*/ 35905 h 360044"/>
              <a:gd name="T26" fmla="*/ 2395095 w 2808351"/>
              <a:gd name="T27" fmla="*/ 54506 h 360044"/>
              <a:gd name="T28" fmla="*/ 2535327 w 2808351"/>
              <a:gd name="T29" fmla="*/ 76185 h 360044"/>
              <a:gd name="T30" fmla="*/ 2649442 w 2808351"/>
              <a:gd name="T31" fmla="*/ 100564 h 360044"/>
              <a:gd name="T32" fmla="*/ 2734510 w 2808351"/>
              <a:gd name="T33" fmla="*/ 127261 h 360044"/>
              <a:gd name="T34" fmla="*/ 2806020 w 2808351"/>
              <a:gd name="T35" fmla="*/ 186064 h 360044"/>
              <a:gd name="T36" fmla="*/ 2765249 w 2808351"/>
              <a:gd name="T37" fmla="*/ 230764 h 360044"/>
              <a:gd name="T38" fmla="*/ 2649442 w 2808351"/>
              <a:gd name="T39" fmla="*/ 271537 h 360044"/>
              <a:gd name="T40" fmla="*/ 2535327 w 2808351"/>
              <a:gd name="T41" fmla="*/ 295900 h 360044"/>
              <a:gd name="T42" fmla="*/ 2395095 w 2808351"/>
              <a:gd name="T43" fmla="*/ 317561 h 360044"/>
              <a:gd name="T44" fmla="*/ 2231636 w 2808351"/>
              <a:gd name="T45" fmla="*/ 336140 h 360044"/>
              <a:gd name="T46" fmla="*/ 2047803 w 2808351"/>
              <a:gd name="T47" fmla="*/ 351257 h 360044"/>
              <a:gd name="T48" fmla="*/ 1846527 w 2808351"/>
              <a:gd name="T49" fmla="*/ 362525 h 360044"/>
              <a:gd name="T50" fmla="*/ 1630622 w 2808351"/>
              <a:gd name="T51" fmla="*/ 369568 h 360044"/>
              <a:gd name="T52" fmla="*/ 1403090 w 2808351"/>
              <a:gd name="T53" fmla="*/ 372000 h 360044"/>
              <a:gd name="T54" fmla="*/ 1175490 w 2808351"/>
              <a:gd name="T55" fmla="*/ 369568 h 360044"/>
              <a:gd name="T56" fmla="*/ 959557 w 2808351"/>
              <a:gd name="T57" fmla="*/ 362525 h 360044"/>
              <a:gd name="T58" fmla="*/ 758259 w 2808351"/>
              <a:gd name="T59" fmla="*/ 351257 h 360044"/>
              <a:gd name="T60" fmla="*/ 574411 w 2808351"/>
              <a:gd name="T61" fmla="*/ 336140 h 360044"/>
              <a:gd name="T62" fmla="*/ 410940 w 2808351"/>
              <a:gd name="T63" fmla="*/ 317561 h 360044"/>
              <a:gd name="T64" fmla="*/ 270700 w 2808351"/>
              <a:gd name="T65" fmla="*/ 295900 h 360044"/>
              <a:gd name="T66" fmla="*/ 156581 w 2808351"/>
              <a:gd name="T67" fmla="*/ 271537 h 360044"/>
              <a:gd name="T68" fmla="*/ 71510 w 2808351"/>
              <a:gd name="T69" fmla="*/ 244855 h 360044"/>
              <a:gd name="T70" fmla="*/ 0 w 2808351"/>
              <a:gd name="T71" fmla="*/ 186064 h 3600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08351"/>
              <a:gd name="T109" fmla="*/ 0 h 360044"/>
              <a:gd name="T110" fmla="*/ 2808351 w 2808351"/>
              <a:gd name="T111" fmla="*/ 360044 h 3600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9" name="object 29"/>
          <p:cNvSpPr>
            <a:spLocks noChangeArrowheads="1"/>
          </p:cNvSpPr>
          <p:nvPr/>
        </p:nvSpPr>
        <p:spPr bwMode="auto">
          <a:xfrm>
            <a:off x="1525588" y="2230438"/>
            <a:ext cx="1625600" cy="42545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0" name="object 30"/>
          <p:cNvSpPr>
            <a:spLocks/>
          </p:cNvSpPr>
          <p:nvPr/>
        </p:nvSpPr>
        <p:spPr bwMode="auto">
          <a:xfrm>
            <a:off x="1738313" y="2257425"/>
            <a:ext cx="1370012" cy="231775"/>
          </a:xfrm>
          <a:custGeom>
            <a:avLst/>
            <a:gdLst>
              <a:gd name="T0" fmla="*/ 140778 w 1370202"/>
              <a:gd name="T1" fmla="*/ 60299 h 231955"/>
              <a:gd name="T2" fmla="*/ 132303 w 1370202"/>
              <a:gd name="T3" fmla="*/ 63551 h 231955"/>
              <a:gd name="T4" fmla="*/ 0 w 1370202"/>
              <a:gd name="T5" fmla="*/ 158328 h 231955"/>
              <a:gd name="T6" fmla="*/ 149591 w 1370202"/>
              <a:gd name="T7" fmla="*/ 224224 h 231955"/>
              <a:gd name="T8" fmla="*/ 161593 w 1370202"/>
              <a:gd name="T9" fmla="*/ 225387 h 231955"/>
              <a:gd name="T10" fmla="*/ 171654 w 1370202"/>
              <a:gd name="T11" fmla="*/ 219480 h 231955"/>
              <a:gd name="T12" fmla="*/ 175347 w 1370202"/>
              <a:gd name="T13" fmla="*/ 206242 h 231955"/>
              <a:gd name="T14" fmla="*/ 172264 w 1370202"/>
              <a:gd name="T15" fmla="*/ 196072 h 231955"/>
              <a:gd name="T16" fmla="*/ 121851 w 1370202"/>
              <a:gd name="T17" fmla="*/ 172888 h 231955"/>
              <a:gd name="T18" fmla="*/ 39311 w 1370202"/>
              <a:gd name="T19" fmla="*/ 172888 h 231955"/>
              <a:gd name="T20" fmla="*/ 35374 w 1370202"/>
              <a:gd name="T21" fmla="*/ 136113 h 231955"/>
              <a:gd name="T22" fmla="*/ 105024 w 1370202"/>
              <a:gd name="T23" fmla="*/ 128951 h 231955"/>
              <a:gd name="T24" fmla="*/ 154652 w 1370202"/>
              <a:gd name="T25" fmla="*/ 93415 h 231955"/>
              <a:gd name="T26" fmla="*/ 161604 w 1370202"/>
              <a:gd name="T27" fmla="*/ 83953 h 231955"/>
              <a:gd name="T28" fmla="*/ 161516 w 1370202"/>
              <a:gd name="T29" fmla="*/ 72567 h 231955"/>
              <a:gd name="T30" fmla="*/ 151431 w 1370202"/>
              <a:gd name="T31" fmla="*/ 62707 h 231955"/>
              <a:gd name="T32" fmla="*/ 140778 w 1370202"/>
              <a:gd name="T33" fmla="*/ 60299 h 231955"/>
              <a:gd name="T34" fmla="*/ 105024 w 1370202"/>
              <a:gd name="T35" fmla="*/ 128951 h 231955"/>
              <a:gd name="T36" fmla="*/ 35374 w 1370202"/>
              <a:gd name="T37" fmla="*/ 136113 h 231955"/>
              <a:gd name="T38" fmla="*/ 39311 w 1370202"/>
              <a:gd name="T39" fmla="*/ 172888 h 231955"/>
              <a:gd name="T40" fmla="*/ 72907 w 1370202"/>
              <a:gd name="T41" fmla="*/ 169432 h 231955"/>
              <a:gd name="T42" fmla="*/ 48509 w 1370202"/>
              <a:gd name="T43" fmla="*/ 169432 h 231955"/>
              <a:gd name="T44" fmla="*/ 45116 w 1370202"/>
              <a:gd name="T45" fmla="*/ 137594 h 231955"/>
              <a:gd name="T46" fmla="*/ 92967 w 1370202"/>
              <a:gd name="T47" fmla="*/ 137594 h 231955"/>
              <a:gd name="T48" fmla="*/ 105024 w 1370202"/>
              <a:gd name="T49" fmla="*/ 128951 h 231955"/>
              <a:gd name="T50" fmla="*/ 106762 w 1370202"/>
              <a:gd name="T51" fmla="*/ 165952 h 231955"/>
              <a:gd name="T52" fmla="*/ 39311 w 1370202"/>
              <a:gd name="T53" fmla="*/ 172888 h 231955"/>
              <a:gd name="T54" fmla="*/ 121851 w 1370202"/>
              <a:gd name="T55" fmla="*/ 172888 h 231955"/>
              <a:gd name="T56" fmla="*/ 106762 w 1370202"/>
              <a:gd name="T57" fmla="*/ 165952 h 231955"/>
              <a:gd name="T58" fmla="*/ 45116 w 1370202"/>
              <a:gd name="T59" fmla="*/ 137594 h 231955"/>
              <a:gd name="T60" fmla="*/ 48509 w 1370202"/>
              <a:gd name="T61" fmla="*/ 169432 h 231955"/>
              <a:gd name="T62" fmla="*/ 74267 w 1370202"/>
              <a:gd name="T63" fmla="*/ 151001 h 231955"/>
              <a:gd name="T64" fmla="*/ 45116 w 1370202"/>
              <a:gd name="T65" fmla="*/ 137594 h 231955"/>
              <a:gd name="T66" fmla="*/ 74267 w 1370202"/>
              <a:gd name="T67" fmla="*/ 151001 h 231955"/>
              <a:gd name="T68" fmla="*/ 48509 w 1370202"/>
              <a:gd name="T69" fmla="*/ 169432 h 231955"/>
              <a:gd name="T70" fmla="*/ 72907 w 1370202"/>
              <a:gd name="T71" fmla="*/ 169432 h 231955"/>
              <a:gd name="T72" fmla="*/ 106762 w 1370202"/>
              <a:gd name="T73" fmla="*/ 165952 h 231955"/>
              <a:gd name="T74" fmla="*/ 74267 w 1370202"/>
              <a:gd name="T75" fmla="*/ 151001 h 231955"/>
              <a:gd name="T76" fmla="*/ 1359147 w 1370202"/>
              <a:gd name="T77" fmla="*/ 0 h 231955"/>
              <a:gd name="T78" fmla="*/ 105024 w 1370202"/>
              <a:gd name="T79" fmla="*/ 128951 h 231955"/>
              <a:gd name="T80" fmla="*/ 74267 w 1370202"/>
              <a:gd name="T81" fmla="*/ 151001 h 231955"/>
              <a:gd name="T82" fmla="*/ 106762 w 1370202"/>
              <a:gd name="T83" fmla="*/ 165952 h 231955"/>
              <a:gd name="T84" fmla="*/ 1363190 w 1370202"/>
              <a:gd name="T85" fmla="*/ 36772 h 231955"/>
              <a:gd name="T86" fmla="*/ 1359147 w 1370202"/>
              <a:gd name="T87" fmla="*/ 0 h 231955"/>
              <a:gd name="T88" fmla="*/ 92967 w 1370202"/>
              <a:gd name="T89" fmla="*/ 137594 h 231955"/>
              <a:gd name="T90" fmla="*/ 45116 w 1370202"/>
              <a:gd name="T91" fmla="*/ 137594 h 231955"/>
              <a:gd name="T92" fmla="*/ 74267 w 1370202"/>
              <a:gd name="T93" fmla="*/ 151001 h 231955"/>
              <a:gd name="T94" fmla="*/ 92967 w 1370202"/>
              <a:gd name="T95" fmla="*/ 137594 h 2319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70202"/>
              <a:gd name="T145" fmla="*/ 0 h 231955"/>
              <a:gd name="T146" fmla="*/ 1370202 w 1370202"/>
              <a:gd name="T147" fmla="*/ 231955 h 2319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1" name="object 31"/>
          <p:cNvSpPr>
            <a:spLocks noChangeArrowheads="1"/>
          </p:cNvSpPr>
          <p:nvPr/>
        </p:nvSpPr>
        <p:spPr bwMode="auto">
          <a:xfrm>
            <a:off x="5654675" y="2230438"/>
            <a:ext cx="1697038" cy="4254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2" name="object 32"/>
          <p:cNvSpPr>
            <a:spLocks/>
          </p:cNvSpPr>
          <p:nvPr/>
        </p:nvSpPr>
        <p:spPr bwMode="auto">
          <a:xfrm>
            <a:off x="5697538" y="2257425"/>
            <a:ext cx="1441450" cy="233363"/>
          </a:xfrm>
          <a:custGeom>
            <a:avLst/>
            <a:gdLst>
              <a:gd name="T0" fmla="*/ 1313164 w 1442084"/>
              <a:gd name="T1" fmla="*/ 188457 h 232765"/>
              <a:gd name="T2" fmla="*/ 1248679 w 1442084"/>
              <a:gd name="T3" fmla="*/ 222832 h 232765"/>
              <a:gd name="T4" fmla="*/ 1245672 w 1442084"/>
              <a:gd name="T5" fmla="*/ 234348 h 232765"/>
              <a:gd name="T6" fmla="*/ 1249329 w 1442084"/>
              <a:gd name="T7" fmla="*/ 249356 h 232765"/>
              <a:gd name="T8" fmla="*/ 1259355 w 1442084"/>
              <a:gd name="T9" fmla="*/ 255947 h 232765"/>
              <a:gd name="T10" fmla="*/ 1271243 w 1442084"/>
              <a:gd name="T11" fmla="*/ 254576 h 232765"/>
              <a:gd name="T12" fmla="*/ 1386019 w 1442084"/>
              <a:gd name="T13" fmla="*/ 195924 h 232765"/>
              <a:gd name="T14" fmla="*/ 1379952 w 1442084"/>
              <a:gd name="T15" fmla="*/ 195924 h 232765"/>
              <a:gd name="T16" fmla="*/ 1313164 w 1442084"/>
              <a:gd name="T17" fmla="*/ 188457 h 232765"/>
              <a:gd name="T18" fmla="*/ 1345319 w 1442084"/>
              <a:gd name="T19" fmla="*/ 171316 h 232765"/>
              <a:gd name="T20" fmla="*/ 1313164 w 1442084"/>
              <a:gd name="T21" fmla="*/ 188457 h 232765"/>
              <a:gd name="T22" fmla="*/ 1379952 w 1442084"/>
              <a:gd name="T23" fmla="*/ 195924 h 232765"/>
              <a:gd name="T24" fmla="*/ 1380302 w 1442084"/>
              <a:gd name="T25" fmla="*/ 192016 h 232765"/>
              <a:gd name="T26" fmla="*/ 1370830 w 1442084"/>
              <a:gd name="T27" fmla="*/ 192016 h 232765"/>
              <a:gd name="T28" fmla="*/ 1345319 w 1442084"/>
              <a:gd name="T29" fmla="*/ 171316 h 232765"/>
              <a:gd name="T30" fmla="*/ 1279172 w 1442084"/>
              <a:gd name="T31" fmla="*/ 69036 h 232765"/>
              <a:gd name="T32" fmla="*/ 1268637 w 1442084"/>
              <a:gd name="T33" fmla="*/ 71759 h 232765"/>
              <a:gd name="T34" fmla="*/ 1258697 w 1442084"/>
              <a:gd name="T35" fmla="*/ 82942 h 232765"/>
              <a:gd name="T36" fmla="*/ 1258603 w 1442084"/>
              <a:gd name="T37" fmla="*/ 95823 h 232765"/>
              <a:gd name="T38" fmla="*/ 1265496 w 1442084"/>
              <a:gd name="T39" fmla="*/ 106549 h 232765"/>
              <a:gd name="T40" fmla="*/ 1314685 w 1442084"/>
              <a:gd name="T41" fmla="*/ 146460 h 232765"/>
              <a:gd name="T42" fmla="*/ 1383700 w 1442084"/>
              <a:gd name="T43" fmla="*/ 154168 h 232765"/>
              <a:gd name="T44" fmla="*/ 1379952 w 1442084"/>
              <a:gd name="T45" fmla="*/ 195924 h 232765"/>
              <a:gd name="T46" fmla="*/ 1386019 w 1442084"/>
              <a:gd name="T47" fmla="*/ 195924 h 232765"/>
              <a:gd name="T48" fmla="*/ 1418812 w 1442084"/>
              <a:gd name="T49" fmla="*/ 179167 h 232765"/>
              <a:gd name="T50" fmla="*/ 1287486 w 1442084"/>
              <a:gd name="T51" fmla="*/ 72617 h 232765"/>
              <a:gd name="T52" fmla="*/ 1279172 w 1442084"/>
              <a:gd name="T53" fmla="*/ 69036 h 232765"/>
              <a:gd name="T54" fmla="*/ 1374079 w 1442084"/>
              <a:gd name="T55" fmla="*/ 155992 h 232765"/>
              <a:gd name="T56" fmla="*/ 1345319 w 1442084"/>
              <a:gd name="T57" fmla="*/ 171316 h 232765"/>
              <a:gd name="T58" fmla="*/ 1370830 w 1442084"/>
              <a:gd name="T59" fmla="*/ 192016 h 232765"/>
              <a:gd name="T60" fmla="*/ 1374079 w 1442084"/>
              <a:gd name="T61" fmla="*/ 155992 h 232765"/>
              <a:gd name="T62" fmla="*/ 1383537 w 1442084"/>
              <a:gd name="T63" fmla="*/ 155992 h 232765"/>
              <a:gd name="T64" fmla="*/ 1374079 w 1442084"/>
              <a:gd name="T65" fmla="*/ 155992 h 232765"/>
              <a:gd name="T66" fmla="*/ 1370830 w 1442084"/>
              <a:gd name="T67" fmla="*/ 192016 h 232765"/>
              <a:gd name="T68" fmla="*/ 1380302 w 1442084"/>
              <a:gd name="T69" fmla="*/ 192016 h 232765"/>
              <a:gd name="T70" fmla="*/ 1383537 w 1442084"/>
              <a:gd name="T71" fmla="*/ 155992 h 232765"/>
              <a:gd name="T72" fmla="*/ 3736 w 1442084"/>
              <a:gd name="T73" fmla="*/ 0 h 232765"/>
              <a:gd name="T74" fmla="*/ 0 w 1442084"/>
              <a:gd name="T75" fmla="*/ 41613 h 232765"/>
              <a:gd name="T76" fmla="*/ 1313164 w 1442084"/>
              <a:gd name="T77" fmla="*/ 188457 h 232765"/>
              <a:gd name="T78" fmla="*/ 1345319 w 1442084"/>
              <a:gd name="T79" fmla="*/ 171316 h 232765"/>
              <a:gd name="T80" fmla="*/ 1314685 w 1442084"/>
              <a:gd name="T81" fmla="*/ 146460 h 232765"/>
              <a:gd name="T82" fmla="*/ 3736 w 1442084"/>
              <a:gd name="T83" fmla="*/ 0 h 232765"/>
              <a:gd name="T84" fmla="*/ 1314685 w 1442084"/>
              <a:gd name="T85" fmla="*/ 146460 h 232765"/>
              <a:gd name="T86" fmla="*/ 1345319 w 1442084"/>
              <a:gd name="T87" fmla="*/ 171316 h 232765"/>
              <a:gd name="T88" fmla="*/ 1374079 w 1442084"/>
              <a:gd name="T89" fmla="*/ 155992 h 232765"/>
              <a:gd name="T90" fmla="*/ 1383537 w 1442084"/>
              <a:gd name="T91" fmla="*/ 155992 h 232765"/>
              <a:gd name="T92" fmla="*/ 1383700 w 1442084"/>
              <a:gd name="T93" fmla="*/ 154168 h 232765"/>
              <a:gd name="T94" fmla="*/ 1314685 w 1442084"/>
              <a:gd name="T95" fmla="*/ 146460 h 2327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2084"/>
              <a:gd name="T145" fmla="*/ 0 h 232765"/>
              <a:gd name="T146" fmla="*/ 1442084 w 1442084"/>
              <a:gd name="T147" fmla="*/ 232765 h 2327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3" name="object 33"/>
          <p:cNvSpPr>
            <a:spLocks noChangeArrowheads="1"/>
          </p:cNvSpPr>
          <p:nvPr/>
        </p:nvSpPr>
        <p:spPr bwMode="auto">
          <a:xfrm>
            <a:off x="4356100" y="3197225"/>
            <a:ext cx="233363" cy="211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4" name="object 34"/>
          <p:cNvSpPr>
            <a:spLocks noChangeArrowheads="1"/>
          </p:cNvSpPr>
          <p:nvPr/>
        </p:nvSpPr>
        <p:spPr bwMode="auto">
          <a:xfrm>
            <a:off x="7380288" y="3197225"/>
            <a:ext cx="233362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53988" y="396876"/>
            <a:ext cx="8831263" cy="49212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</a:p>
        </p:txBody>
      </p:sp>
      <p:sp>
        <p:nvSpPr>
          <p:cNvPr id="13346" name="Номер слайда 3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F4CA37-0576-4CC3-93C1-8CF8D1A64C9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0435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8C3BC16-FD97-47CC-BC0F-3D63DBC5AB81}" type="slidenum">
              <a:rPr lang="ru-RU" altLang="ru-RU" sz="1200" smtClean="0">
                <a:solidFill>
                  <a:srgbClr val="898989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0" y="0"/>
            <a:ext cx="9144000" cy="327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Но</a:t>
            </a:r>
            <a:r>
              <a:rPr sz="16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мативы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зачисле</a:t>
            </a:r>
            <a:r>
              <a:rPr sz="16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ия</a:t>
            </a:r>
            <a:r>
              <a:rPr sz="16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нал</a:t>
            </a:r>
            <a:r>
              <a:rPr sz="16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</a:t>
            </a:r>
            <a:r>
              <a:rPr sz="16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ов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ов</a:t>
            </a:r>
            <a:r>
              <a:rPr sz="16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ям</a:t>
            </a:r>
            <a:r>
              <a:rPr sz="16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</a:t>
            </a:r>
            <a:r>
              <a:rPr sz="1600" b="1" spc="-5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ю</a:t>
            </a:r>
            <a:r>
              <a:rPr sz="16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</a:t>
            </a:r>
            <a:r>
              <a:rPr sz="1600" b="1" spc="-4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ж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ета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ер</a:t>
            </a:r>
            <a:r>
              <a:rPr sz="16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</a:t>
            </a:r>
            <a:r>
              <a:rPr sz="1600" b="1" spc="-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</a:t>
            </a:r>
            <a:r>
              <a:rPr sz="1600" b="1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ии</a:t>
            </a:r>
            <a:r>
              <a:rPr sz="16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spc="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сельского поселения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364" name="object 3"/>
          <p:cNvSpPr>
            <a:spLocks/>
          </p:cNvSpPr>
          <p:nvPr/>
        </p:nvSpPr>
        <p:spPr bwMode="auto">
          <a:xfrm>
            <a:off x="0" y="333375"/>
            <a:ext cx="4859338" cy="673100"/>
          </a:xfrm>
          <a:custGeom>
            <a:avLst/>
            <a:gdLst>
              <a:gd name="T0" fmla="*/ 0 w 4860036"/>
              <a:gd name="T1" fmla="*/ 649609 h 673569"/>
              <a:gd name="T2" fmla="*/ 4823874 w 4860036"/>
              <a:gd name="T3" fmla="*/ 649609 h 673569"/>
              <a:gd name="T4" fmla="*/ 4823874 w 4860036"/>
              <a:gd name="T5" fmla="*/ 0 h 673569"/>
              <a:gd name="T6" fmla="*/ 0 w 4860036"/>
              <a:gd name="T7" fmla="*/ 0 h 673569"/>
              <a:gd name="T8" fmla="*/ 0 w 4860036"/>
              <a:gd name="T9" fmla="*/ 649609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0036"/>
              <a:gd name="T16" fmla="*/ 0 h 673569"/>
              <a:gd name="T17" fmla="*/ 4860036 w 486003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0036" h="673569">
                <a:moveTo>
                  <a:pt x="0" y="673569"/>
                </a:moveTo>
                <a:lnTo>
                  <a:pt x="4860036" y="673569"/>
                </a:lnTo>
                <a:lnTo>
                  <a:pt x="486003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5" name="object 4"/>
          <p:cNvSpPr>
            <a:spLocks/>
          </p:cNvSpPr>
          <p:nvPr/>
        </p:nvSpPr>
        <p:spPr bwMode="auto">
          <a:xfrm>
            <a:off x="4859338" y="333375"/>
            <a:ext cx="1728787" cy="673100"/>
          </a:xfrm>
          <a:custGeom>
            <a:avLst/>
            <a:gdLst>
              <a:gd name="T0" fmla="*/ 0 w 1728215"/>
              <a:gd name="T1" fmla="*/ 649609 h 673569"/>
              <a:gd name="T2" fmla="*/ 1758212 w 1728215"/>
              <a:gd name="T3" fmla="*/ 649609 h 673569"/>
              <a:gd name="T4" fmla="*/ 1758212 w 1728215"/>
              <a:gd name="T5" fmla="*/ 0 h 673569"/>
              <a:gd name="T6" fmla="*/ 0 w 1728215"/>
              <a:gd name="T7" fmla="*/ 0 h 673569"/>
              <a:gd name="T8" fmla="*/ 0 w 1728215"/>
              <a:gd name="T9" fmla="*/ 649609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673569"/>
              <a:gd name="T17" fmla="*/ 1728215 w 1728215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673569">
                <a:moveTo>
                  <a:pt x="0" y="673569"/>
                </a:moveTo>
                <a:lnTo>
                  <a:pt x="1728215" y="673569"/>
                </a:lnTo>
                <a:lnTo>
                  <a:pt x="1728215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6" name="object 5"/>
          <p:cNvSpPr>
            <a:spLocks/>
          </p:cNvSpPr>
          <p:nvPr/>
        </p:nvSpPr>
        <p:spPr bwMode="auto">
          <a:xfrm>
            <a:off x="6588125" y="333375"/>
            <a:ext cx="792163" cy="673100"/>
          </a:xfrm>
          <a:custGeom>
            <a:avLst/>
            <a:gdLst>
              <a:gd name="T0" fmla="*/ 0 w 792086"/>
              <a:gd name="T1" fmla="*/ 649609 h 673569"/>
              <a:gd name="T2" fmla="*/ 796090 w 792086"/>
              <a:gd name="T3" fmla="*/ 649609 h 673569"/>
              <a:gd name="T4" fmla="*/ 796090 w 792086"/>
              <a:gd name="T5" fmla="*/ 0 h 673569"/>
              <a:gd name="T6" fmla="*/ 0 w 792086"/>
              <a:gd name="T7" fmla="*/ 0 h 673569"/>
              <a:gd name="T8" fmla="*/ 0 w 792086"/>
              <a:gd name="T9" fmla="*/ 649609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673569"/>
              <a:gd name="T17" fmla="*/ 792086 w 79208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7" name="object 6"/>
          <p:cNvSpPr>
            <a:spLocks noChangeArrowheads="1"/>
          </p:cNvSpPr>
          <p:nvPr/>
        </p:nvSpPr>
        <p:spPr bwMode="auto">
          <a:xfrm>
            <a:off x="7380288" y="333375"/>
            <a:ext cx="936625" cy="673100"/>
          </a:xfrm>
          <a:custGeom>
            <a:avLst/>
            <a:gdLst>
              <a:gd name="T0" fmla="*/ 0 w 936104"/>
              <a:gd name="T1" fmla="*/ 0 h 673569"/>
              <a:gd name="T2" fmla="*/ 936104 w 936104"/>
              <a:gd name="T3" fmla="*/ 673569 h 673569"/>
            </a:gdLst>
            <a:ahLst/>
            <a:cxnLst/>
            <a:rect l="T0" t="T1" r="T2" b="T3"/>
            <a:pathLst>
              <a:path w="936104" h="673569">
                <a:moveTo>
                  <a:pt x="0" y="673569"/>
                </a:moveTo>
                <a:lnTo>
                  <a:pt x="936104" y="673569"/>
                </a:lnTo>
                <a:lnTo>
                  <a:pt x="936104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  <a:cs typeface="Times New Roman" panose="02020603050405020304" pitchFamily="18" charset="0"/>
              </a:rPr>
              <a:t>Бюджеты районов с тер. гор./сельск. пос.</a:t>
            </a:r>
          </a:p>
        </p:txBody>
      </p:sp>
      <p:sp>
        <p:nvSpPr>
          <p:cNvPr id="15368" name="object 7"/>
          <p:cNvSpPr>
            <a:spLocks/>
          </p:cNvSpPr>
          <p:nvPr/>
        </p:nvSpPr>
        <p:spPr bwMode="auto">
          <a:xfrm>
            <a:off x="8316913" y="333375"/>
            <a:ext cx="792162" cy="673100"/>
          </a:xfrm>
          <a:custGeom>
            <a:avLst/>
            <a:gdLst>
              <a:gd name="T0" fmla="*/ 0 w 792086"/>
              <a:gd name="T1" fmla="*/ 649609 h 673569"/>
              <a:gd name="T2" fmla="*/ 796038 w 792086"/>
              <a:gd name="T3" fmla="*/ 649609 h 673569"/>
              <a:gd name="T4" fmla="*/ 796038 w 792086"/>
              <a:gd name="T5" fmla="*/ 0 h 673569"/>
              <a:gd name="T6" fmla="*/ 0 w 792086"/>
              <a:gd name="T7" fmla="*/ 0 h 673569"/>
              <a:gd name="T8" fmla="*/ 0 w 792086"/>
              <a:gd name="T9" fmla="*/ 649609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673569"/>
              <a:gd name="T17" fmla="*/ 792086 w 79208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9" name="object 8"/>
          <p:cNvSpPr>
            <a:spLocks/>
          </p:cNvSpPr>
          <p:nvPr/>
        </p:nvSpPr>
        <p:spPr bwMode="auto">
          <a:xfrm>
            <a:off x="0" y="1006475"/>
            <a:ext cx="755650" cy="4122738"/>
          </a:xfrm>
          <a:custGeom>
            <a:avLst/>
            <a:gdLst>
              <a:gd name="T0" fmla="*/ 0 w 755573"/>
              <a:gd name="T1" fmla="*/ 4087347 h 4123435"/>
              <a:gd name="T2" fmla="*/ 759577 w 755573"/>
              <a:gd name="T3" fmla="*/ 4087347 h 4123435"/>
              <a:gd name="T4" fmla="*/ 759577 w 755573"/>
              <a:gd name="T5" fmla="*/ 0 h 4123435"/>
              <a:gd name="T6" fmla="*/ 0 w 755573"/>
              <a:gd name="T7" fmla="*/ 0 h 4123435"/>
              <a:gd name="T8" fmla="*/ 0 w 755573"/>
              <a:gd name="T9" fmla="*/ 4087347 h 4123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4123435"/>
              <a:gd name="T17" fmla="*/ 755573 w 755573"/>
              <a:gd name="T18" fmla="*/ 4123435 h 4123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4123435">
                <a:moveTo>
                  <a:pt x="0" y="4123435"/>
                </a:moveTo>
                <a:lnTo>
                  <a:pt x="755573" y="4123435"/>
                </a:lnTo>
                <a:lnTo>
                  <a:pt x="755573" y="0"/>
                </a:lnTo>
                <a:lnTo>
                  <a:pt x="0" y="0"/>
                </a:lnTo>
                <a:lnTo>
                  <a:pt x="0" y="4123435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0" name="object 9"/>
          <p:cNvSpPr>
            <a:spLocks/>
          </p:cNvSpPr>
          <p:nvPr/>
        </p:nvSpPr>
        <p:spPr bwMode="auto">
          <a:xfrm>
            <a:off x="755650" y="1006475"/>
            <a:ext cx="4103688" cy="246063"/>
          </a:xfrm>
          <a:custGeom>
            <a:avLst/>
            <a:gdLst>
              <a:gd name="T0" fmla="*/ 0 w 4104512"/>
              <a:gd name="T1" fmla="*/ 209127 h 246849"/>
              <a:gd name="T2" fmla="*/ 4061880 w 4104512"/>
              <a:gd name="T3" fmla="*/ 209127 h 246849"/>
              <a:gd name="T4" fmla="*/ 4061880 w 4104512"/>
              <a:gd name="T5" fmla="*/ 0 h 246849"/>
              <a:gd name="T6" fmla="*/ 0 w 4104512"/>
              <a:gd name="T7" fmla="*/ 0 h 246849"/>
              <a:gd name="T8" fmla="*/ 0 w 4104512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246849"/>
              <a:gd name="T17" fmla="*/ 4104512 w 4104512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246849">
                <a:moveTo>
                  <a:pt x="0" y="246849"/>
                </a:moveTo>
                <a:lnTo>
                  <a:pt x="4104512" y="246849"/>
                </a:lnTo>
                <a:lnTo>
                  <a:pt x="4104512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1" name="object 10"/>
          <p:cNvSpPr>
            <a:spLocks/>
          </p:cNvSpPr>
          <p:nvPr/>
        </p:nvSpPr>
        <p:spPr bwMode="auto">
          <a:xfrm>
            <a:off x="4859338" y="1006475"/>
            <a:ext cx="1728787" cy="246063"/>
          </a:xfrm>
          <a:custGeom>
            <a:avLst/>
            <a:gdLst>
              <a:gd name="T0" fmla="*/ 0 w 1728215"/>
              <a:gd name="T1" fmla="*/ 209127 h 246849"/>
              <a:gd name="T2" fmla="*/ 1758212 w 1728215"/>
              <a:gd name="T3" fmla="*/ 209127 h 246849"/>
              <a:gd name="T4" fmla="*/ 1758212 w 1728215"/>
              <a:gd name="T5" fmla="*/ 0 h 246849"/>
              <a:gd name="T6" fmla="*/ 0 w 1728215"/>
              <a:gd name="T7" fmla="*/ 0 h 246849"/>
              <a:gd name="T8" fmla="*/ 0 w 1728215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246849"/>
              <a:gd name="T17" fmla="*/ 1728215 w 1728215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246849">
                <a:moveTo>
                  <a:pt x="0" y="246849"/>
                </a:moveTo>
                <a:lnTo>
                  <a:pt x="1728215" y="246849"/>
                </a:lnTo>
                <a:lnTo>
                  <a:pt x="1728215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2" name="object 11"/>
          <p:cNvSpPr>
            <a:spLocks/>
          </p:cNvSpPr>
          <p:nvPr/>
        </p:nvSpPr>
        <p:spPr bwMode="auto">
          <a:xfrm>
            <a:off x="6588125" y="1006475"/>
            <a:ext cx="792163" cy="246063"/>
          </a:xfrm>
          <a:custGeom>
            <a:avLst/>
            <a:gdLst>
              <a:gd name="T0" fmla="*/ 0 w 792086"/>
              <a:gd name="T1" fmla="*/ 209127 h 246849"/>
              <a:gd name="T2" fmla="*/ 796090 w 792086"/>
              <a:gd name="T3" fmla="*/ 209127 h 246849"/>
              <a:gd name="T4" fmla="*/ 796090 w 792086"/>
              <a:gd name="T5" fmla="*/ 0 h 246849"/>
              <a:gd name="T6" fmla="*/ 0 w 792086"/>
              <a:gd name="T7" fmla="*/ 0 h 246849"/>
              <a:gd name="T8" fmla="*/ 0 w 792086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46849"/>
              <a:gd name="T17" fmla="*/ 792086 w 792086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3" name="object 12"/>
          <p:cNvSpPr>
            <a:spLocks/>
          </p:cNvSpPr>
          <p:nvPr/>
        </p:nvSpPr>
        <p:spPr bwMode="auto">
          <a:xfrm>
            <a:off x="7380288" y="1006475"/>
            <a:ext cx="936625" cy="246063"/>
          </a:xfrm>
          <a:custGeom>
            <a:avLst/>
            <a:gdLst>
              <a:gd name="T0" fmla="*/ 0 w 936104"/>
              <a:gd name="T1" fmla="*/ 209127 h 246849"/>
              <a:gd name="T2" fmla="*/ 963584 w 936104"/>
              <a:gd name="T3" fmla="*/ 209127 h 246849"/>
              <a:gd name="T4" fmla="*/ 963584 w 936104"/>
              <a:gd name="T5" fmla="*/ 0 h 246849"/>
              <a:gd name="T6" fmla="*/ 0 w 936104"/>
              <a:gd name="T7" fmla="*/ 0 h 246849"/>
              <a:gd name="T8" fmla="*/ 0 w 936104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246849"/>
              <a:gd name="T17" fmla="*/ 936104 w 936104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246849">
                <a:moveTo>
                  <a:pt x="0" y="246849"/>
                </a:moveTo>
                <a:lnTo>
                  <a:pt x="936104" y="246849"/>
                </a:lnTo>
                <a:lnTo>
                  <a:pt x="936104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4" name="object 13"/>
          <p:cNvSpPr>
            <a:spLocks/>
          </p:cNvSpPr>
          <p:nvPr/>
        </p:nvSpPr>
        <p:spPr bwMode="auto">
          <a:xfrm>
            <a:off x="8316913" y="1006475"/>
            <a:ext cx="792162" cy="246063"/>
          </a:xfrm>
          <a:custGeom>
            <a:avLst/>
            <a:gdLst>
              <a:gd name="T0" fmla="*/ 0 w 792086"/>
              <a:gd name="T1" fmla="*/ 209127 h 246849"/>
              <a:gd name="T2" fmla="*/ 796038 w 792086"/>
              <a:gd name="T3" fmla="*/ 209127 h 246849"/>
              <a:gd name="T4" fmla="*/ 796038 w 792086"/>
              <a:gd name="T5" fmla="*/ 0 h 246849"/>
              <a:gd name="T6" fmla="*/ 0 w 792086"/>
              <a:gd name="T7" fmla="*/ 0 h 246849"/>
              <a:gd name="T8" fmla="*/ 0 w 792086"/>
              <a:gd name="T9" fmla="*/ 209127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46849"/>
              <a:gd name="T17" fmla="*/ 792086 w 792086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5" name="object 14"/>
          <p:cNvSpPr>
            <a:spLocks/>
          </p:cNvSpPr>
          <p:nvPr/>
        </p:nvSpPr>
        <p:spPr bwMode="auto">
          <a:xfrm>
            <a:off x="755650" y="1252538"/>
            <a:ext cx="4103688" cy="490537"/>
          </a:xfrm>
          <a:custGeom>
            <a:avLst/>
            <a:gdLst>
              <a:gd name="T0" fmla="*/ 0 w 4104512"/>
              <a:gd name="T1" fmla="*/ 500325 h 490347"/>
              <a:gd name="T2" fmla="*/ 4061880 w 4104512"/>
              <a:gd name="T3" fmla="*/ 500325 h 490347"/>
              <a:gd name="T4" fmla="*/ 4061880 w 4104512"/>
              <a:gd name="T5" fmla="*/ 0 h 490347"/>
              <a:gd name="T6" fmla="*/ 0 w 4104512"/>
              <a:gd name="T7" fmla="*/ 0 h 490347"/>
              <a:gd name="T8" fmla="*/ 0 w 4104512"/>
              <a:gd name="T9" fmla="*/ 500325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490347"/>
              <a:gd name="T17" fmla="*/ 4104512 w 4104512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490347">
                <a:moveTo>
                  <a:pt x="0" y="490347"/>
                </a:moveTo>
                <a:lnTo>
                  <a:pt x="4104512" y="490347"/>
                </a:lnTo>
                <a:lnTo>
                  <a:pt x="4104512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6" name="object 15"/>
          <p:cNvSpPr>
            <a:spLocks noChangeArrowheads="1"/>
          </p:cNvSpPr>
          <p:nvPr/>
        </p:nvSpPr>
        <p:spPr bwMode="auto">
          <a:xfrm>
            <a:off x="4859338" y="1252538"/>
            <a:ext cx="1728787" cy="490537"/>
          </a:xfrm>
          <a:custGeom>
            <a:avLst/>
            <a:gdLst>
              <a:gd name="T0" fmla="*/ 0 w 1728215"/>
              <a:gd name="T1" fmla="*/ 0 h 490347"/>
              <a:gd name="T2" fmla="*/ 1728215 w 1728215"/>
              <a:gd name="T3" fmla="*/ 490347 h 490347"/>
            </a:gdLst>
            <a:ahLst/>
            <a:cxnLst/>
            <a:rect l="T0" t="T1" r="T2" b="T3"/>
            <a:pathLst>
              <a:path w="1728215" h="490347">
                <a:moveTo>
                  <a:pt x="0" y="490347"/>
                </a:moveTo>
                <a:lnTo>
                  <a:pt x="1728215" y="490347"/>
                </a:lnTo>
                <a:lnTo>
                  <a:pt x="1728215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5377" name="object 16"/>
          <p:cNvSpPr>
            <a:spLocks/>
          </p:cNvSpPr>
          <p:nvPr/>
        </p:nvSpPr>
        <p:spPr bwMode="auto">
          <a:xfrm>
            <a:off x="6588125" y="1252538"/>
            <a:ext cx="792163" cy="490537"/>
          </a:xfrm>
          <a:custGeom>
            <a:avLst/>
            <a:gdLst>
              <a:gd name="T0" fmla="*/ 0 w 792086"/>
              <a:gd name="T1" fmla="*/ 500325 h 490347"/>
              <a:gd name="T2" fmla="*/ 796090 w 792086"/>
              <a:gd name="T3" fmla="*/ 500325 h 490347"/>
              <a:gd name="T4" fmla="*/ 796090 w 792086"/>
              <a:gd name="T5" fmla="*/ 0 h 490347"/>
              <a:gd name="T6" fmla="*/ 0 w 792086"/>
              <a:gd name="T7" fmla="*/ 0 h 490347"/>
              <a:gd name="T8" fmla="*/ 0 w 792086"/>
              <a:gd name="T9" fmla="*/ 500325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90347"/>
              <a:gd name="T17" fmla="*/ 792086 w 792086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8" name="object 17"/>
          <p:cNvSpPr>
            <a:spLocks noChangeArrowheads="1"/>
          </p:cNvSpPr>
          <p:nvPr/>
        </p:nvSpPr>
        <p:spPr bwMode="auto">
          <a:xfrm>
            <a:off x="7380288" y="1252538"/>
            <a:ext cx="936625" cy="490537"/>
          </a:xfrm>
          <a:custGeom>
            <a:avLst/>
            <a:gdLst>
              <a:gd name="T0" fmla="*/ 0 w 936104"/>
              <a:gd name="T1" fmla="*/ 0 h 490347"/>
              <a:gd name="T2" fmla="*/ 936104 w 936104"/>
              <a:gd name="T3" fmla="*/ 490347 h 490347"/>
            </a:gdLst>
            <a:ahLst/>
            <a:cxnLst/>
            <a:rect l="T0" t="T1" r="T2" b="T3"/>
            <a:pathLst>
              <a:path w="936104" h="490347">
                <a:moveTo>
                  <a:pt x="0" y="490347"/>
                </a:moveTo>
                <a:lnTo>
                  <a:pt x="936104" y="490347"/>
                </a:lnTo>
                <a:lnTo>
                  <a:pt x="936104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20%/28%</a:t>
            </a:r>
          </a:p>
        </p:txBody>
      </p:sp>
      <p:sp>
        <p:nvSpPr>
          <p:cNvPr id="15379" name="object 18"/>
          <p:cNvSpPr>
            <a:spLocks/>
          </p:cNvSpPr>
          <p:nvPr/>
        </p:nvSpPr>
        <p:spPr bwMode="auto">
          <a:xfrm>
            <a:off x="8316913" y="1252538"/>
            <a:ext cx="792162" cy="490537"/>
          </a:xfrm>
          <a:custGeom>
            <a:avLst/>
            <a:gdLst>
              <a:gd name="T0" fmla="*/ 0 w 792086"/>
              <a:gd name="T1" fmla="*/ 500325 h 490347"/>
              <a:gd name="T2" fmla="*/ 796038 w 792086"/>
              <a:gd name="T3" fmla="*/ 500325 h 490347"/>
              <a:gd name="T4" fmla="*/ 796038 w 792086"/>
              <a:gd name="T5" fmla="*/ 0 h 490347"/>
              <a:gd name="T6" fmla="*/ 0 w 792086"/>
              <a:gd name="T7" fmla="*/ 0 h 490347"/>
              <a:gd name="T8" fmla="*/ 0 w 792086"/>
              <a:gd name="T9" fmla="*/ 500325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90347"/>
              <a:gd name="T17" fmla="*/ 792086 w 792086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0" name="object 19"/>
          <p:cNvSpPr>
            <a:spLocks/>
          </p:cNvSpPr>
          <p:nvPr/>
        </p:nvSpPr>
        <p:spPr bwMode="auto">
          <a:xfrm>
            <a:off x="755650" y="17430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1" name="object 20"/>
          <p:cNvSpPr>
            <a:spLocks/>
          </p:cNvSpPr>
          <p:nvPr/>
        </p:nvSpPr>
        <p:spPr bwMode="auto">
          <a:xfrm>
            <a:off x="4859338" y="17430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2" name="object 21"/>
          <p:cNvSpPr>
            <a:spLocks/>
          </p:cNvSpPr>
          <p:nvPr/>
        </p:nvSpPr>
        <p:spPr bwMode="auto">
          <a:xfrm>
            <a:off x="6588125" y="17430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3" name="object 22"/>
          <p:cNvSpPr>
            <a:spLocks/>
          </p:cNvSpPr>
          <p:nvPr/>
        </p:nvSpPr>
        <p:spPr bwMode="auto">
          <a:xfrm>
            <a:off x="7380288" y="17430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4" name="object 23"/>
          <p:cNvSpPr>
            <a:spLocks/>
          </p:cNvSpPr>
          <p:nvPr/>
        </p:nvSpPr>
        <p:spPr bwMode="auto">
          <a:xfrm>
            <a:off x="8316913" y="17430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5" name="object 24"/>
          <p:cNvSpPr>
            <a:spLocks/>
          </p:cNvSpPr>
          <p:nvPr/>
        </p:nvSpPr>
        <p:spPr bwMode="auto">
          <a:xfrm>
            <a:off x="755650" y="20478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6" name="object 25"/>
          <p:cNvSpPr>
            <a:spLocks/>
          </p:cNvSpPr>
          <p:nvPr/>
        </p:nvSpPr>
        <p:spPr bwMode="auto">
          <a:xfrm>
            <a:off x="4859338" y="20478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7" name="object 26"/>
          <p:cNvSpPr>
            <a:spLocks/>
          </p:cNvSpPr>
          <p:nvPr/>
        </p:nvSpPr>
        <p:spPr bwMode="auto">
          <a:xfrm>
            <a:off x="6588125" y="20478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8" name="object 27"/>
          <p:cNvSpPr>
            <a:spLocks/>
          </p:cNvSpPr>
          <p:nvPr/>
        </p:nvSpPr>
        <p:spPr bwMode="auto">
          <a:xfrm>
            <a:off x="7380288" y="20478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9" name="object 28"/>
          <p:cNvSpPr>
            <a:spLocks/>
          </p:cNvSpPr>
          <p:nvPr/>
        </p:nvSpPr>
        <p:spPr bwMode="auto">
          <a:xfrm>
            <a:off x="8316913" y="20478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0" name="object 29"/>
          <p:cNvSpPr>
            <a:spLocks/>
          </p:cNvSpPr>
          <p:nvPr/>
        </p:nvSpPr>
        <p:spPr bwMode="auto">
          <a:xfrm>
            <a:off x="755650" y="23526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1" name="object 30"/>
          <p:cNvSpPr>
            <a:spLocks/>
          </p:cNvSpPr>
          <p:nvPr/>
        </p:nvSpPr>
        <p:spPr bwMode="auto">
          <a:xfrm>
            <a:off x="4859338" y="23526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2" name="object 31"/>
          <p:cNvSpPr>
            <a:spLocks/>
          </p:cNvSpPr>
          <p:nvPr/>
        </p:nvSpPr>
        <p:spPr bwMode="auto">
          <a:xfrm>
            <a:off x="6588125" y="23526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3" name="object 32"/>
          <p:cNvSpPr>
            <a:spLocks/>
          </p:cNvSpPr>
          <p:nvPr/>
        </p:nvSpPr>
        <p:spPr bwMode="auto">
          <a:xfrm>
            <a:off x="7380288" y="23526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4" name="object 33"/>
          <p:cNvSpPr>
            <a:spLocks/>
          </p:cNvSpPr>
          <p:nvPr/>
        </p:nvSpPr>
        <p:spPr bwMode="auto">
          <a:xfrm>
            <a:off x="8316913" y="23526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5" name="object 34"/>
          <p:cNvSpPr>
            <a:spLocks/>
          </p:cNvSpPr>
          <p:nvPr/>
        </p:nvSpPr>
        <p:spPr bwMode="auto">
          <a:xfrm>
            <a:off x="755650" y="26574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6" name="object 35"/>
          <p:cNvSpPr>
            <a:spLocks/>
          </p:cNvSpPr>
          <p:nvPr/>
        </p:nvSpPr>
        <p:spPr bwMode="auto">
          <a:xfrm>
            <a:off x="4859338" y="26574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7" name="object 36"/>
          <p:cNvSpPr>
            <a:spLocks/>
          </p:cNvSpPr>
          <p:nvPr/>
        </p:nvSpPr>
        <p:spPr bwMode="auto">
          <a:xfrm>
            <a:off x="6588125" y="2657475"/>
            <a:ext cx="2520950" cy="304800"/>
          </a:xfrm>
          <a:custGeom>
            <a:avLst/>
            <a:gdLst>
              <a:gd name="T0" fmla="*/ 0 w 2520315"/>
              <a:gd name="T1" fmla="*/ 304800 h 304800"/>
              <a:gd name="T2" fmla="*/ 2553547 w 2520315"/>
              <a:gd name="T3" fmla="*/ 304800 h 304800"/>
              <a:gd name="T4" fmla="*/ 2553547 w 2520315"/>
              <a:gd name="T5" fmla="*/ 0 h 304800"/>
              <a:gd name="T6" fmla="*/ 0 w 2520315"/>
              <a:gd name="T7" fmla="*/ 0 h 304800"/>
              <a:gd name="T8" fmla="*/ 0 w 25203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0315"/>
              <a:gd name="T16" fmla="*/ 0 h 304800"/>
              <a:gd name="T17" fmla="*/ 2520315 w 25203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0315" h="304800">
                <a:moveTo>
                  <a:pt x="0" y="304800"/>
                </a:moveTo>
                <a:lnTo>
                  <a:pt x="2520315" y="304800"/>
                </a:lnTo>
                <a:lnTo>
                  <a:pt x="25203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8" name="object 37"/>
          <p:cNvSpPr>
            <a:spLocks/>
          </p:cNvSpPr>
          <p:nvPr/>
        </p:nvSpPr>
        <p:spPr bwMode="auto">
          <a:xfrm>
            <a:off x="755650" y="2962275"/>
            <a:ext cx="4103688" cy="519113"/>
          </a:xfrm>
          <a:custGeom>
            <a:avLst/>
            <a:gdLst>
              <a:gd name="T0" fmla="*/ 0 w 4104512"/>
              <a:gd name="T1" fmla="*/ 570113 h 518160"/>
              <a:gd name="T2" fmla="*/ 4061880 w 4104512"/>
              <a:gd name="T3" fmla="*/ 570113 h 518160"/>
              <a:gd name="T4" fmla="*/ 4061880 w 4104512"/>
              <a:gd name="T5" fmla="*/ 0 h 518160"/>
              <a:gd name="T6" fmla="*/ 0 w 4104512"/>
              <a:gd name="T7" fmla="*/ 0 h 518160"/>
              <a:gd name="T8" fmla="*/ 0 w 4104512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518160"/>
              <a:gd name="T17" fmla="*/ 4104512 w 4104512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518160">
                <a:moveTo>
                  <a:pt x="0" y="518160"/>
                </a:moveTo>
                <a:lnTo>
                  <a:pt x="4104512" y="518160"/>
                </a:lnTo>
                <a:lnTo>
                  <a:pt x="410451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9" name="object 38"/>
          <p:cNvSpPr>
            <a:spLocks/>
          </p:cNvSpPr>
          <p:nvPr/>
        </p:nvSpPr>
        <p:spPr bwMode="auto">
          <a:xfrm>
            <a:off x="4859338" y="2962275"/>
            <a:ext cx="1728787" cy="519113"/>
          </a:xfrm>
          <a:custGeom>
            <a:avLst/>
            <a:gdLst>
              <a:gd name="T0" fmla="*/ 0 w 1728215"/>
              <a:gd name="T1" fmla="*/ 570113 h 518160"/>
              <a:gd name="T2" fmla="*/ 1758212 w 1728215"/>
              <a:gd name="T3" fmla="*/ 570113 h 518160"/>
              <a:gd name="T4" fmla="*/ 1758212 w 1728215"/>
              <a:gd name="T5" fmla="*/ 0 h 518160"/>
              <a:gd name="T6" fmla="*/ 0 w 1728215"/>
              <a:gd name="T7" fmla="*/ 0 h 518160"/>
              <a:gd name="T8" fmla="*/ 0 w 1728215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518160"/>
              <a:gd name="T17" fmla="*/ 1728215 w 1728215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518160">
                <a:moveTo>
                  <a:pt x="0" y="518160"/>
                </a:moveTo>
                <a:lnTo>
                  <a:pt x="1728215" y="518160"/>
                </a:lnTo>
                <a:lnTo>
                  <a:pt x="172821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0" name="object 39"/>
          <p:cNvSpPr>
            <a:spLocks/>
          </p:cNvSpPr>
          <p:nvPr/>
        </p:nvSpPr>
        <p:spPr bwMode="auto">
          <a:xfrm>
            <a:off x="6588125" y="2962275"/>
            <a:ext cx="792163" cy="519113"/>
          </a:xfrm>
          <a:custGeom>
            <a:avLst/>
            <a:gdLst>
              <a:gd name="T0" fmla="*/ 0 w 792086"/>
              <a:gd name="T1" fmla="*/ 570113 h 518160"/>
              <a:gd name="T2" fmla="*/ 796090 w 792086"/>
              <a:gd name="T3" fmla="*/ 570113 h 518160"/>
              <a:gd name="T4" fmla="*/ 796090 w 792086"/>
              <a:gd name="T5" fmla="*/ 0 h 518160"/>
              <a:gd name="T6" fmla="*/ 0 w 792086"/>
              <a:gd name="T7" fmla="*/ 0 h 518160"/>
              <a:gd name="T8" fmla="*/ 0 w 792086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60"/>
              <a:gd name="T17" fmla="*/ 792086 w 792086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1" name="object 40"/>
          <p:cNvSpPr>
            <a:spLocks/>
          </p:cNvSpPr>
          <p:nvPr/>
        </p:nvSpPr>
        <p:spPr bwMode="auto">
          <a:xfrm>
            <a:off x="7380288" y="2962275"/>
            <a:ext cx="936625" cy="519113"/>
          </a:xfrm>
          <a:custGeom>
            <a:avLst/>
            <a:gdLst>
              <a:gd name="T0" fmla="*/ 0 w 936104"/>
              <a:gd name="T1" fmla="*/ 570113 h 518160"/>
              <a:gd name="T2" fmla="*/ 963584 w 936104"/>
              <a:gd name="T3" fmla="*/ 570113 h 518160"/>
              <a:gd name="T4" fmla="*/ 963584 w 936104"/>
              <a:gd name="T5" fmla="*/ 0 h 518160"/>
              <a:gd name="T6" fmla="*/ 0 w 936104"/>
              <a:gd name="T7" fmla="*/ 0 h 518160"/>
              <a:gd name="T8" fmla="*/ 0 w 936104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518160"/>
              <a:gd name="T17" fmla="*/ 936104 w 936104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518160">
                <a:moveTo>
                  <a:pt x="0" y="518160"/>
                </a:moveTo>
                <a:lnTo>
                  <a:pt x="936104" y="518160"/>
                </a:lnTo>
                <a:lnTo>
                  <a:pt x="93610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2" name="object 41"/>
          <p:cNvSpPr>
            <a:spLocks/>
          </p:cNvSpPr>
          <p:nvPr/>
        </p:nvSpPr>
        <p:spPr bwMode="auto">
          <a:xfrm>
            <a:off x="8316913" y="2962275"/>
            <a:ext cx="792162" cy="519113"/>
          </a:xfrm>
          <a:custGeom>
            <a:avLst/>
            <a:gdLst>
              <a:gd name="T0" fmla="*/ 0 w 792086"/>
              <a:gd name="T1" fmla="*/ 570113 h 518160"/>
              <a:gd name="T2" fmla="*/ 796038 w 792086"/>
              <a:gd name="T3" fmla="*/ 570113 h 518160"/>
              <a:gd name="T4" fmla="*/ 796038 w 792086"/>
              <a:gd name="T5" fmla="*/ 0 h 518160"/>
              <a:gd name="T6" fmla="*/ 0 w 792086"/>
              <a:gd name="T7" fmla="*/ 0 h 518160"/>
              <a:gd name="T8" fmla="*/ 0 w 792086"/>
              <a:gd name="T9" fmla="*/ 570113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60"/>
              <a:gd name="T17" fmla="*/ 792086 w 792086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3" name="object 42"/>
          <p:cNvSpPr>
            <a:spLocks/>
          </p:cNvSpPr>
          <p:nvPr/>
        </p:nvSpPr>
        <p:spPr bwMode="auto">
          <a:xfrm>
            <a:off x="755650" y="3481388"/>
            <a:ext cx="4103688" cy="304800"/>
          </a:xfrm>
          <a:custGeom>
            <a:avLst/>
            <a:gdLst>
              <a:gd name="T0" fmla="*/ 0 w 4104512"/>
              <a:gd name="T1" fmla="*/ 304799 h 304800"/>
              <a:gd name="T2" fmla="*/ 4061880 w 4104512"/>
              <a:gd name="T3" fmla="*/ 304799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799"/>
                </a:moveTo>
                <a:lnTo>
                  <a:pt x="4104512" y="304799"/>
                </a:lnTo>
                <a:lnTo>
                  <a:pt x="4104512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4" name="object 43"/>
          <p:cNvSpPr>
            <a:spLocks/>
          </p:cNvSpPr>
          <p:nvPr/>
        </p:nvSpPr>
        <p:spPr bwMode="auto">
          <a:xfrm>
            <a:off x="4859338" y="3481388"/>
            <a:ext cx="1728787" cy="304800"/>
          </a:xfrm>
          <a:custGeom>
            <a:avLst/>
            <a:gdLst>
              <a:gd name="T0" fmla="*/ 0 w 1728215"/>
              <a:gd name="T1" fmla="*/ 304799 h 304800"/>
              <a:gd name="T2" fmla="*/ 1758212 w 1728215"/>
              <a:gd name="T3" fmla="*/ 304799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799"/>
                </a:moveTo>
                <a:lnTo>
                  <a:pt x="1728215" y="304799"/>
                </a:lnTo>
                <a:lnTo>
                  <a:pt x="172821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5" name="object 44"/>
          <p:cNvSpPr>
            <a:spLocks/>
          </p:cNvSpPr>
          <p:nvPr/>
        </p:nvSpPr>
        <p:spPr bwMode="auto">
          <a:xfrm>
            <a:off x="6588125" y="3481388"/>
            <a:ext cx="792163" cy="304800"/>
          </a:xfrm>
          <a:custGeom>
            <a:avLst/>
            <a:gdLst>
              <a:gd name="T0" fmla="*/ 0 w 792086"/>
              <a:gd name="T1" fmla="*/ 304799 h 304800"/>
              <a:gd name="T2" fmla="*/ 796090 w 792086"/>
              <a:gd name="T3" fmla="*/ 304799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6" name="object 45"/>
          <p:cNvSpPr>
            <a:spLocks/>
          </p:cNvSpPr>
          <p:nvPr/>
        </p:nvSpPr>
        <p:spPr bwMode="auto">
          <a:xfrm>
            <a:off x="7380288" y="3481388"/>
            <a:ext cx="936625" cy="304800"/>
          </a:xfrm>
          <a:custGeom>
            <a:avLst/>
            <a:gdLst>
              <a:gd name="T0" fmla="*/ 0 w 936104"/>
              <a:gd name="T1" fmla="*/ 304799 h 304800"/>
              <a:gd name="T2" fmla="*/ 963584 w 936104"/>
              <a:gd name="T3" fmla="*/ 304799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799"/>
                </a:moveTo>
                <a:lnTo>
                  <a:pt x="936104" y="304799"/>
                </a:lnTo>
                <a:lnTo>
                  <a:pt x="936104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7" name="object 46"/>
          <p:cNvSpPr>
            <a:spLocks/>
          </p:cNvSpPr>
          <p:nvPr/>
        </p:nvSpPr>
        <p:spPr bwMode="auto">
          <a:xfrm>
            <a:off x="8316913" y="3481388"/>
            <a:ext cx="792162" cy="304800"/>
          </a:xfrm>
          <a:custGeom>
            <a:avLst/>
            <a:gdLst>
              <a:gd name="T0" fmla="*/ 0 w 792086"/>
              <a:gd name="T1" fmla="*/ 304799 h 304800"/>
              <a:gd name="T2" fmla="*/ 796038 w 792086"/>
              <a:gd name="T3" fmla="*/ 304799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8" name="object 47"/>
          <p:cNvSpPr>
            <a:spLocks/>
          </p:cNvSpPr>
          <p:nvPr/>
        </p:nvSpPr>
        <p:spPr bwMode="auto">
          <a:xfrm>
            <a:off x="755650" y="3786188"/>
            <a:ext cx="4103688" cy="215900"/>
          </a:xfrm>
          <a:custGeom>
            <a:avLst/>
            <a:gdLst>
              <a:gd name="T0" fmla="*/ 0 w 4104512"/>
              <a:gd name="T1" fmla="*/ 193282 h 216369"/>
              <a:gd name="T2" fmla="*/ 4061880 w 4104512"/>
              <a:gd name="T3" fmla="*/ 193282 h 216369"/>
              <a:gd name="T4" fmla="*/ 4061880 w 4104512"/>
              <a:gd name="T5" fmla="*/ 0 h 216369"/>
              <a:gd name="T6" fmla="*/ 0 w 4104512"/>
              <a:gd name="T7" fmla="*/ 0 h 216369"/>
              <a:gd name="T8" fmla="*/ 0 w 4104512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216369"/>
              <a:gd name="T17" fmla="*/ 4104512 w 4104512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216369">
                <a:moveTo>
                  <a:pt x="0" y="216369"/>
                </a:moveTo>
                <a:lnTo>
                  <a:pt x="4104512" y="216369"/>
                </a:lnTo>
                <a:lnTo>
                  <a:pt x="4104512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9" name="object 48"/>
          <p:cNvSpPr>
            <a:spLocks/>
          </p:cNvSpPr>
          <p:nvPr/>
        </p:nvSpPr>
        <p:spPr bwMode="auto">
          <a:xfrm>
            <a:off x="4859338" y="3786188"/>
            <a:ext cx="1728787" cy="215900"/>
          </a:xfrm>
          <a:custGeom>
            <a:avLst/>
            <a:gdLst>
              <a:gd name="T0" fmla="*/ 0 w 1728215"/>
              <a:gd name="T1" fmla="*/ 193282 h 216369"/>
              <a:gd name="T2" fmla="*/ 1758212 w 1728215"/>
              <a:gd name="T3" fmla="*/ 193282 h 216369"/>
              <a:gd name="T4" fmla="*/ 1758212 w 1728215"/>
              <a:gd name="T5" fmla="*/ 0 h 216369"/>
              <a:gd name="T6" fmla="*/ 0 w 1728215"/>
              <a:gd name="T7" fmla="*/ 0 h 216369"/>
              <a:gd name="T8" fmla="*/ 0 w 1728215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216369"/>
              <a:gd name="T17" fmla="*/ 1728215 w 1728215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216369">
                <a:moveTo>
                  <a:pt x="0" y="216369"/>
                </a:moveTo>
                <a:lnTo>
                  <a:pt x="1728215" y="216369"/>
                </a:lnTo>
                <a:lnTo>
                  <a:pt x="1728215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0" name="object 49"/>
          <p:cNvSpPr>
            <a:spLocks/>
          </p:cNvSpPr>
          <p:nvPr/>
        </p:nvSpPr>
        <p:spPr bwMode="auto">
          <a:xfrm>
            <a:off x="6588125" y="3786188"/>
            <a:ext cx="792163" cy="215900"/>
          </a:xfrm>
          <a:custGeom>
            <a:avLst/>
            <a:gdLst>
              <a:gd name="T0" fmla="*/ 0 w 792086"/>
              <a:gd name="T1" fmla="*/ 193282 h 216369"/>
              <a:gd name="T2" fmla="*/ 796090 w 792086"/>
              <a:gd name="T3" fmla="*/ 193282 h 216369"/>
              <a:gd name="T4" fmla="*/ 796090 w 792086"/>
              <a:gd name="T5" fmla="*/ 0 h 216369"/>
              <a:gd name="T6" fmla="*/ 0 w 792086"/>
              <a:gd name="T7" fmla="*/ 0 h 216369"/>
              <a:gd name="T8" fmla="*/ 0 w 792086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16369"/>
              <a:gd name="T17" fmla="*/ 792086 w 792086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1" name="object 50"/>
          <p:cNvSpPr>
            <a:spLocks/>
          </p:cNvSpPr>
          <p:nvPr/>
        </p:nvSpPr>
        <p:spPr bwMode="auto">
          <a:xfrm>
            <a:off x="7380288" y="3786188"/>
            <a:ext cx="936625" cy="215900"/>
          </a:xfrm>
          <a:custGeom>
            <a:avLst/>
            <a:gdLst>
              <a:gd name="T0" fmla="*/ 0 w 936104"/>
              <a:gd name="T1" fmla="*/ 193282 h 216369"/>
              <a:gd name="T2" fmla="*/ 963584 w 936104"/>
              <a:gd name="T3" fmla="*/ 193282 h 216369"/>
              <a:gd name="T4" fmla="*/ 963584 w 936104"/>
              <a:gd name="T5" fmla="*/ 0 h 216369"/>
              <a:gd name="T6" fmla="*/ 0 w 936104"/>
              <a:gd name="T7" fmla="*/ 0 h 216369"/>
              <a:gd name="T8" fmla="*/ 0 w 936104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216369"/>
              <a:gd name="T17" fmla="*/ 936104 w 936104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216369">
                <a:moveTo>
                  <a:pt x="0" y="216369"/>
                </a:moveTo>
                <a:lnTo>
                  <a:pt x="936104" y="216369"/>
                </a:lnTo>
                <a:lnTo>
                  <a:pt x="936104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2" name="object 51"/>
          <p:cNvSpPr>
            <a:spLocks/>
          </p:cNvSpPr>
          <p:nvPr/>
        </p:nvSpPr>
        <p:spPr bwMode="auto">
          <a:xfrm>
            <a:off x="8316913" y="3786188"/>
            <a:ext cx="792162" cy="215900"/>
          </a:xfrm>
          <a:custGeom>
            <a:avLst/>
            <a:gdLst>
              <a:gd name="T0" fmla="*/ 0 w 792086"/>
              <a:gd name="T1" fmla="*/ 193282 h 216369"/>
              <a:gd name="T2" fmla="*/ 796038 w 792086"/>
              <a:gd name="T3" fmla="*/ 193282 h 216369"/>
              <a:gd name="T4" fmla="*/ 796038 w 792086"/>
              <a:gd name="T5" fmla="*/ 0 h 216369"/>
              <a:gd name="T6" fmla="*/ 0 w 792086"/>
              <a:gd name="T7" fmla="*/ 0 h 216369"/>
              <a:gd name="T8" fmla="*/ 0 w 792086"/>
              <a:gd name="T9" fmla="*/ 193282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16369"/>
              <a:gd name="T17" fmla="*/ 792086 w 792086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3" name="object 52"/>
          <p:cNvSpPr>
            <a:spLocks/>
          </p:cNvSpPr>
          <p:nvPr/>
        </p:nvSpPr>
        <p:spPr bwMode="auto">
          <a:xfrm>
            <a:off x="755650" y="4002088"/>
            <a:ext cx="4103688" cy="517525"/>
          </a:xfrm>
          <a:custGeom>
            <a:avLst/>
            <a:gdLst>
              <a:gd name="T0" fmla="*/ 0 w 4104512"/>
              <a:gd name="T1" fmla="*/ 486200 h 518159"/>
              <a:gd name="T2" fmla="*/ 4061880 w 4104512"/>
              <a:gd name="T3" fmla="*/ 486200 h 518159"/>
              <a:gd name="T4" fmla="*/ 4061880 w 4104512"/>
              <a:gd name="T5" fmla="*/ 0 h 518159"/>
              <a:gd name="T6" fmla="*/ 0 w 4104512"/>
              <a:gd name="T7" fmla="*/ 0 h 518159"/>
              <a:gd name="T8" fmla="*/ 0 w 4104512"/>
              <a:gd name="T9" fmla="*/ 48620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518159"/>
              <a:gd name="T17" fmla="*/ 4104512 w 4104512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518159">
                <a:moveTo>
                  <a:pt x="0" y="518159"/>
                </a:moveTo>
                <a:lnTo>
                  <a:pt x="4104512" y="518159"/>
                </a:lnTo>
                <a:lnTo>
                  <a:pt x="410451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4" name="object 53"/>
          <p:cNvSpPr>
            <a:spLocks/>
          </p:cNvSpPr>
          <p:nvPr/>
        </p:nvSpPr>
        <p:spPr bwMode="auto">
          <a:xfrm>
            <a:off x="5121275" y="4356100"/>
            <a:ext cx="841375" cy="169863"/>
          </a:xfrm>
          <a:custGeom>
            <a:avLst/>
            <a:gdLst>
              <a:gd name="T0" fmla="*/ 0 w 1728215"/>
              <a:gd name="T1" fmla="*/ 0 h 518159"/>
              <a:gd name="T2" fmla="*/ 74 w 1728215"/>
              <a:gd name="T3" fmla="*/ 0 h 518159"/>
              <a:gd name="T4" fmla="*/ 74 w 1728215"/>
              <a:gd name="T5" fmla="*/ 0 h 518159"/>
              <a:gd name="T6" fmla="*/ 0 w 1728215"/>
              <a:gd name="T7" fmla="*/ 0 h 518159"/>
              <a:gd name="T8" fmla="*/ 0 w 1728215"/>
              <a:gd name="T9" fmla="*/ 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518159"/>
              <a:gd name="T17" fmla="*/ 1728215 w 1728215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518159">
                <a:moveTo>
                  <a:pt x="0" y="518159"/>
                </a:moveTo>
                <a:lnTo>
                  <a:pt x="1728215" y="518159"/>
                </a:lnTo>
                <a:lnTo>
                  <a:pt x="172821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5" name="object 54"/>
          <p:cNvSpPr>
            <a:spLocks/>
          </p:cNvSpPr>
          <p:nvPr/>
        </p:nvSpPr>
        <p:spPr bwMode="auto">
          <a:xfrm>
            <a:off x="6588125" y="4002088"/>
            <a:ext cx="792163" cy="517525"/>
          </a:xfrm>
          <a:custGeom>
            <a:avLst/>
            <a:gdLst>
              <a:gd name="T0" fmla="*/ 0 w 792086"/>
              <a:gd name="T1" fmla="*/ 486200 h 518159"/>
              <a:gd name="T2" fmla="*/ 796090 w 792086"/>
              <a:gd name="T3" fmla="*/ 486200 h 518159"/>
              <a:gd name="T4" fmla="*/ 796090 w 792086"/>
              <a:gd name="T5" fmla="*/ 0 h 518159"/>
              <a:gd name="T6" fmla="*/ 0 w 792086"/>
              <a:gd name="T7" fmla="*/ 0 h 518159"/>
              <a:gd name="T8" fmla="*/ 0 w 792086"/>
              <a:gd name="T9" fmla="*/ 48620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59"/>
              <a:gd name="T17" fmla="*/ 792086 w 792086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6" name="object 55"/>
          <p:cNvSpPr>
            <a:spLocks/>
          </p:cNvSpPr>
          <p:nvPr/>
        </p:nvSpPr>
        <p:spPr bwMode="auto">
          <a:xfrm>
            <a:off x="7380288" y="4002088"/>
            <a:ext cx="936625" cy="517525"/>
          </a:xfrm>
          <a:custGeom>
            <a:avLst/>
            <a:gdLst>
              <a:gd name="T0" fmla="*/ 0 w 936104"/>
              <a:gd name="T1" fmla="*/ 486200 h 518159"/>
              <a:gd name="T2" fmla="*/ 963584 w 936104"/>
              <a:gd name="T3" fmla="*/ 486200 h 518159"/>
              <a:gd name="T4" fmla="*/ 963584 w 936104"/>
              <a:gd name="T5" fmla="*/ 0 h 518159"/>
              <a:gd name="T6" fmla="*/ 0 w 936104"/>
              <a:gd name="T7" fmla="*/ 0 h 518159"/>
              <a:gd name="T8" fmla="*/ 0 w 936104"/>
              <a:gd name="T9" fmla="*/ 48620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518159"/>
              <a:gd name="T17" fmla="*/ 936104 w 936104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518159">
                <a:moveTo>
                  <a:pt x="0" y="518159"/>
                </a:moveTo>
                <a:lnTo>
                  <a:pt x="936104" y="518159"/>
                </a:lnTo>
                <a:lnTo>
                  <a:pt x="936104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7" name="object 56"/>
          <p:cNvSpPr>
            <a:spLocks/>
          </p:cNvSpPr>
          <p:nvPr/>
        </p:nvSpPr>
        <p:spPr bwMode="auto">
          <a:xfrm>
            <a:off x="8316913" y="4002088"/>
            <a:ext cx="792162" cy="517525"/>
          </a:xfrm>
          <a:custGeom>
            <a:avLst/>
            <a:gdLst>
              <a:gd name="T0" fmla="*/ 0 w 792086"/>
              <a:gd name="T1" fmla="*/ 486200 h 518159"/>
              <a:gd name="T2" fmla="*/ 796038 w 792086"/>
              <a:gd name="T3" fmla="*/ 486200 h 518159"/>
              <a:gd name="T4" fmla="*/ 796038 w 792086"/>
              <a:gd name="T5" fmla="*/ 0 h 518159"/>
              <a:gd name="T6" fmla="*/ 0 w 792086"/>
              <a:gd name="T7" fmla="*/ 0 h 518159"/>
              <a:gd name="T8" fmla="*/ 0 w 792086"/>
              <a:gd name="T9" fmla="*/ 486200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59"/>
              <a:gd name="T17" fmla="*/ 792086 w 792086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8" name="object 57"/>
          <p:cNvSpPr>
            <a:spLocks/>
          </p:cNvSpPr>
          <p:nvPr/>
        </p:nvSpPr>
        <p:spPr bwMode="auto">
          <a:xfrm>
            <a:off x="755650" y="45196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9" name="object 58"/>
          <p:cNvSpPr>
            <a:spLocks/>
          </p:cNvSpPr>
          <p:nvPr/>
        </p:nvSpPr>
        <p:spPr bwMode="auto">
          <a:xfrm>
            <a:off x="4859338" y="45196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0" name="object 59"/>
          <p:cNvSpPr>
            <a:spLocks/>
          </p:cNvSpPr>
          <p:nvPr/>
        </p:nvSpPr>
        <p:spPr bwMode="auto">
          <a:xfrm>
            <a:off x="6588125" y="45196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1" name="object 60"/>
          <p:cNvSpPr>
            <a:spLocks/>
          </p:cNvSpPr>
          <p:nvPr/>
        </p:nvSpPr>
        <p:spPr bwMode="auto">
          <a:xfrm>
            <a:off x="7380288" y="45196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2" name="object 61"/>
          <p:cNvSpPr>
            <a:spLocks/>
          </p:cNvSpPr>
          <p:nvPr/>
        </p:nvSpPr>
        <p:spPr bwMode="auto">
          <a:xfrm>
            <a:off x="8316913" y="45196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3" name="object 62"/>
          <p:cNvSpPr>
            <a:spLocks/>
          </p:cNvSpPr>
          <p:nvPr/>
        </p:nvSpPr>
        <p:spPr bwMode="auto">
          <a:xfrm>
            <a:off x="755650" y="48244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4" name="object 63"/>
          <p:cNvSpPr>
            <a:spLocks/>
          </p:cNvSpPr>
          <p:nvPr/>
        </p:nvSpPr>
        <p:spPr bwMode="auto">
          <a:xfrm>
            <a:off x="4859338" y="48244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5" name="object 64"/>
          <p:cNvSpPr>
            <a:spLocks/>
          </p:cNvSpPr>
          <p:nvPr/>
        </p:nvSpPr>
        <p:spPr bwMode="auto">
          <a:xfrm>
            <a:off x="6588125" y="48244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6" name="object 65"/>
          <p:cNvSpPr>
            <a:spLocks/>
          </p:cNvSpPr>
          <p:nvPr/>
        </p:nvSpPr>
        <p:spPr bwMode="auto">
          <a:xfrm>
            <a:off x="7380288" y="48244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7" name="object 66"/>
          <p:cNvSpPr>
            <a:spLocks/>
          </p:cNvSpPr>
          <p:nvPr/>
        </p:nvSpPr>
        <p:spPr bwMode="auto">
          <a:xfrm>
            <a:off x="8316913" y="48244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8" name="object 67"/>
          <p:cNvSpPr>
            <a:spLocks/>
          </p:cNvSpPr>
          <p:nvPr/>
        </p:nvSpPr>
        <p:spPr bwMode="auto">
          <a:xfrm>
            <a:off x="0" y="5129213"/>
            <a:ext cx="755650" cy="914400"/>
          </a:xfrm>
          <a:custGeom>
            <a:avLst/>
            <a:gdLst>
              <a:gd name="T0" fmla="*/ 0 w 755573"/>
              <a:gd name="T1" fmla="*/ 914400 h 914400"/>
              <a:gd name="T2" fmla="*/ 759577 w 755573"/>
              <a:gd name="T3" fmla="*/ 914400 h 914400"/>
              <a:gd name="T4" fmla="*/ 759577 w 755573"/>
              <a:gd name="T5" fmla="*/ 0 h 914400"/>
              <a:gd name="T6" fmla="*/ 0 w 755573"/>
              <a:gd name="T7" fmla="*/ 0 h 914400"/>
              <a:gd name="T8" fmla="*/ 0 w 755573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914400"/>
              <a:gd name="T17" fmla="*/ 755573 w 755573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914400">
                <a:moveTo>
                  <a:pt x="0" y="914400"/>
                </a:moveTo>
                <a:lnTo>
                  <a:pt x="755573" y="914400"/>
                </a:lnTo>
                <a:lnTo>
                  <a:pt x="755573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9" name="object 68"/>
          <p:cNvSpPr>
            <a:spLocks/>
          </p:cNvSpPr>
          <p:nvPr/>
        </p:nvSpPr>
        <p:spPr bwMode="auto">
          <a:xfrm>
            <a:off x="755650" y="51292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0" name="object 69"/>
          <p:cNvSpPr>
            <a:spLocks/>
          </p:cNvSpPr>
          <p:nvPr/>
        </p:nvSpPr>
        <p:spPr bwMode="auto">
          <a:xfrm>
            <a:off x="4859338" y="51292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1" name="object 70"/>
          <p:cNvSpPr>
            <a:spLocks/>
          </p:cNvSpPr>
          <p:nvPr/>
        </p:nvSpPr>
        <p:spPr bwMode="auto">
          <a:xfrm>
            <a:off x="6588125" y="51292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2" name="object 71"/>
          <p:cNvSpPr>
            <a:spLocks/>
          </p:cNvSpPr>
          <p:nvPr/>
        </p:nvSpPr>
        <p:spPr bwMode="auto">
          <a:xfrm>
            <a:off x="7380288" y="51292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3" name="object 72"/>
          <p:cNvSpPr>
            <a:spLocks/>
          </p:cNvSpPr>
          <p:nvPr/>
        </p:nvSpPr>
        <p:spPr bwMode="auto">
          <a:xfrm>
            <a:off x="8316913" y="51292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4" name="object 73"/>
          <p:cNvSpPr>
            <a:spLocks/>
          </p:cNvSpPr>
          <p:nvPr/>
        </p:nvSpPr>
        <p:spPr bwMode="auto">
          <a:xfrm>
            <a:off x="755650" y="54340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5" name="object 74"/>
          <p:cNvSpPr>
            <a:spLocks/>
          </p:cNvSpPr>
          <p:nvPr/>
        </p:nvSpPr>
        <p:spPr bwMode="auto">
          <a:xfrm>
            <a:off x="4859338" y="54340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6" name="object 75"/>
          <p:cNvSpPr>
            <a:spLocks/>
          </p:cNvSpPr>
          <p:nvPr/>
        </p:nvSpPr>
        <p:spPr bwMode="auto">
          <a:xfrm>
            <a:off x="6588125" y="54340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7" name="object 76"/>
          <p:cNvSpPr>
            <a:spLocks/>
          </p:cNvSpPr>
          <p:nvPr/>
        </p:nvSpPr>
        <p:spPr bwMode="auto">
          <a:xfrm>
            <a:off x="7380288" y="54340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8" name="object 77"/>
          <p:cNvSpPr>
            <a:spLocks/>
          </p:cNvSpPr>
          <p:nvPr/>
        </p:nvSpPr>
        <p:spPr bwMode="auto">
          <a:xfrm>
            <a:off x="8316913" y="54340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39" name="object 78"/>
          <p:cNvSpPr>
            <a:spLocks/>
          </p:cNvSpPr>
          <p:nvPr/>
        </p:nvSpPr>
        <p:spPr bwMode="auto">
          <a:xfrm>
            <a:off x="755650" y="57388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61880 w 4104512"/>
              <a:gd name="T3" fmla="*/ 304800 h 304800"/>
              <a:gd name="T4" fmla="*/ 4061880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0" name="object 79"/>
          <p:cNvSpPr>
            <a:spLocks/>
          </p:cNvSpPr>
          <p:nvPr/>
        </p:nvSpPr>
        <p:spPr bwMode="auto">
          <a:xfrm>
            <a:off x="4859338" y="57388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58212 w 1728215"/>
              <a:gd name="T3" fmla="*/ 304800 h 304800"/>
              <a:gd name="T4" fmla="*/ 1758212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1" name="object 80"/>
          <p:cNvSpPr>
            <a:spLocks/>
          </p:cNvSpPr>
          <p:nvPr/>
        </p:nvSpPr>
        <p:spPr bwMode="auto">
          <a:xfrm>
            <a:off x="6588125" y="57388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6090 w 792086"/>
              <a:gd name="T3" fmla="*/ 304800 h 304800"/>
              <a:gd name="T4" fmla="*/ 796090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2" name="object 81"/>
          <p:cNvSpPr>
            <a:spLocks/>
          </p:cNvSpPr>
          <p:nvPr/>
        </p:nvSpPr>
        <p:spPr bwMode="auto">
          <a:xfrm>
            <a:off x="7380288" y="57388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63584 w 936104"/>
              <a:gd name="T3" fmla="*/ 304800 h 304800"/>
              <a:gd name="T4" fmla="*/ 96358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3" name="object 82"/>
          <p:cNvSpPr>
            <a:spLocks/>
          </p:cNvSpPr>
          <p:nvPr/>
        </p:nvSpPr>
        <p:spPr bwMode="auto">
          <a:xfrm>
            <a:off x="8316913" y="57388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6038 w 792086"/>
              <a:gd name="T3" fmla="*/ 304800 h 304800"/>
              <a:gd name="T4" fmla="*/ 79603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4" name="object 83"/>
          <p:cNvSpPr>
            <a:spLocks/>
          </p:cNvSpPr>
          <p:nvPr/>
        </p:nvSpPr>
        <p:spPr bwMode="auto">
          <a:xfrm>
            <a:off x="0" y="6043613"/>
            <a:ext cx="755650" cy="793750"/>
          </a:xfrm>
          <a:custGeom>
            <a:avLst/>
            <a:gdLst>
              <a:gd name="T0" fmla="*/ 0 w 755573"/>
              <a:gd name="T1" fmla="*/ 861347 h 792479"/>
              <a:gd name="T2" fmla="*/ 759577 w 755573"/>
              <a:gd name="T3" fmla="*/ 861347 h 792479"/>
              <a:gd name="T4" fmla="*/ 759577 w 755573"/>
              <a:gd name="T5" fmla="*/ 0 h 792479"/>
              <a:gd name="T6" fmla="*/ 0 w 755573"/>
              <a:gd name="T7" fmla="*/ 0 h 792479"/>
              <a:gd name="T8" fmla="*/ 0 w 755573"/>
              <a:gd name="T9" fmla="*/ 861347 h 792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792479"/>
              <a:gd name="T17" fmla="*/ 755573 w 755573"/>
              <a:gd name="T18" fmla="*/ 792479 h 792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792479">
                <a:moveTo>
                  <a:pt x="0" y="792480"/>
                </a:moveTo>
                <a:lnTo>
                  <a:pt x="755573" y="792480"/>
                </a:lnTo>
                <a:lnTo>
                  <a:pt x="755573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5" name="object 84"/>
          <p:cNvSpPr>
            <a:spLocks/>
          </p:cNvSpPr>
          <p:nvPr/>
        </p:nvSpPr>
        <p:spPr bwMode="auto">
          <a:xfrm>
            <a:off x="755650" y="6043613"/>
            <a:ext cx="4103688" cy="396875"/>
          </a:xfrm>
          <a:custGeom>
            <a:avLst/>
            <a:gdLst>
              <a:gd name="T0" fmla="*/ 0 w 4104512"/>
              <a:gd name="T1" fmla="*/ 430700 h 396239"/>
              <a:gd name="T2" fmla="*/ 4061880 w 4104512"/>
              <a:gd name="T3" fmla="*/ 430700 h 396239"/>
              <a:gd name="T4" fmla="*/ 4061880 w 4104512"/>
              <a:gd name="T5" fmla="*/ 0 h 396239"/>
              <a:gd name="T6" fmla="*/ 0 w 4104512"/>
              <a:gd name="T7" fmla="*/ 0 h 396239"/>
              <a:gd name="T8" fmla="*/ 0 w 4104512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96239"/>
              <a:gd name="T17" fmla="*/ 4104512 w 4104512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96239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6" name="object 85"/>
          <p:cNvSpPr>
            <a:spLocks/>
          </p:cNvSpPr>
          <p:nvPr/>
        </p:nvSpPr>
        <p:spPr bwMode="auto">
          <a:xfrm>
            <a:off x="4859338" y="6043613"/>
            <a:ext cx="1728787" cy="396875"/>
          </a:xfrm>
          <a:custGeom>
            <a:avLst/>
            <a:gdLst>
              <a:gd name="T0" fmla="*/ 0 w 1728215"/>
              <a:gd name="T1" fmla="*/ 430700 h 396239"/>
              <a:gd name="T2" fmla="*/ 1758212 w 1728215"/>
              <a:gd name="T3" fmla="*/ 430700 h 396239"/>
              <a:gd name="T4" fmla="*/ 1758212 w 1728215"/>
              <a:gd name="T5" fmla="*/ 0 h 396239"/>
              <a:gd name="T6" fmla="*/ 0 w 1728215"/>
              <a:gd name="T7" fmla="*/ 0 h 396239"/>
              <a:gd name="T8" fmla="*/ 0 w 1728215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96239"/>
              <a:gd name="T17" fmla="*/ 1728215 w 1728215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96239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7" name="object 86"/>
          <p:cNvSpPr>
            <a:spLocks/>
          </p:cNvSpPr>
          <p:nvPr/>
        </p:nvSpPr>
        <p:spPr bwMode="auto">
          <a:xfrm>
            <a:off x="6588125" y="6043613"/>
            <a:ext cx="792163" cy="396875"/>
          </a:xfrm>
          <a:custGeom>
            <a:avLst/>
            <a:gdLst>
              <a:gd name="T0" fmla="*/ 0 w 792086"/>
              <a:gd name="T1" fmla="*/ 430700 h 396239"/>
              <a:gd name="T2" fmla="*/ 796090 w 792086"/>
              <a:gd name="T3" fmla="*/ 430700 h 396239"/>
              <a:gd name="T4" fmla="*/ 796090 w 792086"/>
              <a:gd name="T5" fmla="*/ 0 h 396239"/>
              <a:gd name="T6" fmla="*/ 0 w 792086"/>
              <a:gd name="T7" fmla="*/ 0 h 396239"/>
              <a:gd name="T8" fmla="*/ 0 w 792086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39"/>
              <a:gd name="T17" fmla="*/ 792086 w 792086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8" name="object 87"/>
          <p:cNvSpPr>
            <a:spLocks/>
          </p:cNvSpPr>
          <p:nvPr/>
        </p:nvSpPr>
        <p:spPr bwMode="auto">
          <a:xfrm>
            <a:off x="7380288" y="6043613"/>
            <a:ext cx="936625" cy="396875"/>
          </a:xfrm>
          <a:custGeom>
            <a:avLst/>
            <a:gdLst>
              <a:gd name="T0" fmla="*/ 0 w 936104"/>
              <a:gd name="T1" fmla="*/ 430700 h 396239"/>
              <a:gd name="T2" fmla="*/ 963584 w 936104"/>
              <a:gd name="T3" fmla="*/ 430700 h 396239"/>
              <a:gd name="T4" fmla="*/ 963584 w 936104"/>
              <a:gd name="T5" fmla="*/ 0 h 396239"/>
              <a:gd name="T6" fmla="*/ 0 w 936104"/>
              <a:gd name="T7" fmla="*/ 0 h 396239"/>
              <a:gd name="T8" fmla="*/ 0 w 936104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96239"/>
              <a:gd name="T17" fmla="*/ 936104 w 936104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96239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49" name="object 88"/>
          <p:cNvSpPr>
            <a:spLocks/>
          </p:cNvSpPr>
          <p:nvPr/>
        </p:nvSpPr>
        <p:spPr bwMode="auto">
          <a:xfrm>
            <a:off x="8086725" y="6043613"/>
            <a:ext cx="1057275" cy="396875"/>
          </a:xfrm>
          <a:custGeom>
            <a:avLst/>
            <a:gdLst>
              <a:gd name="T0" fmla="*/ 0 w 792086"/>
              <a:gd name="T1" fmla="*/ 430700 h 396239"/>
              <a:gd name="T2" fmla="*/ 2147483646 w 792086"/>
              <a:gd name="T3" fmla="*/ 430700 h 396239"/>
              <a:gd name="T4" fmla="*/ 2147483646 w 792086"/>
              <a:gd name="T5" fmla="*/ 0 h 396239"/>
              <a:gd name="T6" fmla="*/ 0 w 792086"/>
              <a:gd name="T7" fmla="*/ 0 h 396239"/>
              <a:gd name="T8" fmla="*/ 0 w 792086"/>
              <a:gd name="T9" fmla="*/ 430700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39"/>
              <a:gd name="T17" fmla="*/ 792086 w 792086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0" name="object 89"/>
          <p:cNvSpPr>
            <a:spLocks/>
          </p:cNvSpPr>
          <p:nvPr/>
        </p:nvSpPr>
        <p:spPr bwMode="auto">
          <a:xfrm>
            <a:off x="755650" y="6440488"/>
            <a:ext cx="4103688" cy="396875"/>
          </a:xfrm>
          <a:custGeom>
            <a:avLst/>
            <a:gdLst>
              <a:gd name="T0" fmla="*/ 0 w 4104512"/>
              <a:gd name="T1" fmla="*/ 430645 h 396240"/>
              <a:gd name="T2" fmla="*/ 4061880 w 4104512"/>
              <a:gd name="T3" fmla="*/ 430645 h 396240"/>
              <a:gd name="T4" fmla="*/ 4061880 w 4104512"/>
              <a:gd name="T5" fmla="*/ 0 h 396240"/>
              <a:gd name="T6" fmla="*/ 0 w 4104512"/>
              <a:gd name="T7" fmla="*/ 0 h 396240"/>
              <a:gd name="T8" fmla="*/ 0 w 4104512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96240"/>
              <a:gd name="T17" fmla="*/ 4104512 w 4104512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96240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1" name="object 90"/>
          <p:cNvSpPr>
            <a:spLocks/>
          </p:cNvSpPr>
          <p:nvPr/>
        </p:nvSpPr>
        <p:spPr bwMode="auto">
          <a:xfrm>
            <a:off x="4859338" y="6440488"/>
            <a:ext cx="1728787" cy="396875"/>
          </a:xfrm>
          <a:custGeom>
            <a:avLst/>
            <a:gdLst>
              <a:gd name="T0" fmla="*/ 0 w 1728215"/>
              <a:gd name="T1" fmla="*/ 430645 h 396240"/>
              <a:gd name="T2" fmla="*/ 1758212 w 1728215"/>
              <a:gd name="T3" fmla="*/ 430645 h 396240"/>
              <a:gd name="T4" fmla="*/ 1758212 w 1728215"/>
              <a:gd name="T5" fmla="*/ 0 h 396240"/>
              <a:gd name="T6" fmla="*/ 0 w 1728215"/>
              <a:gd name="T7" fmla="*/ 0 h 396240"/>
              <a:gd name="T8" fmla="*/ 0 w 1728215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96240"/>
              <a:gd name="T17" fmla="*/ 1728215 w 1728215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96240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2" name="object 91"/>
          <p:cNvSpPr>
            <a:spLocks/>
          </p:cNvSpPr>
          <p:nvPr/>
        </p:nvSpPr>
        <p:spPr bwMode="auto">
          <a:xfrm>
            <a:off x="6588125" y="6440488"/>
            <a:ext cx="792163" cy="396875"/>
          </a:xfrm>
          <a:custGeom>
            <a:avLst/>
            <a:gdLst>
              <a:gd name="T0" fmla="*/ 0 w 792086"/>
              <a:gd name="T1" fmla="*/ 430645 h 396240"/>
              <a:gd name="T2" fmla="*/ 796090 w 792086"/>
              <a:gd name="T3" fmla="*/ 430645 h 396240"/>
              <a:gd name="T4" fmla="*/ 796090 w 792086"/>
              <a:gd name="T5" fmla="*/ 0 h 396240"/>
              <a:gd name="T6" fmla="*/ 0 w 792086"/>
              <a:gd name="T7" fmla="*/ 0 h 396240"/>
              <a:gd name="T8" fmla="*/ 0 w 792086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40"/>
              <a:gd name="T17" fmla="*/ 792086 w 792086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3" name="object 92"/>
          <p:cNvSpPr>
            <a:spLocks/>
          </p:cNvSpPr>
          <p:nvPr/>
        </p:nvSpPr>
        <p:spPr bwMode="auto">
          <a:xfrm>
            <a:off x="7380288" y="6440488"/>
            <a:ext cx="936625" cy="396875"/>
          </a:xfrm>
          <a:custGeom>
            <a:avLst/>
            <a:gdLst>
              <a:gd name="T0" fmla="*/ 0 w 936104"/>
              <a:gd name="T1" fmla="*/ 430645 h 396240"/>
              <a:gd name="T2" fmla="*/ 963584 w 936104"/>
              <a:gd name="T3" fmla="*/ 430645 h 396240"/>
              <a:gd name="T4" fmla="*/ 963584 w 936104"/>
              <a:gd name="T5" fmla="*/ 0 h 396240"/>
              <a:gd name="T6" fmla="*/ 0 w 936104"/>
              <a:gd name="T7" fmla="*/ 0 h 396240"/>
              <a:gd name="T8" fmla="*/ 0 w 936104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96240"/>
              <a:gd name="T17" fmla="*/ 936104 w 936104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96240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4" name="object 93"/>
          <p:cNvSpPr>
            <a:spLocks/>
          </p:cNvSpPr>
          <p:nvPr/>
        </p:nvSpPr>
        <p:spPr bwMode="auto">
          <a:xfrm>
            <a:off x="8316913" y="6440488"/>
            <a:ext cx="792162" cy="396875"/>
          </a:xfrm>
          <a:custGeom>
            <a:avLst/>
            <a:gdLst>
              <a:gd name="T0" fmla="*/ 0 w 792086"/>
              <a:gd name="T1" fmla="*/ 430645 h 396240"/>
              <a:gd name="T2" fmla="*/ 796038 w 792086"/>
              <a:gd name="T3" fmla="*/ 430645 h 396240"/>
              <a:gd name="T4" fmla="*/ 796038 w 792086"/>
              <a:gd name="T5" fmla="*/ 0 h 396240"/>
              <a:gd name="T6" fmla="*/ 0 w 792086"/>
              <a:gd name="T7" fmla="*/ 0 h 396240"/>
              <a:gd name="T8" fmla="*/ 0 w 792086"/>
              <a:gd name="T9" fmla="*/ 43064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40"/>
              <a:gd name="T17" fmla="*/ 792086 w 792086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5" name="object 94"/>
          <p:cNvSpPr>
            <a:spLocks/>
          </p:cNvSpPr>
          <p:nvPr/>
        </p:nvSpPr>
        <p:spPr bwMode="auto">
          <a:xfrm>
            <a:off x="755650" y="987425"/>
            <a:ext cx="0" cy="5856288"/>
          </a:xfrm>
          <a:custGeom>
            <a:avLst/>
            <a:gdLst>
              <a:gd name="T0" fmla="*/ 0 h 5855769"/>
              <a:gd name="T1" fmla="*/ 5882817 h 5855769"/>
              <a:gd name="T2" fmla="*/ 0 60000 65536"/>
              <a:gd name="T3" fmla="*/ 0 60000 65536"/>
              <a:gd name="T4" fmla="*/ 0 h 5855769"/>
              <a:gd name="T5" fmla="*/ 5855769 h 585576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6" name="object 95"/>
          <p:cNvSpPr>
            <a:spLocks/>
          </p:cNvSpPr>
          <p:nvPr/>
        </p:nvSpPr>
        <p:spPr bwMode="auto">
          <a:xfrm>
            <a:off x="4859338" y="327025"/>
            <a:ext cx="0" cy="6516688"/>
          </a:xfrm>
          <a:custGeom>
            <a:avLst/>
            <a:gdLst>
              <a:gd name="T0" fmla="*/ 0 h 6516677"/>
              <a:gd name="T1" fmla="*/ 6517249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7" name="object 96"/>
          <p:cNvSpPr>
            <a:spLocks/>
          </p:cNvSpPr>
          <p:nvPr/>
        </p:nvSpPr>
        <p:spPr bwMode="auto">
          <a:xfrm>
            <a:off x="6588125" y="327025"/>
            <a:ext cx="0" cy="6516688"/>
          </a:xfrm>
          <a:custGeom>
            <a:avLst/>
            <a:gdLst>
              <a:gd name="T0" fmla="*/ 0 h 6516677"/>
              <a:gd name="T1" fmla="*/ 6517249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8" name="object 97"/>
          <p:cNvSpPr>
            <a:spLocks/>
          </p:cNvSpPr>
          <p:nvPr/>
        </p:nvSpPr>
        <p:spPr bwMode="auto">
          <a:xfrm>
            <a:off x="7380288" y="327025"/>
            <a:ext cx="0" cy="2336800"/>
          </a:xfrm>
          <a:custGeom>
            <a:avLst/>
            <a:gdLst>
              <a:gd name="T0" fmla="*/ 0 h 2337942"/>
              <a:gd name="T1" fmla="*/ 2279292 h 2337942"/>
              <a:gd name="T2" fmla="*/ 0 60000 65536"/>
              <a:gd name="T3" fmla="*/ 0 60000 65536"/>
              <a:gd name="T4" fmla="*/ 0 h 2337942"/>
              <a:gd name="T5" fmla="*/ 2337942 h 23379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59" name="object 98"/>
          <p:cNvSpPr>
            <a:spLocks/>
          </p:cNvSpPr>
          <p:nvPr/>
        </p:nvSpPr>
        <p:spPr bwMode="auto">
          <a:xfrm>
            <a:off x="7380288" y="2955925"/>
            <a:ext cx="0" cy="3887788"/>
          </a:xfrm>
          <a:custGeom>
            <a:avLst/>
            <a:gdLst>
              <a:gd name="T0" fmla="*/ 0 h 3886634"/>
              <a:gd name="T1" fmla="*/ 3947098 h 3886634"/>
              <a:gd name="T2" fmla="*/ 0 60000 65536"/>
              <a:gd name="T3" fmla="*/ 0 60000 65536"/>
              <a:gd name="T4" fmla="*/ 0 h 3886634"/>
              <a:gd name="T5" fmla="*/ 3886634 h 3886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0" name="object 99"/>
          <p:cNvSpPr>
            <a:spLocks/>
          </p:cNvSpPr>
          <p:nvPr/>
        </p:nvSpPr>
        <p:spPr bwMode="auto">
          <a:xfrm>
            <a:off x="8316913" y="327025"/>
            <a:ext cx="0" cy="2336800"/>
          </a:xfrm>
          <a:custGeom>
            <a:avLst/>
            <a:gdLst>
              <a:gd name="T0" fmla="*/ 0 h 2337942"/>
              <a:gd name="T1" fmla="*/ 2279292 h 2337942"/>
              <a:gd name="T2" fmla="*/ 0 60000 65536"/>
              <a:gd name="T3" fmla="*/ 0 60000 65536"/>
              <a:gd name="T4" fmla="*/ 0 h 2337942"/>
              <a:gd name="T5" fmla="*/ 2337942 h 23379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1" name="object 100"/>
          <p:cNvSpPr>
            <a:spLocks/>
          </p:cNvSpPr>
          <p:nvPr/>
        </p:nvSpPr>
        <p:spPr bwMode="auto">
          <a:xfrm>
            <a:off x="8316913" y="2955925"/>
            <a:ext cx="0" cy="3887788"/>
          </a:xfrm>
          <a:custGeom>
            <a:avLst/>
            <a:gdLst>
              <a:gd name="T0" fmla="*/ 0 h 3886634"/>
              <a:gd name="T1" fmla="*/ 3947098 h 3886634"/>
              <a:gd name="T2" fmla="*/ 0 60000 65536"/>
              <a:gd name="T3" fmla="*/ 0 60000 65536"/>
              <a:gd name="T4" fmla="*/ 0 h 3886634"/>
              <a:gd name="T5" fmla="*/ 3886634 h 3886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2" name="object 101"/>
          <p:cNvSpPr>
            <a:spLocks/>
          </p:cNvSpPr>
          <p:nvPr/>
        </p:nvSpPr>
        <p:spPr bwMode="auto">
          <a:xfrm>
            <a:off x="0" y="1006475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3" name="object 102"/>
          <p:cNvSpPr>
            <a:spLocks/>
          </p:cNvSpPr>
          <p:nvPr/>
        </p:nvSpPr>
        <p:spPr bwMode="auto">
          <a:xfrm>
            <a:off x="749300" y="125253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4" name="object 103"/>
          <p:cNvSpPr>
            <a:spLocks/>
          </p:cNvSpPr>
          <p:nvPr/>
        </p:nvSpPr>
        <p:spPr bwMode="auto">
          <a:xfrm>
            <a:off x="749300" y="17430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5" name="object 104"/>
          <p:cNvSpPr>
            <a:spLocks/>
          </p:cNvSpPr>
          <p:nvPr/>
        </p:nvSpPr>
        <p:spPr bwMode="auto">
          <a:xfrm>
            <a:off x="749300" y="20478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6" name="object 105"/>
          <p:cNvSpPr>
            <a:spLocks/>
          </p:cNvSpPr>
          <p:nvPr/>
        </p:nvSpPr>
        <p:spPr bwMode="auto">
          <a:xfrm>
            <a:off x="749300" y="23526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7" name="object 106"/>
          <p:cNvSpPr>
            <a:spLocks/>
          </p:cNvSpPr>
          <p:nvPr/>
        </p:nvSpPr>
        <p:spPr bwMode="auto">
          <a:xfrm>
            <a:off x="749300" y="26574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8" name="object 107"/>
          <p:cNvSpPr>
            <a:spLocks/>
          </p:cNvSpPr>
          <p:nvPr/>
        </p:nvSpPr>
        <p:spPr bwMode="auto">
          <a:xfrm>
            <a:off x="749300" y="2962275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69" name="object 108"/>
          <p:cNvSpPr>
            <a:spLocks/>
          </p:cNvSpPr>
          <p:nvPr/>
        </p:nvSpPr>
        <p:spPr bwMode="auto">
          <a:xfrm>
            <a:off x="749300" y="348138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0" name="object 109"/>
          <p:cNvSpPr>
            <a:spLocks/>
          </p:cNvSpPr>
          <p:nvPr/>
        </p:nvSpPr>
        <p:spPr bwMode="auto">
          <a:xfrm>
            <a:off x="749300" y="378618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1" name="object 110"/>
          <p:cNvSpPr>
            <a:spLocks/>
          </p:cNvSpPr>
          <p:nvPr/>
        </p:nvSpPr>
        <p:spPr bwMode="auto">
          <a:xfrm>
            <a:off x="749300" y="400208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2" name="object 111"/>
          <p:cNvSpPr>
            <a:spLocks/>
          </p:cNvSpPr>
          <p:nvPr/>
        </p:nvSpPr>
        <p:spPr bwMode="auto">
          <a:xfrm>
            <a:off x="749300" y="4519613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3" name="object 112"/>
          <p:cNvSpPr>
            <a:spLocks/>
          </p:cNvSpPr>
          <p:nvPr/>
        </p:nvSpPr>
        <p:spPr bwMode="auto">
          <a:xfrm>
            <a:off x="749300" y="4824413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4" name="object 113"/>
          <p:cNvSpPr>
            <a:spLocks/>
          </p:cNvSpPr>
          <p:nvPr/>
        </p:nvSpPr>
        <p:spPr bwMode="auto">
          <a:xfrm>
            <a:off x="0" y="5129213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5" name="object 114"/>
          <p:cNvSpPr>
            <a:spLocks/>
          </p:cNvSpPr>
          <p:nvPr/>
        </p:nvSpPr>
        <p:spPr bwMode="auto">
          <a:xfrm>
            <a:off x="749300" y="5434013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6" name="object 115"/>
          <p:cNvSpPr>
            <a:spLocks/>
          </p:cNvSpPr>
          <p:nvPr/>
        </p:nvSpPr>
        <p:spPr bwMode="auto">
          <a:xfrm>
            <a:off x="749300" y="5738813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7" name="object 116"/>
          <p:cNvSpPr>
            <a:spLocks/>
          </p:cNvSpPr>
          <p:nvPr/>
        </p:nvSpPr>
        <p:spPr bwMode="auto">
          <a:xfrm>
            <a:off x="0" y="6043613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8" name="object 117"/>
          <p:cNvSpPr>
            <a:spLocks/>
          </p:cNvSpPr>
          <p:nvPr/>
        </p:nvSpPr>
        <p:spPr bwMode="auto">
          <a:xfrm>
            <a:off x="749300" y="6440488"/>
            <a:ext cx="8366125" cy="0"/>
          </a:xfrm>
          <a:custGeom>
            <a:avLst/>
            <a:gdLst>
              <a:gd name="T0" fmla="*/ 0 w 8365566"/>
              <a:gd name="T1" fmla="*/ 8394683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79" name="object 118"/>
          <p:cNvSpPr>
            <a:spLocks/>
          </p:cNvSpPr>
          <p:nvPr/>
        </p:nvSpPr>
        <p:spPr bwMode="auto">
          <a:xfrm>
            <a:off x="0" y="327025"/>
            <a:ext cx="0" cy="6516688"/>
          </a:xfrm>
          <a:custGeom>
            <a:avLst/>
            <a:gdLst>
              <a:gd name="T0" fmla="*/ 0 h 6516677"/>
              <a:gd name="T1" fmla="*/ 6517249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80" name="object 119"/>
          <p:cNvSpPr>
            <a:spLocks/>
          </p:cNvSpPr>
          <p:nvPr/>
        </p:nvSpPr>
        <p:spPr bwMode="auto">
          <a:xfrm>
            <a:off x="9109075" y="327025"/>
            <a:ext cx="0" cy="6516688"/>
          </a:xfrm>
          <a:custGeom>
            <a:avLst/>
            <a:gdLst>
              <a:gd name="T0" fmla="*/ 0 h 6516677"/>
              <a:gd name="T1" fmla="*/ 6517249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81" name="object 120"/>
          <p:cNvSpPr>
            <a:spLocks/>
          </p:cNvSpPr>
          <p:nvPr/>
        </p:nvSpPr>
        <p:spPr bwMode="auto">
          <a:xfrm>
            <a:off x="0" y="333375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82" name="object 121"/>
          <p:cNvSpPr>
            <a:spLocks/>
          </p:cNvSpPr>
          <p:nvPr/>
        </p:nvSpPr>
        <p:spPr bwMode="auto">
          <a:xfrm>
            <a:off x="0" y="6837363"/>
            <a:ext cx="9115425" cy="0"/>
          </a:xfrm>
          <a:custGeom>
            <a:avLst/>
            <a:gdLst>
              <a:gd name="T0" fmla="*/ 0 w 9114790"/>
              <a:gd name="T1" fmla="*/ 9147868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83" name="object 122"/>
          <p:cNvSpPr txBox="1">
            <a:spLocks noChangeArrowheads="1"/>
          </p:cNvSpPr>
          <p:nvPr/>
        </p:nvSpPr>
        <p:spPr bwMode="auto">
          <a:xfrm>
            <a:off x="747713" y="382588"/>
            <a:ext cx="33639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93738" indent="-6810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cs typeface="Times New Roman" panose="02020603050405020304" pitchFamily="18" charset="0"/>
              </a:rPr>
              <a:t>Налоги и сборы, установленные законодательством</a:t>
            </a:r>
            <a:endParaRPr lang="ru-RU" altLang="ru-RU" sz="1800" dirty="0">
              <a:cs typeface="Times New Roman" panose="02020603050405020304" pitchFamily="18" charset="0"/>
            </a:endParaRPr>
          </a:p>
        </p:txBody>
      </p:sp>
      <p:sp>
        <p:nvSpPr>
          <p:cNvPr id="126" name="object 123"/>
          <p:cNvSpPr txBox="1"/>
          <p:nvPr/>
        </p:nvSpPr>
        <p:spPr>
          <a:xfrm>
            <a:off x="5064125" y="568325"/>
            <a:ext cx="1319213" cy="19526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sz="1200" b="1" spc="-2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ла</a:t>
            </a:r>
            <a:r>
              <a:rPr sz="1200" b="1" spc="-1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sz="1200" b="1" spc="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ной</a:t>
            </a:r>
            <a:r>
              <a:rPr sz="1200" b="1" spc="-25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sz="1200" b="1" spc="-8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ю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д</a:t>
            </a:r>
            <a:r>
              <a:rPr sz="1200" b="1" spc="-3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ж</a:t>
            </a:r>
            <a:r>
              <a:rPr sz="1200" b="1" spc="-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т</a:t>
            </a:r>
            <a:endParaRPr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485" name="object 124"/>
          <p:cNvSpPr txBox="1">
            <a:spLocks noChangeArrowheads="1"/>
          </p:cNvSpPr>
          <p:nvPr/>
        </p:nvSpPr>
        <p:spPr bwMode="auto">
          <a:xfrm>
            <a:off x="6613525" y="368300"/>
            <a:ext cx="7667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31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cs typeface="Times New Roman" panose="02020603050405020304" pitchFamily="18" charset="0"/>
              </a:rPr>
              <a:t>Бюджеты поселений гор/сельск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5486" name="object 126"/>
          <p:cNvSpPr txBox="1">
            <a:spLocks noChangeArrowheads="1"/>
          </p:cNvSpPr>
          <p:nvPr/>
        </p:nvSpPr>
        <p:spPr bwMode="auto">
          <a:xfrm>
            <a:off x="8316913" y="385763"/>
            <a:ext cx="8270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FFFF"/>
                </a:solidFill>
                <a:cs typeface="Times New Roman" panose="02020603050405020304" pitchFamily="18" charset="0"/>
              </a:rPr>
              <a:t>Бюджет городского округа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29" name="object 127"/>
          <p:cNvSpPr txBox="1"/>
          <p:nvPr/>
        </p:nvSpPr>
        <p:spPr>
          <a:xfrm>
            <a:off x="82804" y="2269393"/>
            <a:ext cx="316865" cy="160083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+mn-lt"/>
                <a:cs typeface="Times New Roman" panose="02020603050405020304" pitchFamily="18" charset="0"/>
              </a:rPr>
              <a:t>Ф</a:t>
            </a:r>
            <a:r>
              <a:rPr sz="2000" b="1" spc="-35">
                <a:latin typeface="+mn-lt"/>
                <a:cs typeface="Times New Roman" panose="02020603050405020304" pitchFamily="18" charset="0"/>
              </a:rPr>
              <a:t>е</a:t>
            </a:r>
            <a:r>
              <a:rPr sz="2000" b="1" spc="-10">
                <a:latin typeface="+mn-lt"/>
                <a:cs typeface="Times New Roman" panose="02020603050405020304" pitchFamily="18" charset="0"/>
              </a:rPr>
              <a:t>д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ер</a:t>
            </a:r>
            <a:r>
              <a:rPr sz="20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л</a:t>
            </a:r>
            <a:r>
              <a:rPr sz="2000" b="1" spc="10">
                <a:latin typeface="+mn-lt"/>
                <a:cs typeface="Times New Roman" panose="02020603050405020304" pitchFamily="18" charset="0"/>
              </a:rPr>
              <a:t>ь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н</a:t>
            </a:r>
            <a:r>
              <a:rPr sz="20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е</a:t>
            </a:r>
            <a:endParaRPr sz="20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0" name="object 128"/>
          <p:cNvSpPr txBox="1"/>
          <p:nvPr/>
        </p:nvSpPr>
        <p:spPr>
          <a:xfrm>
            <a:off x="835025" y="1020763"/>
            <a:ext cx="26066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б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ль</a:t>
            </a:r>
            <a:r>
              <a:rPr sz="14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орган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за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ци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й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1" name="object 129"/>
          <p:cNvSpPr txBox="1"/>
          <p:nvPr/>
        </p:nvSpPr>
        <p:spPr>
          <a:xfrm>
            <a:off x="5489575" y="1020763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2" name="object 130"/>
          <p:cNvSpPr txBox="1"/>
          <p:nvPr/>
        </p:nvSpPr>
        <p:spPr>
          <a:xfrm>
            <a:off x="835025" y="1389063"/>
            <a:ext cx="27241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5" dirty="0" err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ды</a:t>
            </a:r>
            <a:r>
              <a:rPr sz="1400" b="1" spc="-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5" dirty="0" err="1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10" dirty="0" err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ск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ц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3" name="object 132"/>
          <p:cNvSpPr txBox="1"/>
          <p:nvPr/>
        </p:nvSpPr>
        <p:spPr>
          <a:xfrm>
            <a:off x="6588125" y="1412875"/>
            <a:ext cx="792163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10%</a:t>
            </a: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/2%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492" name="object 134"/>
          <p:cNvSpPr txBox="1">
            <a:spLocks noChangeArrowheads="1"/>
          </p:cNvSpPr>
          <p:nvPr/>
        </p:nvSpPr>
        <p:spPr bwMode="auto">
          <a:xfrm>
            <a:off x="8456613" y="1389063"/>
            <a:ext cx="515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15%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35025" y="1784350"/>
            <a:ext cx="18208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err="1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5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15" err="1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err="1">
                <a:latin typeface="+mn-lt"/>
                <a:cs typeface="Times New Roman" panose="02020603050405020304" pitchFamily="18" charset="0"/>
              </a:rPr>
              <a:t>о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87988" y="1784350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495" name="object 137"/>
          <p:cNvSpPr txBox="1">
            <a:spLocks noChangeArrowheads="1"/>
          </p:cNvSpPr>
          <p:nvPr/>
        </p:nvSpPr>
        <p:spPr bwMode="auto">
          <a:xfrm>
            <a:off x="6942138" y="17843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496" name="object 138"/>
          <p:cNvSpPr txBox="1">
            <a:spLocks noChangeArrowheads="1"/>
          </p:cNvSpPr>
          <p:nvPr/>
        </p:nvSpPr>
        <p:spPr bwMode="auto">
          <a:xfrm>
            <a:off x="7807325" y="1784350"/>
            <a:ext cx="841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497" name="object 139"/>
          <p:cNvSpPr txBox="1">
            <a:spLocks noChangeArrowheads="1"/>
          </p:cNvSpPr>
          <p:nvPr/>
        </p:nvSpPr>
        <p:spPr bwMode="auto">
          <a:xfrm>
            <a:off x="8670925" y="17843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35025" y="2089150"/>
            <a:ext cx="29718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 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льную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ю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499" name="object 141"/>
          <p:cNvSpPr txBox="1">
            <a:spLocks noChangeArrowheads="1"/>
          </p:cNvSpPr>
          <p:nvPr/>
        </p:nvSpPr>
        <p:spPr bwMode="auto">
          <a:xfrm>
            <a:off x="5534025" y="2089150"/>
            <a:ext cx="3841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40%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0" name="object 142"/>
          <p:cNvSpPr txBox="1">
            <a:spLocks noChangeArrowheads="1"/>
          </p:cNvSpPr>
          <p:nvPr/>
        </p:nvSpPr>
        <p:spPr bwMode="auto">
          <a:xfrm>
            <a:off x="6942138" y="20891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1" name="object 143"/>
          <p:cNvSpPr txBox="1">
            <a:spLocks noChangeArrowheads="1"/>
          </p:cNvSpPr>
          <p:nvPr/>
        </p:nvSpPr>
        <p:spPr bwMode="auto">
          <a:xfrm>
            <a:off x="7807325" y="2089150"/>
            <a:ext cx="841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2" name="object 144"/>
          <p:cNvSpPr txBox="1">
            <a:spLocks noChangeArrowheads="1"/>
          </p:cNvSpPr>
          <p:nvPr/>
        </p:nvSpPr>
        <p:spPr bwMode="auto">
          <a:xfrm>
            <a:off x="8670925" y="20891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35025" y="2393950"/>
            <a:ext cx="38544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э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пи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сы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ья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534025" y="23939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50%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05" name="object 147"/>
          <p:cNvSpPr txBox="1">
            <a:spLocks noChangeArrowheads="1"/>
          </p:cNvSpPr>
          <p:nvPr/>
        </p:nvSpPr>
        <p:spPr bwMode="auto">
          <a:xfrm>
            <a:off x="6942138" y="23939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6" name="object 148"/>
          <p:cNvSpPr txBox="1">
            <a:spLocks noChangeArrowheads="1"/>
          </p:cNvSpPr>
          <p:nvPr/>
        </p:nvSpPr>
        <p:spPr bwMode="auto">
          <a:xfrm>
            <a:off x="7807325" y="2393950"/>
            <a:ext cx="841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07" name="object 149"/>
          <p:cNvSpPr txBox="1">
            <a:spLocks noChangeArrowheads="1"/>
          </p:cNvSpPr>
          <p:nvPr/>
        </p:nvSpPr>
        <p:spPr bwMode="auto">
          <a:xfrm>
            <a:off x="8670925" y="2393950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35025" y="2698750"/>
            <a:ext cx="2220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еп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дукты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534025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90%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658100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11" name="object 153"/>
          <p:cNvSpPr txBox="1">
            <a:spLocks noChangeArrowheads="1"/>
          </p:cNvSpPr>
          <p:nvPr/>
        </p:nvSpPr>
        <p:spPr bwMode="auto">
          <a:xfrm>
            <a:off x="835025" y="3003550"/>
            <a:ext cx="3382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Налог на добычу общераспространенных полезных ископаемых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487988" y="3109913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13" name="object 155"/>
          <p:cNvSpPr txBox="1">
            <a:spLocks noChangeArrowheads="1"/>
          </p:cNvSpPr>
          <p:nvPr/>
        </p:nvSpPr>
        <p:spPr bwMode="auto">
          <a:xfrm>
            <a:off x="6942138" y="3109913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14" name="object 156"/>
          <p:cNvSpPr txBox="1">
            <a:spLocks noChangeArrowheads="1"/>
          </p:cNvSpPr>
          <p:nvPr/>
        </p:nvSpPr>
        <p:spPr bwMode="auto">
          <a:xfrm>
            <a:off x="7810500" y="3103563"/>
            <a:ext cx="793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15" name="object 157"/>
          <p:cNvSpPr txBox="1">
            <a:spLocks noChangeArrowheads="1"/>
          </p:cNvSpPr>
          <p:nvPr/>
        </p:nvSpPr>
        <p:spPr bwMode="auto">
          <a:xfrm>
            <a:off x="8672513" y="3103563"/>
            <a:ext cx="8096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5025" y="3521075"/>
            <a:ext cx="3871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об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чу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лез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аем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534025" y="3521075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60%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18" name="object 160"/>
          <p:cNvSpPr txBox="1">
            <a:spLocks noChangeArrowheads="1"/>
          </p:cNvSpPr>
          <p:nvPr/>
        </p:nvSpPr>
        <p:spPr bwMode="auto">
          <a:xfrm>
            <a:off x="6942138" y="3521075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19" name="object 161"/>
          <p:cNvSpPr txBox="1">
            <a:spLocks noChangeArrowheads="1"/>
          </p:cNvSpPr>
          <p:nvPr/>
        </p:nvSpPr>
        <p:spPr bwMode="auto">
          <a:xfrm>
            <a:off x="7810500" y="3516313"/>
            <a:ext cx="793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20" name="object 162"/>
          <p:cNvSpPr txBox="1">
            <a:spLocks noChangeArrowheads="1"/>
          </p:cNvSpPr>
          <p:nvPr/>
        </p:nvSpPr>
        <p:spPr bwMode="auto">
          <a:xfrm>
            <a:off x="8672513" y="3516313"/>
            <a:ext cx="80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35025" y="3786188"/>
            <a:ext cx="30575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25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80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дарс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ве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ая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ш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(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>
                <a:latin typeface="+mn-lt"/>
                <a:cs typeface="Times New Roman" panose="02020603050405020304" pitchFamily="18" charset="0"/>
              </a:rPr>
              <a:t>)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89575" y="37846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23" name="object 165"/>
          <p:cNvSpPr txBox="1">
            <a:spLocks noChangeArrowheads="1"/>
          </p:cNvSpPr>
          <p:nvPr/>
        </p:nvSpPr>
        <p:spPr bwMode="auto">
          <a:xfrm>
            <a:off x="6780213" y="3800475"/>
            <a:ext cx="406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100%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5524" name="object 166"/>
          <p:cNvSpPr txBox="1">
            <a:spLocks noChangeArrowheads="1"/>
          </p:cNvSpPr>
          <p:nvPr/>
        </p:nvSpPr>
        <p:spPr bwMode="auto">
          <a:xfrm>
            <a:off x="7645400" y="3800475"/>
            <a:ext cx="406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100%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5525" name="object 167"/>
          <p:cNvSpPr txBox="1">
            <a:spLocks noChangeArrowheads="1"/>
          </p:cNvSpPr>
          <p:nvPr/>
        </p:nvSpPr>
        <p:spPr bwMode="auto">
          <a:xfrm>
            <a:off x="8509000" y="3800475"/>
            <a:ext cx="406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anose="02020603050405020304" pitchFamily="18" charset="0"/>
              </a:rPr>
              <a:t>100%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15526" name="object 168"/>
          <p:cNvSpPr txBox="1">
            <a:spLocks noChangeArrowheads="1"/>
          </p:cNvSpPr>
          <p:nvPr/>
        </p:nvSpPr>
        <p:spPr bwMode="auto">
          <a:xfrm>
            <a:off x="835025" y="4043363"/>
            <a:ext cx="33988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87988" y="4149725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 smtClean="0">
                <a:latin typeface="+mn-lt"/>
                <a:cs typeface="Times New Roman" panose="02020603050405020304" pitchFamily="18" charset="0"/>
              </a:rPr>
              <a:t>3</a:t>
            </a:r>
            <a:r>
              <a:rPr sz="1400" b="1" spc="5" dirty="0" smtClean="0">
                <a:latin typeface="+mn-lt"/>
                <a:cs typeface="Times New Roman" panose="02020603050405020304" pitchFamily="18" charset="0"/>
              </a:rPr>
              <a:t>0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28" name="object 170"/>
          <p:cNvSpPr txBox="1">
            <a:spLocks noChangeArrowheads="1"/>
          </p:cNvSpPr>
          <p:nvPr/>
        </p:nvSpPr>
        <p:spPr bwMode="auto">
          <a:xfrm>
            <a:off x="6942138" y="4149725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29" name="object 171"/>
          <p:cNvSpPr txBox="1">
            <a:spLocks noChangeArrowheads="1"/>
          </p:cNvSpPr>
          <p:nvPr/>
        </p:nvSpPr>
        <p:spPr bwMode="auto">
          <a:xfrm>
            <a:off x="7810500" y="4143375"/>
            <a:ext cx="793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30" name="object 172"/>
          <p:cNvSpPr txBox="1">
            <a:spLocks noChangeArrowheads="1"/>
          </p:cNvSpPr>
          <p:nvPr/>
        </p:nvSpPr>
        <p:spPr bwMode="auto">
          <a:xfrm>
            <a:off x="8672513" y="4143375"/>
            <a:ext cx="8096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35025" y="4564063"/>
            <a:ext cx="28733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Ед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ме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5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32" name="object 174"/>
          <p:cNvSpPr txBox="1">
            <a:spLocks noChangeArrowheads="1"/>
          </p:cNvSpPr>
          <p:nvPr/>
        </p:nvSpPr>
        <p:spPr bwMode="auto">
          <a:xfrm>
            <a:off x="6942138" y="4564063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33" name="object 175"/>
          <p:cNvSpPr txBox="1">
            <a:spLocks noChangeArrowheads="1"/>
          </p:cNvSpPr>
          <p:nvPr/>
        </p:nvSpPr>
        <p:spPr bwMode="auto">
          <a:xfrm>
            <a:off x="7613650" y="4564063"/>
            <a:ext cx="4730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100%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477250" y="4560888"/>
            <a:ext cx="4746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35025" y="4868863"/>
            <a:ext cx="30861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Ед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ельс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ко</a:t>
            </a:r>
            <a:r>
              <a:rPr sz="1400" b="1" spc="-45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озя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ве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588125" y="4868863"/>
            <a:ext cx="7921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50%</a:t>
            </a: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/30%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37" name="object 179"/>
          <p:cNvSpPr txBox="1">
            <a:spLocks noChangeArrowheads="1"/>
          </p:cNvSpPr>
          <p:nvPr/>
        </p:nvSpPr>
        <p:spPr bwMode="auto">
          <a:xfrm>
            <a:off x="7416800" y="4868863"/>
            <a:ext cx="863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50%/70%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38" name="object 180"/>
          <p:cNvSpPr txBox="1">
            <a:spLocks noChangeArrowheads="1"/>
          </p:cNvSpPr>
          <p:nvPr/>
        </p:nvSpPr>
        <p:spPr bwMode="auto">
          <a:xfrm>
            <a:off x="8477250" y="4860925"/>
            <a:ext cx="4746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100%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5852" y="5265860"/>
            <a:ext cx="438784" cy="64452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8415" marR="12700" indent="-63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30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ег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- 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льн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35025" y="5170488"/>
            <a:ext cx="27749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орг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487988" y="51704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42" name="object 184"/>
          <p:cNvSpPr txBox="1">
            <a:spLocks noChangeArrowheads="1"/>
          </p:cNvSpPr>
          <p:nvPr/>
        </p:nvSpPr>
        <p:spPr bwMode="auto">
          <a:xfrm>
            <a:off x="6942138" y="5170488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43" name="object 185"/>
          <p:cNvSpPr txBox="1">
            <a:spLocks noChangeArrowheads="1"/>
          </p:cNvSpPr>
          <p:nvPr/>
        </p:nvSpPr>
        <p:spPr bwMode="auto">
          <a:xfrm>
            <a:off x="7810500" y="5165725"/>
            <a:ext cx="793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44" name="object 186"/>
          <p:cNvSpPr txBox="1">
            <a:spLocks noChangeArrowheads="1"/>
          </p:cNvSpPr>
          <p:nvPr/>
        </p:nvSpPr>
        <p:spPr bwMode="auto">
          <a:xfrm>
            <a:off x="8672513" y="5165725"/>
            <a:ext cx="80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835025" y="5475288"/>
            <a:ext cx="20859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ор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б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487988" y="54752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47" name="object 189"/>
          <p:cNvSpPr txBox="1">
            <a:spLocks noChangeArrowheads="1"/>
          </p:cNvSpPr>
          <p:nvPr/>
        </p:nvSpPr>
        <p:spPr bwMode="auto">
          <a:xfrm>
            <a:off x="6942138" y="5475288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48" name="object 190"/>
          <p:cNvSpPr txBox="1">
            <a:spLocks noChangeArrowheads="1"/>
          </p:cNvSpPr>
          <p:nvPr/>
        </p:nvSpPr>
        <p:spPr bwMode="auto">
          <a:xfrm>
            <a:off x="7810500" y="5470525"/>
            <a:ext cx="793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49" name="object 191"/>
          <p:cNvSpPr txBox="1">
            <a:spLocks noChangeArrowheads="1"/>
          </p:cNvSpPr>
          <p:nvPr/>
        </p:nvSpPr>
        <p:spPr bwMode="auto">
          <a:xfrm>
            <a:off x="8672513" y="5470525"/>
            <a:ext cx="80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5025" y="5780088"/>
            <a:ext cx="17367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0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спо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487988" y="57800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52" name="object 194"/>
          <p:cNvSpPr txBox="1">
            <a:spLocks noChangeArrowheads="1"/>
          </p:cNvSpPr>
          <p:nvPr/>
        </p:nvSpPr>
        <p:spPr bwMode="auto">
          <a:xfrm>
            <a:off x="6942138" y="5780088"/>
            <a:ext cx="8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53" name="object 195"/>
          <p:cNvSpPr txBox="1">
            <a:spLocks noChangeArrowheads="1"/>
          </p:cNvSpPr>
          <p:nvPr/>
        </p:nvSpPr>
        <p:spPr bwMode="auto">
          <a:xfrm>
            <a:off x="7810500" y="5775325"/>
            <a:ext cx="793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554" name="object 196"/>
          <p:cNvSpPr txBox="1">
            <a:spLocks noChangeArrowheads="1"/>
          </p:cNvSpPr>
          <p:nvPr/>
        </p:nvSpPr>
        <p:spPr bwMode="auto">
          <a:xfrm>
            <a:off x="8672513" y="5775325"/>
            <a:ext cx="80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83819" y="6093296"/>
            <a:ext cx="560705" cy="665872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11760" marR="12700" indent="-9906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20">
                <a:latin typeface="+mn-lt"/>
                <a:cs typeface="Times New Roman" panose="02020603050405020304" pitchFamily="18" charset="0"/>
              </a:rPr>
              <a:t>М</a:t>
            </a:r>
            <a:r>
              <a:rPr b="1" spc="25">
                <a:latin typeface="+mn-lt"/>
                <a:cs typeface="Times New Roman" panose="02020603050405020304" pitchFamily="18" charset="0"/>
              </a:rPr>
              <a:t>е</a:t>
            </a:r>
            <a:r>
              <a:rPr b="1">
                <a:latin typeface="+mn-lt"/>
                <a:cs typeface="Times New Roman" panose="02020603050405020304" pitchFamily="18" charset="0"/>
              </a:rPr>
              <a:t>ст- н</a:t>
            </a:r>
            <a:r>
              <a:rPr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b="1">
                <a:latin typeface="+mn-lt"/>
                <a:cs typeface="Times New Roman" panose="02020603050405020304" pitchFamily="18" charset="0"/>
              </a:rPr>
              <a:t>е</a:t>
            </a:r>
            <a:endParaRPr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35025" y="6130925"/>
            <a:ext cx="3049588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ск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4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ц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57" name="object 199"/>
          <p:cNvSpPr txBox="1">
            <a:spLocks noChangeArrowheads="1"/>
          </p:cNvSpPr>
          <p:nvPr/>
        </p:nvSpPr>
        <p:spPr bwMode="auto">
          <a:xfrm>
            <a:off x="5668963" y="6081713"/>
            <a:ext cx="111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-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50050" y="6130925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</a:t>
            </a:r>
            <a:r>
              <a:rPr sz="1400" b="1">
                <a:latin typeface="+mn-lt"/>
                <a:cs typeface="Times New Roman" panose="02020603050405020304" pitchFamily="18" charset="0"/>
              </a:rPr>
              <a:t>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59" name="object 201"/>
          <p:cNvSpPr txBox="1">
            <a:spLocks noChangeArrowheads="1"/>
          </p:cNvSpPr>
          <p:nvPr/>
        </p:nvSpPr>
        <p:spPr bwMode="auto">
          <a:xfrm>
            <a:off x="7810500" y="6124575"/>
            <a:ext cx="793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8501063" y="6124575"/>
            <a:ext cx="608012" cy="2317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+mn-lt"/>
                <a:cs typeface="Times New Roman" panose="02020603050405020304" pitchFamily="18" charset="0"/>
              </a:rPr>
              <a:t>100</a:t>
            </a:r>
            <a:r>
              <a:rPr lang="en-US" sz="1400" b="1" spc="-5" dirty="0">
                <a:latin typeface="+mn-lt"/>
                <a:cs typeface="Times New Roman" panose="02020603050405020304" pitchFamily="18" charset="0"/>
              </a:rPr>
              <a:t>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35025" y="6527800"/>
            <a:ext cx="14446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Зе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ельн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62" name="object 204"/>
          <p:cNvSpPr txBox="1">
            <a:spLocks noChangeArrowheads="1"/>
          </p:cNvSpPr>
          <p:nvPr/>
        </p:nvSpPr>
        <p:spPr bwMode="auto">
          <a:xfrm>
            <a:off x="5668963" y="6478588"/>
            <a:ext cx="111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-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750050" y="65278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</a:t>
            </a:r>
            <a:r>
              <a:rPr sz="1400" b="1">
                <a:latin typeface="+mn-lt"/>
                <a:cs typeface="Times New Roman" panose="02020603050405020304" pitchFamily="18" charset="0"/>
              </a:rPr>
              <a:t>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64" name="object 206"/>
          <p:cNvSpPr txBox="1">
            <a:spLocks noChangeArrowheads="1"/>
          </p:cNvSpPr>
          <p:nvPr/>
        </p:nvSpPr>
        <p:spPr bwMode="auto">
          <a:xfrm>
            <a:off x="7810500" y="6521450"/>
            <a:ext cx="793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-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501063" y="6521450"/>
            <a:ext cx="608012" cy="2317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566" name="Номер слайда 28"/>
          <p:cNvSpPr txBox="1">
            <a:spLocks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04D576-2EEB-40E8-A0E9-DC11378A63EA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08" name="object 169"/>
          <p:cNvSpPr txBox="1"/>
          <p:nvPr/>
        </p:nvSpPr>
        <p:spPr>
          <a:xfrm>
            <a:off x="7610475" y="4176713"/>
            <a:ext cx="4746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 smtClean="0">
                <a:latin typeface="+mn-lt"/>
                <a:cs typeface="Times New Roman" panose="02020603050405020304" pitchFamily="18" charset="0"/>
              </a:rPr>
              <a:t>7</a:t>
            </a:r>
            <a:r>
              <a:rPr sz="1400" b="1" spc="5" dirty="0" smtClean="0">
                <a:latin typeface="+mn-lt"/>
                <a:cs typeface="Times New Roman" panose="02020603050405020304" pitchFamily="18" charset="0"/>
              </a:rPr>
              <a:t>0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60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3"/>
          <p:cNvSpPr txBox="1">
            <a:spLocks noChangeArrowheads="1"/>
          </p:cNvSpPr>
          <p:nvPr/>
        </p:nvSpPr>
        <p:spPr bwMode="auto">
          <a:xfrm>
            <a:off x="114300" y="1320800"/>
            <a:ext cx="8788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FF"/>
                </a:solidFill>
              </a:rPr>
              <a:t>Межбюджетные трансферты </a:t>
            </a:r>
            <a:r>
              <a:rPr lang="ru-RU" altLang="ru-RU" sz="2200"/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8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690721 h 646544"/>
              <a:gd name="T2" fmla="*/ 4481730 w 4443984"/>
              <a:gd name="T3" fmla="*/ 690721 h 646544"/>
              <a:gd name="T4" fmla="*/ 4481730 w 4443984"/>
              <a:gd name="T5" fmla="*/ 0 h 646544"/>
              <a:gd name="T6" fmla="*/ 0 w 4443984"/>
              <a:gd name="T7" fmla="*/ 0 h 646544"/>
              <a:gd name="T8" fmla="*/ 0 w 4443984"/>
              <a:gd name="T9" fmla="*/ 690721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89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690721 h 646544"/>
              <a:gd name="T2" fmla="*/ 4422868 w 4443984"/>
              <a:gd name="T3" fmla="*/ 690721 h 646544"/>
              <a:gd name="T4" fmla="*/ 4422868 w 4443984"/>
              <a:gd name="T5" fmla="*/ 0 h 646544"/>
              <a:gd name="T6" fmla="*/ 0 w 4443984"/>
              <a:gd name="T7" fmla="*/ 0 h 646544"/>
              <a:gd name="T8" fmla="*/ 0 w 4443984"/>
              <a:gd name="T9" fmla="*/ 690721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1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2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3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4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6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506364 h 4464512"/>
              <a:gd name="T2" fmla="*/ 0 60000 65536"/>
              <a:gd name="T3" fmla="*/ 0 60000 65536"/>
              <a:gd name="T4" fmla="*/ 0 h 4464512"/>
              <a:gd name="T5" fmla="*/ 4464512 h 44645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7" name="object 14"/>
          <p:cNvSpPr txBox="1">
            <a:spLocks noChangeArrowheads="1"/>
          </p:cNvSpPr>
          <p:nvPr/>
        </p:nvSpPr>
        <p:spPr bwMode="auto">
          <a:xfrm>
            <a:off x="185738" y="2432050"/>
            <a:ext cx="41243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30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Виды межбюджетных трансфертов</a:t>
            </a:r>
            <a:endParaRPr lang="ru-RU" altLang="ru-RU" sz="2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Дотации (от лат. «Dotatio» - дар, пожертвование)</a:t>
            </a:r>
            <a:endParaRPr lang="ru-RU" altLang="ru-RU" sz="2000"/>
          </a:p>
          <a:p>
            <a:pPr eaLnBrk="1" hangingPunct="1">
              <a:lnSpc>
                <a:spcPts val="900"/>
              </a:lnSpc>
              <a:spcBef>
                <a:spcPts val="50"/>
              </a:spcBef>
              <a:buFontTx/>
              <a:buNone/>
            </a:pPr>
            <a:endParaRPr lang="ru-RU" altLang="ru-RU" sz="9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Субвенции (от лат. «Subvenire» -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приходить на помощь)</a:t>
            </a:r>
            <a:endParaRPr lang="ru-RU" altLang="ru-RU" sz="2000"/>
          </a:p>
          <a:p>
            <a:pPr eaLnBrk="1" hangingPunct="1">
              <a:lnSpc>
                <a:spcPts val="750"/>
              </a:lnSpc>
              <a:spcBef>
                <a:spcPts val="25"/>
              </a:spcBef>
              <a:buFontTx/>
              <a:buNone/>
            </a:pPr>
            <a:endParaRPr lang="ru-RU" altLang="ru-RU" sz="7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Субсидии (от лат. «Subsidium» -</a:t>
            </a: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поддержка)</a:t>
            </a:r>
            <a:endParaRPr lang="ru-RU" altLang="ru-RU" sz="2000"/>
          </a:p>
        </p:txBody>
      </p:sp>
      <p:sp>
        <p:nvSpPr>
          <p:cNvPr id="16398" name="object 15"/>
          <p:cNvSpPr txBox="1">
            <a:spLocks noChangeArrowheads="1"/>
          </p:cNvSpPr>
          <p:nvPr/>
        </p:nvSpPr>
        <p:spPr bwMode="auto">
          <a:xfrm>
            <a:off x="4646613" y="2432050"/>
            <a:ext cx="43291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Определение</a:t>
            </a:r>
            <a:endParaRPr lang="ru-RU" altLang="ru-RU" sz="2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300"/>
              </a:lnSpc>
              <a:spcBef>
                <a:spcPts val="63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без определения конкретной цели их использования</a:t>
            </a:r>
          </a:p>
          <a:p>
            <a:pPr eaLnBrk="1" hangingPunct="1">
              <a:lnSpc>
                <a:spcPts val="900"/>
              </a:lnSpc>
              <a:spcBef>
                <a:spcPts val="25"/>
              </a:spcBef>
              <a:buFontTx/>
              <a:buNone/>
            </a:pPr>
            <a:endParaRPr lang="ru-RU" altLang="ru-RU" sz="9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на финансирование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«переданных» другим публично-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правовым образованиям полномочий</a:t>
            </a: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300"/>
              </a:lnSpc>
              <a:spcBef>
                <a:spcPts val="75"/>
              </a:spcBef>
              <a:buFontTx/>
              <a:buNone/>
            </a:pPr>
            <a:endParaRPr lang="ru-RU" altLang="ru-RU" sz="13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Предоставляются на условиях долевого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софинансирования расходов других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бюджетов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713" y="666749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16400" name="Номер слайда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83823-407C-4C19-9B7D-D480F249A6D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761" y="39894"/>
            <a:ext cx="236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  <a:endParaRPr lang="ru-RU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547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37110</TotalTime>
  <Words>2065</Words>
  <Application>Microsoft Office PowerPoint</Application>
  <PresentationFormat>Экран (4:3)</PresentationFormat>
  <Paragraphs>643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Arial Black</vt:lpstr>
      <vt:lpstr>Calibri</vt:lpstr>
      <vt:lpstr>Calibri Light</vt:lpstr>
      <vt:lpstr>Wingdings</vt:lpstr>
      <vt:lpstr>Arial Narrow</vt:lpstr>
      <vt:lpstr>Тема Office</vt:lpstr>
      <vt:lpstr>Слайд 1</vt:lpstr>
      <vt:lpstr>Слайд 2</vt:lpstr>
      <vt:lpstr>Слайд 3</vt:lpstr>
      <vt:lpstr>Слайд 4</vt:lpstr>
      <vt:lpstr>Слайд 5</vt:lpstr>
      <vt:lpstr>Доходы бюджета – это безвозмездные и безвозвратные поступления денежных средств в бюджет.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Новгородская область</dc:title>
  <dc:creator>Отдел ИТО</dc:creator>
  <cp:lastModifiedBy>LFokina</cp:lastModifiedBy>
  <cp:revision>2258</cp:revision>
  <cp:lastPrinted>2019-03-12T06:26:00Z</cp:lastPrinted>
  <dcterms:created xsi:type="dcterms:W3CDTF">2006-02-21T09:26:22Z</dcterms:created>
  <dcterms:modified xsi:type="dcterms:W3CDTF">2022-12-05T04:09:58Z</dcterms:modified>
</cp:coreProperties>
</file>